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74A5-683B-4D87-879E-60123B2CEB2C}" type="datetimeFigureOut">
              <a:rPr lang="ru-RU" smtClean="0"/>
              <a:t>31.03.2017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C591-E3FB-44F9-A3EF-89B943109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68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74A5-683B-4D87-879E-60123B2CEB2C}" type="datetimeFigureOut">
              <a:rPr lang="ru-RU" smtClean="0"/>
              <a:t>31.03.2017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C591-E3FB-44F9-A3EF-89B943109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14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74A5-683B-4D87-879E-60123B2CEB2C}" type="datetimeFigureOut">
              <a:rPr lang="ru-RU" smtClean="0"/>
              <a:t>31.03.2017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C591-E3FB-44F9-A3EF-89B943109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8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74A5-683B-4D87-879E-60123B2CEB2C}" type="datetimeFigureOut">
              <a:rPr lang="ru-RU" smtClean="0"/>
              <a:t>31.03.2017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C591-E3FB-44F9-A3EF-89B943109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1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74A5-683B-4D87-879E-60123B2CEB2C}" type="datetimeFigureOut">
              <a:rPr lang="ru-RU" smtClean="0"/>
              <a:t>31.03.2017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C591-E3FB-44F9-A3EF-89B943109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86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74A5-683B-4D87-879E-60123B2CEB2C}" type="datetimeFigureOut">
              <a:rPr lang="ru-RU" smtClean="0"/>
              <a:t>31.03.2017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C591-E3FB-44F9-A3EF-89B943109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18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74A5-683B-4D87-879E-60123B2CEB2C}" type="datetimeFigureOut">
              <a:rPr lang="ru-RU" smtClean="0"/>
              <a:t>31.03.2017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C591-E3FB-44F9-A3EF-89B943109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38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74A5-683B-4D87-879E-60123B2CEB2C}" type="datetimeFigureOut">
              <a:rPr lang="ru-RU" smtClean="0"/>
              <a:t>31.03.2017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C591-E3FB-44F9-A3EF-89B943109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8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74A5-683B-4D87-879E-60123B2CEB2C}" type="datetimeFigureOut">
              <a:rPr lang="ru-RU" smtClean="0"/>
              <a:t>31.03.2017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C591-E3FB-44F9-A3EF-89B943109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56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74A5-683B-4D87-879E-60123B2CEB2C}" type="datetimeFigureOut">
              <a:rPr lang="ru-RU" smtClean="0"/>
              <a:t>31.03.2017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C591-E3FB-44F9-A3EF-89B943109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84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74A5-683B-4D87-879E-60123B2CEB2C}" type="datetimeFigureOut">
              <a:rPr lang="ru-RU" smtClean="0"/>
              <a:t>31.03.2017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6C591-E3FB-44F9-A3EF-89B943109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18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F74A5-683B-4D87-879E-60123B2CEB2C}" type="datetimeFigureOut">
              <a:rPr lang="ru-RU" smtClean="0"/>
              <a:t>31.03.2017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6C591-E3FB-44F9-A3EF-89B943109A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00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Машиностроительное черчение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Изображение и обозначение элементов  деталей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9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простых элементов деталей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К основным простым относятся элементы, материал которых ограничен отсеком поверхности одного наименования, </a:t>
            </a:r>
            <a:r>
              <a:rPr lang="ru-RU" dirty="0" smtClean="0"/>
              <a:t>например </a:t>
            </a:r>
            <a:r>
              <a:rPr lang="ru-RU" dirty="0" smtClean="0"/>
              <a:t>отсеком</a:t>
            </a:r>
            <a:r>
              <a:rPr lang="ru-RU" dirty="0" smtClean="0"/>
              <a:t>:</a:t>
            </a:r>
          </a:p>
          <a:p>
            <a:r>
              <a:rPr lang="ru-RU" dirty="0" smtClean="0"/>
              <a:t>плоской</a:t>
            </a:r>
            <a:r>
              <a:rPr lang="ru-RU" dirty="0"/>
              <a:t>, </a:t>
            </a:r>
            <a:endParaRPr lang="ru-RU" dirty="0" smtClean="0"/>
          </a:p>
          <a:p>
            <a:r>
              <a:rPr lang="ru-RU" dirty="0" smtClean="0"/>
              <a:t>цилиндрической</a:t>
            </a:r>
            <a:r>
              <a:rPr lang="ru-RU" dirty="0"/>
              <a:t>, </a:t>
            </a:r>
            <a:endParaRPr lang="ru-RU" dirty="0" smtClean="0"/>
          </a:p>
          <a:p>
            <a:r>
              <a:rPr lang="ru-RU" dirty="0" smtClean="0"/>
              <a:t>конической</a:t>
            </a:r>
            <a:r>
              <a:rPr lang="ru-RU" dirty="0"/>
              <a:t>, </a:t>
            </a:r>
            <a:endParaRPr lang="ru-RU" dirty="0" smtClean="0"/>
          </a:p>
          <a:p>
            <a:r>
              <a:rPr lang="ru-RU" dirty="0" smtClean="0"/>
              <a:t>сферической </a:t>
            </a:r>
          </a:p>
          <a:p>
            <a:r>
              <a:rPr lang="ru-RU" dirty="0" err="1" smtClean="0"/>
              <a:t>торовой</a:t>
            </a:r>
            <a:r>
              <a:rPr lang="ru-RU" dirty="0" smtClean="0"/>
              <a:t> </a:t>
            </a:r>
            <a:r>
              <a:rPr lang="ru-RU" dirty="0"/>
              <a:t>поверхности.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структуре детали эти элементы объединяются в геометрические тела (призмы, пирамиды, цилиндры, конусы и т.п.) и образуют ее основную форму.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685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Плоскость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27018"/>
            <a:ext cx="7252855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Плоскость — наиболее распространенный основной простой элемент, входящий в структуру подавляющего большинства деталей.</a:t>
            </a:r>
          </a:p>
          <a:p>
            <a:pPr marL="0" indent="0">
              <a:buNone/>
            </a:pPr>
            <a:r>
              <a:rPr lang="ru-RU" dirty="0"/>
              <a:t>Для отображения на чертеже детали формы элемента плоскость и его относительного положения, а также для нанесения соответственно размеров формы и размеров положения требуются два изображения: </a:t>
            </a:r>
            <a:endParaRPr lang="ru-RU" dirty="0" smtClean="0"/>
          </a:p>
          <a:p>
            <a:r>
              <a:rPr lang="ru-RU" dirty="0" smtClean="0"/>
              <a:t>изображение </a:t>
            </a:r>
            <a:r>
              <a:rPr lang="ru-RU" dirty="0"/>
              <a:t>на плоскости проекций, параллельной плоскости элемента, на котором видна форма элемента и его положение в двух координатных направлениях, </a:t>
            </a:r>
            <a:endParaRPr lang="ru-RU" dirty="0" smtClean="0"/>
          </a:p>
          <a:p>
            <a:r>
              <a:rPr lang="ru-RU" dirty="0" smtClean="0"/>
              <a:t>изображение </a:t>
            </a:r>
            <a:r>
              <a:rPr lang="ru-RU" dirty="0"/>
              <a:t>на плоскости проекций, перпендикулярной к плоскости элемента (для нанесения недостающих размеров положения).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b="11162"/>
          <a:stretch/>
        </p:blipFill>
        <p:spPr bwMode="auto">
          <a:xfrm>
            <a:off x="8312727" y="1690687"/>
            <a:ext cx="3661930" cy="39619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252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Наружный цилиндр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Наружный цилиндр — основной элемент деталей, имеющих форму тел вращения, может быть присоединительным с подвижным или неподвижным контактом и промежуточным. Наружная поверхность элемента цилиндрическая, а материал расположен с внутренней стороны.</a:t>
            </a:r>
          </a:p>
          <a:p>
            <a:pPr marL="0" indent="0">
              <a:buNone/>
            </a:pPr>
            <a:r>
              <a:rPr lang="ru-RU" dirty="0"/>
              <a:t>На чертеже детали в большинстве случаев бывает достаточно одного изображения элемента на плоскости проекций, параллельной его оси, поскольку при указании размера диаметра наружного цилиндра во всех случаях перед размерным числом наносят знак 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0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22920"/>
          </a:xfrm>
        </p:spPr>
        <p:txBody>
          <a:bodyPr/>
          <a:lstStyle/>
          <a:p>
            <a:r>
              <a:rPr lang="ru-RU" dirty="0"/>
              <a:t>На этом же изображении наносят размер формы, определяющий длину наружного цилиндра, а также размер его положения вдоль оси. При необходимости нанесения размеров положения в других направлениях следует выполнить изображение наружного цилиндра на плоскости проекции, перпендикулярной его оси.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67312" y="3837709"/>
            <a:ext cx="5057375" cy="29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Внутренний цилиндр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Внутренний цилиндр — распространенный элемент в структуре деталей самых разнообразных типов, встречается в виде отверстий, расточек, выемок и т.д. Также, как и наружный цилиндр, этот элемент может быть присоединительным в подвижных и неподвижных соединениях и промежуточным, когда он обеспечивает свободное размещение других деталей или их элементов. Материал элемента расположен с внешней стороны его цилиндрической поверхности.</a:t>
            </a:r>
          </a:p>
          <a:p>
            <a:r>
              <a:rPr lang="ru-RU" dirty="0"/>
              <a:t>В зависимости от типа и конструкции конкретной детали, в структуру которой входит элемент внутренний цилиндр, для отображения его формы и положения, а также для нанесения соответствующих размеров необходимо иметь одно или два его изображения.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514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9382"/>
            <a:ext cx="10515600" cy="3172691"/>
          </a:xfrm>
        </p:spPr>
        <p:txBody>
          <a:bodyPr/>
          <a:lstStyle/>
          <a:p>
            <a:r>
              <a:rPr lang="ru-RU" dirty="0"/>
              <a:t>При выполнении двух изображений одно из них представляет собой, как правило, разрез плоскостью, в которой лежит ось цилиндра, причем на этом изображении наносят размеры формы элемента и его положения в осевом направлении; другое изображение на плоскости проекций, перпендикулярной к его оси, служит для выявления положения элемента в двух других координатных направлениях и нанесения соответствующих размеров.</a:t>
            </a: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b="14033"/>
          <a:stretch/>
        </p:blipFill>
        <p:spPr bwMode="auto">
          <a:xfrm>
            <a:off x="2894776" y="3018241"/>
            <a:ext cx="6402447" cy="36596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145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1673"/>
            <a:ext cx="10515600" cy="1745672"/>
          </a:xfrm>
        </p:spPr>
        <p:txBody>
          <a:bodyPr/>
          <a:lstStyle/>
          <a:p>
            <a:r>
              <a:rPr lang="ru-RU" dirty="0"/>
              <a:t>На чертеже детали цилиндрические и резьбовые отверстия могут быть изображены в виде разреза </a:t>
            </a:r>
            <a:r>
              <a:rPr lang="ru-RU" dirty="0" smtClean="0"/>
              <a:t>(а</a:t>
            </a:r>
            <a:r>
              <a:rPr lang="ru-RU" dirty="0"/>
              <a:t>), на чертеже сборочной единицы отверстие изображают несколько увеличенным </a:t>
            </a:r>
            <a:r>
              <a:rPr lang="ru-RU" dirty="0" smtClean="0"/>
              <a:t>(б</a:t>
            </a:r>
            <a:r>
              <a:rPr lang="ru-RU" dirty="0"/>
              <a:t>).</a:t>
            </a: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b="16261"/>
          <a:stretch/>
        </p:blipFill>
        <p:spPr bwMode="auto">
          <a:xfrm>
            <a:off x="1190692" y="1967345"/>
            <a:ext cx="9810615" cy="46966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74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0945"/>
            <a:ext cx="10515600" cy="1773382"/>
          </a:xfrm>
        </p:spPr>
        <p:txBody>
          <a:bodyPr/>
          <a:lstStyle/>
          <a:p>
            <a:r>
              <a:rPr lang="ru-RU" dirty="0"/>
              <a:t>При нанесении размеров элементов, равномерно расположенных по окружности изделия (например, отверстий), вместо угловых размеров, определяющих взаимное расположение элементов, указывают только их </a:t>
            </a:r>
            <a:r>
              <a:rPr lang="ru-RU" dirty="0" smtClean="0"/>
              <a:t>количество.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b="10487"/>
          <a:stretch/>
        </p:blipFill>
        <p:spPr bwMode="auto">
          <a:xfrm>
            <a:off x="838199" y="2064327"/>
            <a:ext cx="11234661" cy="42117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166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5527"/>
            <a:ext cx="10515600" cy="1316182"/>
          </a:xfrm>
        </p:spPr>
        <p:txBody>
          <a:bodyPr/>
          <a:lstStyle/>
          <a:p>
            <a:r>
              <a:rPr lang="ru-RU" dirty="0"/>
              <a:t>Размеры нескольких одинаковых элементов изделия, как правило, наносят один раз с указанием на полке линии-выноски количества этих </a:t>
            </a:r>
            <a:r>
              <a:rPr lang="ru-RU" dirty="0" smtClean="0"/>
              <a:t>элементов.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b="17682"/>
          <a:stretch/>
        </p:blipFill>
        <p:spPr bwMode="auto">
          <a:xfrm>
            <a:off x="2534305" y="1440872"/>
            <a:ext cx="7123390" cy="50707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571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0109"/>
            <a:ext cx="10515600" cy="5996854"/>
          </a:xfrm>
        </p:spPr>
        <p:txBody>
          <a:bodyPr/>
          <a:lstStyle/>
          <a:p>
            <a:r>
              <a:rPr lang="ru-RU" dirty="0"/>
              <a:t>При большом количестве однотипных элементов изделия, неравномерно расположенных на поверхности, можно указывать их размеры в сводной </a:t>
            </a:r>
            <a:r>
              <a:rPr lang="ru-RU" dirty="0" smtClean="0"/>
              <a:t>таблице. </a:t>
            </a:r>
          </a:p>
          <a:p>
            <a:r>
              <a:rPr lang="ru-RU" dirty="0" smtClean="0"/>
              <a:t>Однотипные </a:t>
            </a:r>
            <a:r>
              <a:rPr lang="ru-RU" dirty="0"/>
              <a:t>элементы при этом обозначают арабскими цифрами или прописными буквами.</a:t>
            </a: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b="14821"/>
          <a:stretch/>
        </p:blipFill>
        <p:spPr bwMode="auto">
          <a:xfrm>
            <a:off x="2139779" y="2290040"/>
            <a:ext cx="7912441" cy="45679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8824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Детали. Форма и размеры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Деталь в изделии выполняет определенные функции. Это обеспечивается геометрической формой детали и физико-химическими свойствами материала детали. Они получаются в ходе технологического процесса изготовления детали. </a:t>
            </a:r>
          </a:p>
          <a:p>
            <a:r>
              <a:rPr lang="ru-RU" dirty="0"/>
              <a:t>В геометрической форме детали выделяют конструктивные элементы, которые выполняют рабочие функции детали, и технологические элементы, которые обеспечивают изготовление детали. Конструктивные элементы являются основными.</a:t>
            </a:r>
          </a:p>
          <a:p>
            <a:r>
              <a:rPr lang="ru-RU" dirty="0"/>
              <a:t>Размеры формы элемента детали рекомендуется располагать на том изображении детали, на котором геометрическая форма элемента показана наиболее полно.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751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3236"/>
            <a:ext cx="5562600" cy="5913727"/>
          </a:xfrm>
        </p:spPr>
        <p:txBody>
          <a:bodyPr/>
          <a:lstStyle/>
          <a:p>
            <a:r>
              <a:rPr lang="ru-RU" dirty="0"/>
              <a:t>Если же на чертеже показано несколько групп близких по размерам отверстий, то рекомендуется отмечать одинаковые отверстия одним из условных </a:t>
            </a:r>
            <a:r>
              <a:rPr lang="ru-RU" dirty="0" smtClean="0"/>
              <a:t>знаков. </a:t>
            </a:r>
          </a:p>
          <a:p>
            <a:r>
              <a:rPr lang="ru-RU" dirty="0" smtClean="0"/>
              <a:t>Количество </a:t>
            </a:r>
            <a:r>
              <a:rPr lang="ru-RU" dirty="0"/>
              <a:t>отверстий и их размеры допускается указывать в таблице. </a:t>
            </a:r>
            <a:endParaRPr lang="ru-RU" dirty="0" smtClean="0"/>
          </a:p>
          <a:p>
            <a:r>
              <a:rPr lang="ru-RU" dirty="0" smtClean="0"/>
              <a:t>Отверстия </a:t>
            </a:r>
            <a:r>
              <a:rPr lang="ru-RU" dirty="0"/>
              <a:t>обозначают условным знаком на том изображении, на котором указаны размеры их положения.</a:t>
            </a: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b="8539"/>
          <a:stretch/>
        </p:blipFill>
        <p:spPr bwMode="auto">
          <a:xfrm>
            <a:off x="6400800" y="263235"/>
            <a:ext cx="5553507" cy="59137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733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545"/>
            <a:ext cx="10515600" cy="24799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Одинаковые элементы, расположенные в разных частях изделия (например, отверстия), рассматривают как один элемент, </a:t>
            </a:r>
            <a:r>
              <a:rPr lang="ru-RU" dirty="0" smtClean="0"/>
              <a:t>если:</a:t>
            </a:r>
          </a:p>
          <a:p>
            <a:r>
              <a:rPr lang="ru-RU" dirty="0" smtClean="0"/>
              <a:t>между </a:t>
            </a:r>
            <a:r>
              <a:rPr lang="ru-RU" dirty="0"/>
              <a:t>ними нет промежутка </a:t>
            </a:r>
            <a:r>
              <a:rPr lang="ru-RU" dirty="0" smtClean="0"/>
              <a:t>(а</a:t>
            </a:r>
            <a:r>
              <a:rPr lang="ru-RU" dirty="0"/>
              <a:t>)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эти элементы соединены тонкими сплошными линиями </a:t>
            </a:r>
            <a:r>
              <a:rPr lang="ru-RU" dirty="0" smtClean="0"/>
              <a:t>(б</a:t>
            </a:r>
            <a:r>
              <a:rPr lang="ru-RU" dirty="0"/>
              <a:t>). </a:t>
            </a:r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/>
              <a:t>отсутствии этих условий указывают полное количество элементов </a:t>
            </a:r>
            <a:r>
              <a:rPr lang="ru-RU" dirty="0" smtClean="0"/>
              <a:t>(в</a:t>
            </a:r>
            <a:r>
              <a:rPr lang="ru-RU" dirty="0"/>
              <a:t>).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b="18917"/>
          <a:stretch/>
        </p:blipFill>
        <p:spPr bwMode="auto">
          <a:xfrm>
            <a:off x="838200" y="3726873"/>
            <a:ext cx="11260238" cy="28919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8018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7818"/>
            <a:ext cx="10515600" cy="1690255"/>
          </a:xfrm>
        </p:spPr>
        <p:txBody>
          <a:bodyPr/>
          <a:lstStyle/>
          <a:p>
            <a:r>
              <a:rPr lang="ru-RU" dirty="0"/>
              <a:t>Если одинаковые элементы изделия (например, отверстия) расположены на разных поверхностях и показаны на разных изображениях, то количество этих элементов записывают отдельно для каждой </a:t>
            </a:r>
            <a:r>
              <a:rPr lang="ru-RU" dirty="0" smtClean="0"/>
              <a:t>поверхности.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b="8983"/>
          <a:stretch/>
        </p:blipFill>
        <p:spPr bwMode="auto">
          <a:xfrm>
            <a:off x="2342997" y="1898073"/>
            <a:ext cx="7506005" cy="48280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833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7818"/>
            <a:ext cx="10515600" cy="596914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 рисунке </a:t>
            </a:r>
            <a:r>
              <a:rPr lang="ru-RU" dirty="0" smtClean="0"/>
              <a:t>показаны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dirty="0" smtClean="0"/>
              <a:t>а</a:t>
            </a:r>
            <a:r>
              <a:rPr lang="ru-RU" dirty="0"/>
              <a:t>, б, в, г — глухие отверстия диаметром 3, глубиной 6 мм и диаметром 5 и глубиной 7 мм; </a:t>
            </a:r>
            <a:endParaRPr lang="ru-RU" dirty="0" smtClean="0"/>
          </a:p>
          <a:p>
            <a:r>
              <a:rPr lang="ru-RU" dirty="0" smtClean="0"/>
              <a:t>д</a:t>
            </a:r>
            <a:r>
              <a:rPr lang="ru-RU" dirty="0"/>
              <a:t>, е, ж, з — 2 отверстия диаметром 10 мм с зенковкой 1 × 45° и 3 отверстия диаметром 6 мм с цилиндрической зенковкой диаметром 12 и глубиной 5 мм.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b="12618"/>
          <a:stretch/>
        </p:blipFill>
        <p:spPr bwMode="auto">
          <a:xfrm>
            <a:off x="1291936" y="2995352"/>
            <a:ext cx="9608127" cy="35988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2814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0109"/>
            <a:ext cx="10515600" cy="28817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На рисунке </a:t>
            </a:r>
            <a:r>
              <a:rPr lang="ru-RU" dirty="0" smtClean="0"/>
              <a:t>показаны </a:t>
            </a:r>
            <a:r>
              <a:rPr lang="ru-RU" dirty="0"/>
              <a:t>резьбовые отверстия: </a:t>
            </a:r>
            <a:endParaRPr lang="ru-RU" dirty="0" smtClean="0"/>
          </a:p>
          <a:p>
            <a:r>
              <a:rPr lang="ru-RU" dirty="0" smtClean="0"/>
              <a:t>а</a:t>
            </a:r>
            <a:r>
              <a:rPr lang="ru-RU" dirty="0"/>
              <a:t>, б — сквозное отверстие с резьбой М10; </a:t>
            </a:r>
            <a:endParaRPr lang="ru-RU" dirty="0" smtClean="0"/>
          </a:p>
          <a:p>
            <a:r>
              <a:rPr lang="ru-RU" dirty="0" smtClean="0"/>
              <a:t>в</a:t>
            </a:r>
            <a:r>
              <a:rPr lang="ru-RU" dirty="0"/>
              <a:t>, г — глухое резьбовое гнездо с резьбой М8 с шагом резьбы 1 мм, длиной отверстия с полным профилем резьбы 10 мм и глубиной сверления 16 мм; </a:t>
            </a:r>
            <a:endParaRPr lang="ru-RU" dirty="0" smtClean="0"/>
          </a:p>
          <a:p>
            <a:r>
              <a:rPr lang="ru-RU" dirty="0" smtClean="0"/>
              <a:t>д</a:t>
            </a:r>
            <a:r>
              <a:rPr lang="ru-RU" dirty="0"/>
              <a:t>, е — глухое резьбовое гнездо с резьбой М6 и длиной резьбы с полным профилем резьбы 10 мм, с зенковкой под 90° глубиной 1 мм; </a:t>
            </a:r>
            <a:endParaRPr lang="ru-RU" dirty="0" smtClean="0"/>
          </a:p>
          <a:p>
            <a:r>
              <a:rPr lang="ru-RU" dirty="0" smtClean="0"/>
              <a:t>ж</a:t>
            </a:r>
            <a:r>
              <a:rPr lang="ru-RU" dirty="0"/>
              <a:t>, з — сквозное отверстие с резьбой М12 и зенковкой диаметром 18 мм под углом 90°.</a:t>
            </a: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b="14781"/>
          <a:stretch/>
        </p:blipFill>
        <p:spPr bwMode="auto">
          <a:xfrm>
            <a:off x="1278082" y="3061855"/>
            <a:ext cx="9635836" cy="35679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01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0109"/>
            <a:ext cx="10515600" cy="3034146"/>
          </a:xfrm>
        </p:spPr>
        <p:txBody>
          <a:bodyPr/>
          <a:lstStyle/>
          <a:p>
            <a:r>
              <a:rPr lang="ru-RU" dirty="0"/>
              <a:t>Форму и размеры квадратной головки изображают на двух проекциях: на плоскости, параллельной оси головки, и на плоскости, перпендикулярной ей. </a:t>
            </a:r>
            <a:endParaRPr lang="ru-RU" dirty="0" smtClean="0"/>
          </a:p>
          <a:p>
            <a:r>
              <a:rPr lang="ru-RU" dirty="0" smtClean="0"/>
              <a:t>Шестигранные </a:t>
            </a:r>
            <a:r>
              <a:rPr lang="ru-RU" dirty="0"/>
              <a:t>головки изображают на трех проекциях.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обоих случаях линии пересечения конических фасок с гранями (гиперболы) заменяют дугами окружностей (их примерные радиусы даны на чертеже).</a:t>
            </a: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b="11512"/>
          <a:stretch/>
        </p:blipFill>
        <p:spPr bwMode="auto">
          <a:xfrm>
            <a:off x="838200" y="3130120"/>
            <a:ext cx="5548745" cy="35913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b="10115"/>
          <a:stretch/>
        </p:blipFill>
        <p:spPr bwMode="auto">
          <a:xfrm>
            <a:off x="7003473" y="2821418"/>
            <a:ext cx="4350327" cy="39000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5731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3237"/>
            <a:ext cx="10515600" cy="33943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Фаски предохраняют острые кромки деталей от забоин, что важно для обеспечения сборки деталей. Фаски на внешних элементах конструкции часто важны для удобства эксплуатации.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Широко </a:t>
            </a:r>
            <a:r>
              <a:rPr lang="ru-RU" dirty="0"/>
              <a:t>применяемые фаски под углом 45° к поверхности обозначают обычно С × 45°, где С —размер катета фаски.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фаска расположена под иным углом α, то размеры ее наносят, как показано на рисунке </a:t>
            </a:r>
            <a:r>
              <a:rPr lang="ru-RU" dirty="0" smtClean="0"/>
              <a:t>, </a:t>
            </a:r>
            <a:r>
              <a:rPr lang="ru-RU" dirty="0"/>
              <a:t>или указывают угол и один линейный размер или два линейных размера.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b="17743"/>
          <a:stretch/>
        </p:blipFill>
        <p:spPr bwMode="auto">
          <a:xfrm>
            <a:off x="838200" y="3502048"/>
            <a:ext cx="10515600" cy="29926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779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ru-RU" dirty="0" smtClean="0"/>
              <a:t>Размерные базы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2055" y="1440873"/>
            <a:ext cx="5243945" cy="512402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1 — база, </a:t>
            </a:r>
            <a:endParaRPr lang="ru-RU" dirty="0" smtClean="0"/>
          </a:p>
          <a:p>
            <a:r>
              <a:rPr lang="ru-RU" dirty="0" smtClean="0"/>
              <a:t>2 </a:t>
            </a:r>
            <a:r>
              <a:rPr lang="ru-RU" dirty="0"/>
              <a:t>— деталь, </a:t>
            </a:r>
            <a:endParaRPr lang="ru-RU" dirty="0" smtClean="0"/>
          </a:p>
          <a:p>
            <a:r>
              <a:rPr lang="ru-RU" dirty="0" smtClean="0"/>
              <a:t>3 </a:t>
            </a:r>
            <a:r>
              <a:rPr lang="ru-RU" dirty="0"/>
              <a:t>— заготовка, </a:t>
            </a:r>
            <a:endParaRPr lang="ru-RU" dirty="0" smtClean="0"/>
          </a:p>
          <a:p>
            <a:r>
              <a:rPr lang="ru-RU" dirty="0" smtClean="0"/>
              <a:t>4 </a:t>
            </a:r>
            <a:r>
              <a:rPr lang="ru-RU" dirty="0"/>
              <a:t>— губки </a:t>
            </a:r>
            <a:r>
              <a:rPr lang="ru-RU" dirty="0" err="1"/>
              <a:t>самоцентрирующих</a:t>
            </a:r>
            <a:r>
              <a:rPr lang="ru-RU" dirty="0"/>
              <a:t> тисков, </a:t>
            </a:r>
            <a:endParaRPr lang="ru-RU" dirty="0" smtClean="0"/>
          </a:p>
          <a:p>
            <a:r>
              <a:rPr lang="ru-RU" dirty="0" smtClean="0"/>
              <a:t>5 </a:t>
            </a:r>
            <a:r>
              <a:rPr lang="ru-RU" dirty="0"/>
              <a:t>— центрирующий конус приспособления.</a:t>
            </a:r>
          </a:p>
          <a:p>
            <a:pPr marL="0" indent="0">
              <a:buNone/>
            </a:pPr>
            <a:r>
              <a:rPr lang="ru-RU" dirty="0"/>
              <a:t>На рисунке </a:t>
            </a:r>
            <a:r>
              <a:rPr lang="ru-RU" dirty="0" smtClean="0"/>
              <a:t>базами </a:t>
            </a:r>
            <a:r>
              <a:rPr lang="ru-RU" dirty="0"/>
              <a:t>являются: </a:t>
            </a:r>
          </a:p>
          <a:p>
            <a:pPr lvl="0"/>
            <a:r>
              <a:rPr lang="ru-RU" dirty="0"/>
              <a:t>a и б — поверхности (плоскость и цилиндр);</a:t>
            </a:r>
          </a:p>
          <a:p>
            <a:pPr lvl="0"/>
            <a:r>
              <a:rPr lang="ru-RU" dirty="0"/>
              <a:t>в и г — сочетание поверхностей (двух параллельных плоскостей, двух соосных цилиндров); </a:t>
            </a:r>
          </a:p>
          <a:p>
            <a:pPr lvl="0"/>
            <a:r>
              <a:rPr lang="ru-RU" dirty="0"/>
              <a:t>д — ось цилиндрической заготовки; </a:t>
            </a:r>
          </a:p>
          <a:p>
            <a:pPr lvl="0"/>
            <a:r>
              <a:rPr lang="ru-RU" dirty="0"/>
              <a:t>е —точка (центр окружности в нижнем сечении цилиндрического отверстия в плоскости опорного торца).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b="1944"/>
          <a:stretch/>
        </p:blipFill>
        <p:spPr>
          <a:xfrm>
            <a:off x="6275541" y="263243"/>
            <a:ext cx="5657992" cy="617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7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баз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38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Конструкторская база</a:t>
            </a:r>
            <a:r>
              <a:rPr lang="ru-RU" dirty="0"/>
              <a:t> — это база, используемая для определения положения детали или сборочной единицы в изделии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/>
              <a:t>Технологическая база</a:t>
            </a:r>
            <a:r>
              <a:rPr lang="ru-RU" dirty="0"/>
              <a:t> — это база, используемая для определения положения заготовки или изделия в процессе изготовления или ремонта. </a:t>
            </a:r>
          </a:p>
          <a:p>
            <a:pPr marL="0" indent="0">
              <a:buNone/>
            </a:pPr>
            <a:r>
              <a:rPr lang="ru-RU" b="1" dirty="0"/>
              <a:t>Измерительную базу</a:t>
            </a:r>
            <a:r>
              <a:rPr lang="ru-RU" dirty="0"/>
              <a:t> используют для определения относительного положения заготовки или изделия и средств измерения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В соответствии с рассмотренными понятиями о базах различают три системы простановки размеров:</a:t>
            </a:r>
          </a:p>
          <a:p>
            <a:r>
              <a:rPr lang="ru-RU" dirty="0" smtClean="0"/>
              <a:t>от </a:t>
            </a:r>
            <a:r>
              <a:rPr lang="ru-RU" dirty="0"/>
              <a:t>конструкторских баз;</a:t>
            </a:r>
          </a:p>
          <a:p>
            <a:r>
              <a:rPr lang="ru-RU" dirty="0" smtClean="0"/>
              <a:t>от </a:t>
            </a:r>
            <a:r>
              <a:rPr lang="ru-RU" dirty="0"/>
              <a:t>технологических баз;</a:t>
            </a:r>
          </a:p>
          <a:p>
            <a:r>
              <a:rPr lang="ru-RU" dirty="0" smtClean="0"/>
              <a:t>комбинированную</a:t>
            </a:r>
            <a:r>
              <a:rPr lang="ru-RU" dirty="0"/>
              <a:t>, в которой часть размеров ставят от конструкторских баз, другие — от технологических.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06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6934"/>
            <a:ext cx="10515600" cy="173499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Размеры, определяющие форму любого элемента, включая отверстия, следует наносить на том изображении детали, где эта форма показана наиболее полно, обязательно группируя все размеры в одном </a:t>
            </a:r>
            <a:r>
              <a:rPr lang="ru-RU" dirty="0" smtClean="0"/>
              <a:t>месте.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30794" y="1911927"/>
            <a:ext cx="3703060" cy="44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7091"/>
            <a:ext cx="10515600" cy="99752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Размеры одинаковых элементов наносят на изображении одного из них, а под полкой выносной линии указывают число элементов 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10407" y="1274618"/>
            <a:ext cx="5508653" cy="53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9037" y="260061"/>
            <a:ext cx="10515600" cy="138863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Размеры формы и положения симметрично расположенных элементов (кроме отверстий) можно наносить только один раз без указания их </a:t>
            </a:r>
            <a:r>
              <a:rPr lang="ru-RU" dirty="0" smtClean="0"/>
              <a:t>числа.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12521" y="1523995"/>
            <a:ext cx="6609661" cy="520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3964"/>
            <a:ext cx="10515600" cy="1717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Размеры, координирующие положение элементов, которые расположены неравномерно на одной прямой или дуге окружности, наносят от одной основной базы (рисунок 5) и в виде цепочки (</a:t>
            </a:r>
            <a:r>
              <a:rPr lang="ru-RU" dirty="0" err="1"/>
              <a:t>pисунок</a:t>
            </a:r>
            <a:r>
              <a:rPr lang="ru-RU" dirty="0"/>
              <a:t> 6).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2043112"/>
            <a:ext cx="7133359" cy="2850832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b="17396"/>
          <a:stretch/>
        </p:blipFill>
        <p:spPr bwMode="auto">
          <a:xfrm>
            <a:off x="7971558" y="2401310"/>
            <a:ext cx="4319982" cy="20044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8936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0109"/>
            <a:ext cx="10515600" cy="20504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равномерном расположении нескольких подобных элементов рекомендуется указывать два координирующих размера: размер между соседними элементами (промежуток) и размер между крайними элементами в виде произведения числа промежутков на размер </a:t>
            </a:r>
            <a:r>
              <a:rPr lang="ru-RU" dirty="0" smtClean="0"/>
              <a:t>промежутка.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b="13860"/>
          <a:stretch/>
        </p:blipFill>
        <p:spPr bwMode="auto">
          <a:xfrm>
            <a:off x="3498705" y="2230582"/>
            <a:ext cx="5734657" cy="43641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9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1332</Words>
  <Application>Microsoft Office PowerPoint</Application>
  <PresentationFormat>Широкоэкранный</PresentationFormat>
  <Paragraphs>78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Тема Office</vt:lpstr>
      <vt:lpstr>Машиностроительное черчение</vt:lpstr>
      <vt:lpstr>Детали. Форма и размеры</vt:lpstr>
      <vt:lpstr>Размерные базы</vt:lpstr>
      <vt:lpstr>Виды баз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Виды простых элементов деталей</vt:lpstr>
      <vt:lpstr>Плоскость</vt:lpstr>
      <vt:lpstr>Наружный цилиндр</vt:lpstr>
      <vt:lpstr>Презентация PowerPoint</vt:lpstr>
      <vt:lpstr>Внутренний цилиндр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Машиностроительное черчение</dc:title>
  <dc:creator>It</dc:creator>
  <cp:lastModifiedBy>It</cp:lastModifiedBy>
  <cp:revision>5</cp:revision>
  <dcterms:created xsi:type="dcterms:W3CDTF">2017-03-31T10:38:36Z</dcterms:created>
  <dcterms:modified xsi:type="dcterms:W3CDTF">2017-03-31T10:59:27Z</dcterms:modified>
</cp:coreProperties>
</file>