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7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0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1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3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54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6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30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70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7EA1-7CB8-49B0-BB85-A9FF88843AF1}" type="datetimeFigureOut">
              <a:rPr lang="ru-RU" smtClean="0"/>
              <a:t>19.04.2017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7C449-1BA1-4D84-8B4B-0058DA6480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Рабочие чертежи и эскизы деталей машин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Проекционное черчение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7" y="118268"/>
            <a:ext cx="8342313" cy="660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0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2101"/>
            <a:ext cx="10515600" cy="25527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6. </a:t>
            </a:r>
            <a:r>
              <a:rPr lang="ru-RU" b="1" dirty="0"/>
              <a:t>Нанесение изображений элементов деталей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Внутри </a:t>
            </a:r>
            <a:r>
              <a:rPr lang="ru-RU" dirty="0"/>
              <a:t>«</a:t>
            </a:r>
            <a:r>
              <a:rPr lang="ru-RU" dirty="0" smtClean="0"/>
              <a:t>габаритных прямоугольников</a:t>
            </a:r>
            <a:r>
              <a:rPr lang="ru-RU" dirty="0"/>
              <a:t>» наносят тонкими линиями изображения элементов </a:t>
            </a:r>
            <a:r>
              <a:rPr lang="ru-RU" dirty="0" smtClean="0"/>
              <a:t>детали. </a:t>
            </a:r>
            <a:r>
              <a:rPr lang="ru-RU" dirty="0"/>
              <a:t>При этом необходимо соблюдать пропорции их размеров и </a:t>
            </a:r>
            <a:r>
              <a:rPr lang="ru-RU" dirty="0" smtClean="0"/>
              <a:t>обеспечивать проекционную </a:t>
            </a:r>
            <a:r>
              <a:rPr lang="ru-RU" dirty="0"/>
              <a:t>связь всех изображений, проводя соответствующие осевые </a:t>
            </a:r>
            <a:r>
              <a:rPr lang="ru-RU" dirty="0" smtClean="0"/>
              <a:t>и центровые </a:t>
            </a:r>
            <a:r>
              <a:rPr lang="ru-RU" dirty="0"/>
              <a:t>линии.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4" y="2266950"/>
            <a:ext cx="5831161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2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201"/>
            <a:ext cx="10515600" cy="2705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7. </a:t>
            </a:r>
            <a:r>
              <a:rPr lang="ru-RU" b="1" dirty="0"/>
              <a:t>Оформление видов</a:t>
            </a:r>
            <a:r>
              <a:rPr lang="ru-RU" b="1" i="1" dirty="0"/>
              <a:t>, </a:t>
            </a:r>
            <a:r>
              <a:rPr lang="ru-RU" b="1" dirty="0"/>
              <a:t>разрезов и </a:t>
            </a:r>
            <a:r>
              <a:rPr lang="ru-RU" b="1" dirty="0" smtClean="0"/>
              <a:t>сечений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процессе оформления на </a:t>
            </a:r>
            <a:r>
              <a:rPr lang="ru-RU" dirty="0" smtClean="0"/>
              <a:t>всех видах уточняют </a:t>
            </a:r>
            <a:r>
              <a:rPr lang="ru-RU" dirty="0"/>
              <a:t>подробности, не учтенные при выполнении этапа </a:t>
            </a:r>
            <a:r>
              <a:rPr lang="ru-RU" dirty="0" smtClean="0"/>
              <a:t>6 (</a:t>
            </a:r>
            <a:r>
              <a:rPr lang="ru-RU" dirty="0"/>
              <a:t>например, </a:t>
            </a:r>
            <a:r>
              <a:rPr lang="ru-RU" dirty="0" err="1"/>
              <a:t>скругления</a:t>
            </a:r>
            <a:r>
              <a:rPr lang="ru-RU" dirty="0"/>
              <a:t>, фаски и т. п.), и удаляют вспомогательные </a:t>
            </a:r>
            <a:r>
              <a:rPr lang="ru-RU" dirty="0" smtClean="0"/>
              <a:t>линии построения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соответствии с ГОСТ 2.305–68 оформляют разрезы и сечения,</a:t>
            </a:r>
            <a:br>
              <a:rPr lang="ru-RU" dirty="0"/>
            </a:br>
            <a:r>
              <a:rPr lang="ru-RU" dirty="0"/>
              <a:t>затем наносят графическое обозначение материала (штриховка сечений </a:t>
            </a:r>
            <a:r>
              <a:rPr lang="ru-RU" dirty="0" smtClean="0"/>
              <a:t>и разрезов</a:t>
            </a:r>
            <a:r>
              <a:rPr lang="ru-RU" dirty="0"/>
              <a:t>) и производят обводку изображений соответствующими линиями </a:t>
            </a:r>
            <a:r>
              <a:rPr lang="ru-RU" dirty="0" smtClean="0"/>
              <a:t>по ГОСТ </a:t>
            </a:r>
            <a:r>
              <a:rPr lang="ru-RU" dirty="0"/>
              <a:t>2.303–68.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974" y="2768600"/>
            <a:ext cx="5749925" cy="400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0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401"/>
            <a:ext cx="10515600" cy="1841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8. Нанесение размерных линий и условных знаков. Размерные линии </a:t>
            </a:r>
            <a:r>
              <a:rPr lang="ru-RU" dirty="0" smtClean="0"/>
              <a:t>и условные </a:t>
            </a:r>
            <a:r>
              <a:rPr lang="ru-RU" dirty="0"/>
              <a:t>знаки, определяющие характер поверхности (диаметр, радиус, квадрат</a:t>
            </a:r>
            <a:r>
              <a:rPr lang="ru-RU" dirty="0" smtClean="0"/>
              <a:t>, конусность</a:t>
            </a:r>
            <a:r>
              <a:rPr lang="ru-RU" dirty="0"/>
              <a:t>, уклон, тип резьбы и т. д.) наносят по ГОСТ </a:t>
            </a:r>
            <a:r>
              <a:rPr lang="ru-RU" dirty="0" smtClean="0"/>
              <a:t>2.307–68.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61" y="1663700"/>
            <a:ext cx="7291289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2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9. </a:t>
            </a:r>
            <a:r>
              <a:rPr lang="ru-RU" b="1" dirty="0"/>
              <a:t>Нанесение размерных </a:t>
            </a:r>
            <a:r>
              <a:rPr lang="ru-RU" b="1" dirty="0" smtClean="0"/>
              <a:t>чисел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помощи измерительных </a:t>
            </a:r>
            <a:r>
              <a:rPr lang="ru-RU" dirty="0" smtClean="0"/>
              <a:t>инструментов определяют </a:t>
            </a:r>
            <a:r>
              <a:rPr lang="ru-RU" dirty="0"/>
              <a:t>размеры элементов и наносят размерные числа на эскизе. Если </a:t>
            </a:r>
            <a:r>
              <a:rPr lang="ru-RU" dirty="0" smtClean="0"/>
              <a:t>у детали </a:t>
            </a:r>
            <a:r>
              <a:rPr lang="ru-RU" dirty="0"/>
              <a:t>имеется резьба, то необходимо определить ее параметры и указать </a:t>
            </a:r>
            <a:r>
              <a:rPr lang="ru-RU" dirty="0" smtClean="0"/>
              <a:t>на эскизе </a:t>
            </a:r>
            <a:r>
              <a:rPr lang="ru-RU" dirty="0"/>
              <a:t>соответствующее обозначение </a:t>
            </a:r>
            <a:r>
              <a:rPr lang="ru-RU" dirty="0" smtClean="0"/>
              <a:t>резьбы.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10</a:t>
            </a:r>
            <a:r>
              <a:rPr lang="ru-RU" dirty="0"/>
              <a:t>. </a:t>
            </a:r>
            <a:r>
              <a:rPr lang="ru-RU" b="1" dirty="0"/>
              <a:t>Окончательное оформление </a:t>
            </a:r>
            <a:r>
              <a:rPr lang="ru-RU" b="1" dirty="0" smtClean="0"/>
              <a:t>эскиза </a:t>
            </a:r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окончательном </a:t>
            </a:r>
            <a:r>
              <a:rPr lang="ru-RU" dirty="0" smtClean="0"/>
              <a:t>оформлении заполняется </a:t>
            </a:r>
            <a:r>
              <a:rPr lang="ru-RU" dirty="0"/>
              <a:t>основная надпись. В случае необходимости приводятся </a:t>
            </a:r>
            <a:r>
              <a:rPr lang="ru-RU" dirty="0" smtClean="0"/>
              <a:t>технические требования </a:t>
            </a:r>
            <a:r>
              <a:rPr lang="ru-RU" dirty="0"/>
              <a:t>и выполняются пояснительные </a:t>
            </a:r>
            <a:r>
              <a:rPr lang="ru-RU" dirty="0" smtClean="0"/>
              <a:t>надписи. Затем производится </a:t>
            </a:r>
            <a:r>
              <a:rPr lang="ru-RU" dirty="0"/>
              <a:t>окончательная проверка выполненного эскиза и </a:t>
            </a:r>
            <a:r>
              <a:rPr lang="ru-RU" dirty="0" smtClean="0"/>
              <a:t>вносятся </a:t>
            </a:r>
            <a:r>
              <a:rPr lang="ru-RU" dirty="0"/>
              <a:t>необходимые уточнения и исправления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692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выполнения рабочих чертежей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Подготовительный </a:t>
            </a:r>
            <a:r>
              <a:rPr lang="ru-RU" dirty="0" smtClean="0"/>
              <a:t>этап</a:t>
            </a:r>
            <a:r>
              <a:rPr lang="ru-RU" i="1" dirty="0" smtClean="0"/>
              <a:t>:</a:t>
            </a:r>
          </a:p>
          <a:p>
            <a:pPr marL="514350" indent="-514350">
              <a:buAutoNum type="arabicPeriod"/>
            </a:pPr>
            <a:r>
              <a:rPr lang="ru-RU" dirty="0" smtClean="0"/>
              <a:t>Ознакомиться </a:t>
            </a:r>
            <a:r>
              <a:rPr lang="ru-RU" dirty="0"/>
              <a:t>с конструкцией детали, расчленить ее на простейшие</a:t>
            </a:r>
            <a:br>
              <a:rPr lang="ru-RU" dirty="0"/>
            </a:br>
            <a:r>
              <a:rPr lang="ru-RU" dirty="0"/>
              <a:t>геометрические </a:t>
            </a:r>
            <a:r>
              <a:rPr lang="ru-RU" dirty="0" smtClean="0"/>
              <a:t>фигуры.</a:t>
            </a:r>
          </a:p>
          <a:p>
            <a:pPr marL="514350" indent="-514350">
              <a:buAutoNum type="arabicPeriod"/>
            </a:pPr>
            <a:r>
              <a:rPr lang="ru-RU" dirty="0" smtClean="0"/>
              <a:t>Установить </a:t>
            </a:r>
            <a:r>
              <a:rPr lang="ru-RU" dirty="0"/>
              <a:t>наименование детали, материал, из которого она </a:t>
            </a:r>
            <a:r>
              <a:rPr lang="ru-RU" dirty="0" smtClean="0"/>
              <a:t>изготовлена, назначение</a:t>
            </a:r>
            <a:r>
              <a:rPr lang="ru-RU" dirty="0"/>
              <a:t>, рабочее положение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Выбрать </a:t>
            </a:r>
            <a:r>
              <a:rPr lang="ru-RU" dirty="0"/>
              <a:t>положение детали для построения главного вида, дающего</a:t>
            </a:r>
            <a:br>
              <a:rPr lang="ru-RU" dirty="0"/>
            </a:br>
            <a:r>
              <a:rPr lang="ru-RU" dirty="0"/>
              <a:t>наиболее полное представление о ее форме и </a:t>
            </a:r>
            <a:r>
              <a:rPr lang="ru-RU" dirty="0" smtClean="0"/>
              <a:t>размерах.</a:t>
            </a:r>
          </a:p>
          <a:p>
            <a:pPr marL="514350" indent="-514350">
              <a:buAutoNum type="arabicPeriod"/>
            </a:pPr>
            <a:r>
              <a:rPr lang="ru-RU" dirty="0" smtClean="0"/>
              <a:t>Определить </a:t>
            </a:r>
            <a:r>
              <a:rPr lang="ru-RU" dirty="0"/>
              <a:t>необходимое число изображений – видов, разрезов, сечений</a:t>
            </a:r>
            <a:r>
              <a:rPr lang="ru-RU" dirty="0" smtClean="0"/>
              <a:t>, выносных </a:t>
            </a:r>
            <a:r>
              <a:rPr lang="ru-RU" dirty="0"/>
              <a:t>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581248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выполнения рабочих чертежей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Основной </a:t>
            </a:r>
            <a:r>
              <a:rPr lang="ru-RU" dirty="0" smtClean="0"/>
              <a:t>этап</a:t>
            </a:r>
            <a:r>
              <a:rPr lang="ru-RU" i="1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Выбрать </a:t>
            </a:r>
            <a:r>
              <a:rPr lang="ru-RU" dirty="0"/>
              <a:t>масштаб </a:t>
            </a:r>
            <a:r>
              <a:rPr lang="ru-RU" dirty="0" smtClean="0"/>
              <a:t>изображения.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осевые и центровые линии, нанести контуры изображений</a:t>
            </a:r>
            <a:br>
              <a:rPr lang="ru-RU" dirty="0"/>
            </a:br>
            <a:r>
              <a:rPr lang="ru-RU" dirty="0"/>
              <a:t>детали и конструктивных элементов (фасок, проточек и др.). При наличии</a:t>
            </a:r>
            <a:br>
              <a:rPr lang="ru-RU" dirty="0"/>
            </a:br>
            <a:r>
              <a:rPr lang="ru-RU" dirty="0"/>
              <a:t>стандартных элементов используют их стандартные </a:t>
            </a:r>
            <a:r>
              <a:rPr lang="ru-RU" dirty="0" smtClean="0"/>
              <a:t>изображения.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Нанести </a:t>
            </a:r>
            <a:r>
              <a:rPr lang="ru-RU" dirty="0"/>
              <a:t>выносные и размерные линии, причем рекомендуется размеры</a:t>
            </a:r>
            <a:br>
              <a:rPr lang="ru-RU" dirty="0"/>
            </a:br>
            <a:r>
              <a:rPr lang="ru-RU" dirty="0"/>
              <a:t>внешних элементов наносить со стороны вида, а внутренних – со стороны </a:t>
            </a:r>
            <a:r>
              <a:rPr lang="ru-RU" dirty="0" smtClean="0"/>
              <a:t>разреза.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Выполнить </a:t>
            </a:r>
            <a:r>
              <a:rPr lang="ru-RU" dirty="0"/>
              <a:t>штриховку разрезов и сечений </a:t>
            </a:r>
            <a:r>
              <a:rPr lang="ru-RU" dirty="0" smtClean="0"/>
              <a:t>детали.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Выполнить </a:t>
            </a:r>
            <a:r>
              <a:rPr lang="ru-RU" dirty="0"/>
              <a:t>необходимые надписи (названия изображений, технические</a:t>
            </a:r>
            <a:br>
              <a:rPr lang="ru-RU" dirty="0"/>
            </a:br>
            <a:r>
              <a:rPr lang="ru-RU" dirty="0"/>
              <a:t>требования и т. д</a:t>
            </a:r>
            <a:r>
              <a:rPr lang="ru-RU" dirty="0" smtClean="0"/>
              <a:t>.).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Заполнить </a:t>
            </a:r>
            <a:r>
              <a:rPr lang="ru-RU" dirty="0"/>
              <a:t>основную надпись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32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Текстовые надписи на чертежах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Текстовая часть включается в чертеж в тех случаях, когда содержащиеся </a:t>
            </a:r>
            <a:r>
              <a:rPr lang="ru-RU" dirty="0" smtClean="0"/>
              <a:t>в нем </a:t>
            </a:r>
            <a:r>
              <a:rPr lang="ru-RU" dirty="0"/>
              <a:t>сведения невозможно или нецелесообразно выразить графически </a:t>
            </a:r>
            <a:r>
              <a:rPr lang="ru-RU" dirty="0" smtClean="0"/>
              <a:t>или условными </a:t>
            </a:r>
            <a:r>
              <a:rPr lang="ru-RU" dirty="0"/>
              <a:t>обозначениями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Чертеж должен содержать основную надпись, выполненную в соответствии</a:t>
            </a:r>
            <a:br>
              <a:rPr lang="ru-RU" dirty="0"/>
            </a:br>
            <a:r>
              <a:rPr lang="ru-RU" dirty="0"/>
              <a:t>с требованиями ГОСТ 2.104–68. В ней приводятся сведения, </a:t>
            </a:r>
            <a:r>
              <a:rPr lang="ru-RU" dirty="0" smtClean="0"/>
              <a:t>характеризующие изображенную </a:t>
            </a:r>
            <a:r>
              <a:rPr lang="ru-RU" dirty="0"/>
              <a:t>деталь: </a:t>
            </a:r>
            <a:endParaRPr lang="ru-RU" dirty="0" smtClean="0"/>
          </a:p>
          <a:p>
            <a:r>
              <a:rPr lang="ru-RU" dirty="0" smtClean="0"/>
              <a:t>наименование </a:t>
            </a:r>
            <a:r>
              <a:rPr lang="ru-RU" dirty="0"/>
              <a:t>детали, </a:t>
            </a:r>
            <a:endParaRPr lang="ru-RU" dirty="0" smtClean="0"/>
          </a:p>
          <a:p>
            <a:r>
              <a:rPr lang="ru-RU" dirty="0" smtClean="0"/>
              <a:t>материал </a:t>
            </a:r>
            <a:r>
              <a:rPr lang="ru-RU" dirty="0"/>
              <a:t>и др.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Наименование детали должно </a:t>
            </a:r>
            <a:r>
              <a:rPr lang="ru-RU" dirty="0"/>
              <a:t>быть кратким и соответствовать принятой терминологии. </a:t>
            </a:r>
            <a:r>
              <a:rPr lang="ru-RU" dirty="0" smtClean="0"/>
              <a:t>Оно записывается </a:t>
            </a:r>
            <a:r>
              <a:rPr lang="ru-RU" dirty="0"/>
              <a:t>в именительном падеже единственного числа. Если </a:t>
            </a:r>
            <a:r>
              <a:rPr lang="ru-RU" dirty="0" smtClean="0"/>
              <a:t>наименование состоит </a:t>
            </a:r>
            <a:r>
              <a:rPr lang="ru-RU" dirty="0"/>
              <a:t>из нескольких слов, то на первом месте помещают имя существительное</a:t>
            </a:r>
            <a:r>
              <a:rPr lang="ru-RU" dirty="0" smtClean="0"/>
              <a:t>, например</a:t>
            </a:r>
            <a:r>
              <a:rPr lang="ru-RU" dirty="0"/>
              <a:t>: </a:t>
            </a:r>
            <a:r>
              <a:rPr lang="ru-RU" i="1" dirty="0"/>
              <a:t>Колесо зубчатое, Вал </a:t>
            </a:r>
            <a:r>
              <a:rPr lang="ru-RU" i="1" dirty="0" smtClean="0"/>
              <a:t>ведомый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57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Обозначение материала на чертежах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5029200"/>
          </a:xfrm>
        </p:spPr>
        <p:txBody>
          <a:bodyPr>
            <a:noAutofit/>
          </a:bodyPr>
          <a:lstStyle/>
          <a:p>
            <a:r>
              <a:rPr lang="ru-RU" sz="2000" dirty="0"/>
              <a:t>Серый чугун (ГОСТ 1412–79</a:t>
            </a:r>
            <a:r>
              <a:rPr lang="ru-RU" sz="2000" dirty="0" smtClean="0"/>
              <a:t>). </a:t>
            </a:r>
            <a:r>
              <a:rPr lang="ru-RU" sz="1800" dirty="0" smtClean="0"/>
              <a:t>Пример: </a:t>
            </a:r>
            <a:r>
              <a:rPr lang="ru-RU" sz="1800" dirty="0"/>
              <a:t>СЧ 18-36 ГОСТ </a:t>
            </a:r>
            <a:r>
              <a:rPr lang="ru-RU" sz="1800" dirty="0" smtClean="0"/>
              <a:t>1412-79</a:t>
            </a:r>
          </a:p>
          <a:p>
            <a:r>
              <a:rPr lang="ru-RU" sz="2000" dirty="0" smtClean="0"/>
              <a:t>Сталь </a:t>
            </a:r>
            <a:r>
              <a:rPr lang="ru-RU" sz="2000" dirty="0"/>
              <a:t>углеродистая обыкновенного качества (ГОСТ 380–71</a:t>
            </a:r>
            <a:r>
              <a:rPr lang="ru-RU" sz="2000" dirty="0" smtClean="0"/>
              <a:t>). </a:t>
            </a:r>
            <a:r>
              <a:rPr lang="ru-RU" sz="1800" dirty="0" smtClean="0"/>
              <a:t>Пример: </a:t>
            </a:r>
            <a:r>
              <a:rPr lang="ru-RU" sz="1800" dirty="0"/>
              <a:t>Ст3 ГОСТ 380-71</a:t>
            </a:r>
            <a:r>
              <a:rPr lang="ru-RU" sz="1800" dirty="0" smtClean="0"/>
              <a:t>.</a:t>
            </a:r>
          </a:p>
          <a:p>
            <a:r>
              <a:rPr lang="ru-RU" sz="2000" dirty="0"/>
              <a:t>Сталь качественная конструкционная углеродистая (ГОСТ 1050–88</a:t>
            </a:r>
            <a:r>
              <a:rPr lang="ru-RU" sz="2000" dirty="0" smtClean="0"/>
              <a:t>). </a:t>
            </a:r>
            <a:r>
              <a:rPr lang="ru-RU" sz="1800" dirty="0" smtClean="0"/>
              <a:t>Пример: </a:t>
            </a:r>
            <a:r>
              <a:rPr lang="ru-RU" sz="1800" dirty="0"/>
              <a:t>Сталь 20 ГОСТ 1050-88 или Сталь 65Г ГОСТ </a:t>
            </a:r>
            <a:r>
              <a:rPr lang="ru-RU" sz="1800" dirty="0" smtClean="0"/>
              <a:t>1050-88.</a:t>
            </a:r>
            <a:endParaRPr lang="en-US" sz="1800" dirty="0" smtClean="0"/>
          </a:p>
          <a:p>
            <a:r>
              <a:rPr lang="ru-RU" sz="2000" dirty="0" smtClean="0"/>
              <a:t>Латунь </a:t>
            </a:r>
            <a:r>
              <a:rPr lang="ru-RU" sz="2000" dirty="0"/>
              <a:t>(ГОСТ 17711–80 и 15527–70</a:t>
            </a:r>
            <a:r>
              <a:rPr lang="ru-RU" sz="2000" dirty="0" smtClean="0"/>
              <a:t>) </a:t>
            </a:r>
            <a:r>
              <a:rPr lang="ru-RU" sz="1800" dirty="0" smtClean="0"/>
              <a:t>Пример: </a:t>
            </a:r>
            <a:r>
              <a:rPr lang="ru-RU" sz="1800" dirty="0"/>
              <a:t>ЛАЖМц66-8-3-2 </a:t>
            </a:r>
            <a:r>
              <a:rPr lang="ru-RU" sz="2400" dirty="0"/>
              <a:t>ГОСТ</a:t>
            </a:r>
            <a:r>
              <a:rPr lang="ru-RU" sz="1800" dirty="0"/>
              <a:t> 17711-80, где Л – латунь, А </a:t>
            </a:r>
            <a:r>
              <a:rPr lang="ru-RU" sz="1800" dirty="0" smtClean="0"/>
              <a:t>– алюминий</a:t>
            </a:r>
            <a:r>
              <a:rPr lang="ru-RU" sz="1800" dirty="0"/>
              <a:t>, Ж – железо, </a:t>
            </a:r>
            <a:r>
              <a:rPr lang="ru-RU" sz="1800" dirty="0" err="1"/>
              <a:t>Мц</a:t>
            </a:r>
            <a:r>
              <a:rPr lang="ru-RU" sz="1800" dirty="0"/>
              <a:t> – марганец, число 66 указывает </a:t>
            </a:r>
            <a:r>
              <a:rPr lang="ru-RU" sz="1800" dirty="0" smtClean="0"/>
              <a:t>процентное содержание </a:t>
            </a:r>
            <a:r>
              <a:rPr lang="ru-RU" sz="1800" dirty="0"/>
              <a:t>меди, 8 – алюминия, 3 – железа, 2 – </a:t>
            </a:r>
            <a:r>
              <a:rPr lang="ru-RU" sz="1800" dirty="0" err="1"/>
              <a:t>маргнаца</a:t>
            </a:r>
            <a:r>
              <a:rPr lang="ru-RU" sz="1800" dirty="0"/>
              <a:t>, остальное – цинк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2000" dirty="0" smtClean="0"/>
              <a:t>Бронза – многокомпонентный сплав на медной основе, содержащий олово, цинк, свинец и другие металлы. </a:t>
            </a:r>
            <a:r>
              <a:rPr lang="ru-RU" sz="1800" dirty="0" smtClean="0"/>
              <a:t>Пример: БрАМц10</a:t>
            </a:r>
            <a:r>
              <a:rPr lang="ru-RU" sz="1800" i="1" dirty="0" smtClean="0"/>
              <a:t>-</a:t>
            </a:r>
            <a:r>
              <a:rPr lang="ru-RU" sz="1800" dirty="0" smtClean="0"/>
              <a:t>2 ГОСТ 18175-78</a:t>
            </a:r>
            <a:endParaRPr lang="en-US" sz="1800" dirty="0" smtClean="0"/>
          </a:p>
          <a:p>
            <a:r>
              <a:rPr lang="ru-RU" sz="2000" dirty="0" smtClean="0"/>
              <a:t>Алюминиевые сплавы</a:t>
            </a:r>
            <a:r>
              <a:rPr lang="ru-RU" sz="2000" i="1" dirty="0" smtClean="0"/>
              <a:t>, </a:t>
            </a:r>
            <a:r>
              <a:rPr lang="ru-RU" sz="2000" dirty="0" smtClean="0"/>
              <a:t>обрабатываемые давлением (ГОСТ 4784–74). Пример: </a:t>
            </a:r>
            <a:r>
              <a:rPr lang="ru-RU" sz="1800" dirty="0" smtClean="0"/>
              <a:t>АЛ2 ГОСТ 2685-75</a:t>
            </a:r>
            <a:endParaRPr lang="en-US" sz="1800" dirty="0" smtClean="0"/>
          </a:p>
          <a:p>
            <a:r>
              <a:rPr lang="ru-RU" sz="2000" dirty="0" smtClean="0"/>
              <a:t>Пластмассы – полимерные материалы (ГОСТ 5689–79). Пример: </a:t>
            </a:r>
            <a:r>
              <a:rPr lang="ru-RU" sz="2000" dirty="0" err="1" smtClean="0"/>
              <a:t>волокнит</a:t>
            </a:r>
            <a:r>
              <a:rPr lang="ru-RU" sz="2000" dirty="0" smtClean="0"/>
              <a:t> – ВЛ-2 ГОСТ 5689-79; текстолит – ПТ-3, сорт 1 ГОСТ 5</a:t>
            </a:r>
            <a:r>
              <a:rPr lang="ru-RU" sz="2000" i="1" dirty="0" smtClean="0"/>
              <a:t>–</a:t>
            </a:r>
            <a:r>
              <a:rPr lang="ru-RU" sz="2000" dirty="0" smtClean="0"/>
              <a:t>78.</a:t>
            </a: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19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определения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Деталь</a:t>
            </a:r>
            <a:r>
              <a:rPr lang="ru-RU" dirty="0"/>
              <a:t> – изделие, изготовленное из однородного по наименованию и </a:t>
            </a:r>
            <a:r>
              <a:rPr lang="ru-RU" dirty="0" smtClean="0"/>
              <a:t>марке материала</a:t>
            </a:r>
            <a:r>
              <a:rPr lang="ru-RU" dirty="0"/>
              <a:t>, без применения сборочных операций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Основным </a:t>
            </a:r>
            <a:r>
              <a:rPr lang="ru-RU" dirty="0"/>
              <a:t>конструкторским документом для детали является </a:t>
            </a:r>
            <a:r>
              <a:rPr lang="ru-RU" b="1" dirty="0"/>
              <a:t>чертеж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Рабочий </a:t>
            </a:r>
            <a:r>
              <a:rPr lang="ru-RU" b="1" dirty="0"/>
              <a:t>чертеж детали</a:t>
            </a:r>
            <a:r>
              <a:rPr lang="ru-RU" dirty="0"/>
              <a:t> – документ, содержащий изображение детали </a:t>
            </a:r>
            <a:r>
              <a:rPr lang="ru-RU" dirty="0" smtClean="0"/>
              <a:t>и другие </a:t>
            </a:r>
            <a:r>
              <a:rPr lang="ru-RU" dirty="0"/>
              <a:t>данные, необходимые для ее изготовления и контроля.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939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Требования, предъявляемые к эскизам и чертежам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Основные требования к выполнению чертежей деталей устанавливает</a:t>
            </a:r>
            <a:br>
              <a:rPr lang="ru-RU" dirty="0"/>
            </a:br>
            <a:r>
              <a:rPr lang="ru-RU" dirty="0"/>
              <a:t>ГОСТ 2.109–73, требующий каждую деталь выполнять на отдельном формате </a:t>
            </a:r>
            <a:r>
              <a:rPr lang="ru-RU" dirty="0" smtClean="0"/>
              <a:t>по ГОСТ </a:t>
            </a:r>
            <a:r>
              <a:rPr lang="ru-RU" dirty="0"/>
              <a:t>2.301–68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Рабочий </a:t>
            </a:r>
            <a:r>
              <a:rPr lang="ru-RU" dirty="0"/>
              <a:t>чертеж должен содержать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минимальное</a:t>
            </a:r>
            <a:r>
              <a:rPr lang="ru-RU" dirty="0"/>
              <a:t>, но достаточное число изображений (видов, разрезов, </a:t>
            </a:r>
            <a:r>
              <a:rPr lang="ru-RU" dirty="0" smtClean="0"/>
              <a:t>сечений, выносных </a:t>
            </a:r>
            <a:r>
              <a:rPr lang="ru-RU" dirty="0"/>
              <a:t>элементов), полностью раскрывающих форму детали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необходимые </a:t>
            </a:r>
            <a:r>
              <a:rPr lang="ru-RU" dirty="0"/>
              <a:t>размеры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сведения </a:t>
            </a:r>
            <a:r>
              <a:rPr lang="ru-RU" dirty="0"/>
              <a:t>о материале</a:t>
            </a:r>
            <a:r>
              <a:rPr lang="ru-RU" dirty="0" smtClean="0"/>
              <a:t>;</a:t>
            </a:r>
          </a:p>
          <a:p>
            <a:r>
              <a:rPr lang="ru-RU" dirty="0" smtClean="0"/>
              <a:t>технические </a:t>
            </a:r>
            <a:r>
              <a:rPr lang="ru-RU" dirty="0"/>
              <a:t>требования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Поле </a:t>
            </a:r>
            <a:r>
              <a:rPr lang="ru-RU" dirty="0"/>
              <a:t>чертежа должно быть заполнено изображениями и надписями на </a:t>
            </a:r>
            <a:r>
              <a:rPr lang="ru-RU" b="1" dirty="0"/>
              <a:t>75–80%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814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эскизов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Чертежи, предназначенные для разового использования, допускается</a:t>
            </a:r>
            <a:br>
              <a:rPr lang="ru-RU" dirty="0"/>
            </a:br>
            <a:r>
              <a:rPr lang="ru-RU" dirty="0"/>
              <a:t>выполнять в виде эскизов. </a:t>
            </a:r>
            <a:endParaRPr lang="ru-RU" dirty="0" smtClean="0"/>
          </a:p>
          <a:p>
            <a:r>
              <a:rPr lang="ru-RU" b="1" dirty="0" smtClean="0"/>
              <a:t>Эскизом</a:t>
            </a:r>
            <a:r>
              <a:rPr lang="ru-RU" dirty="0" smtClean="0"/>
              <a:t> </a:t>
            </a:r>
            <a:r>
              <a:rPr lang="ru-RU" dirty="0"/>
              <a:t>называется чертеж, выполненный от руки </a:t>
            </a:r>
            <a:r>
              <a:rPr lang="ru-RU" dirty="0" smtClean="0"/>
              <a:t>без использования </a:t>
            </a:r>
            <a:r>
              <a:rPr lang="ru-RU" dirty="0"/>
              <a:t>чертежных </a:t>
            </a:r>
            <a:r>
              <a:rPr lang="ru-RU" dirty="0" smtClean="0"/>
              <a:t>инструментов.</a:t>
            </a:r>
          </a:p>
          <a:p>
            <a:r>
              <a:rPr lang="ru-RU" dirty="0" smtClean="0"/>
              <a:t>Эскизы </a:t>
            </a:r>
            <a:r>
              <a:rPr lang="ru-RU" dirty="0"/>
              <a:t>выполняются </a:t>
            </a:r>
            <a:r>
              <a:rPr lang="ru-RU" b="1" dirty="0"/>
              <a:t>в глазомерном масштабе</a:t>
            </a:r>
            <a:r>
              <a:rPr lang="ru-RU" dirty="0"/>
              <a:t>, при котором должны</a:t>
            </a:r>
            <a:br>
              <a:rPr lang="ru-RU" dirty="0"/>
            </a:br>
            <a:r>
              <a:rPr lang="ru-RU" dirty="0"/>
              <a:t>обеспечиваться пропорции детали и ее элементов на всех изображениях</a:t>
            </a:r>
            <a:r>
              <a:rPr lang="ru-RU" dirty="0" smtClean="0"/>
              <a:t>, построенных </a:t>
            </a:r>
            <a:r>
              <a:rPr lang="ru-RU" dirty="0"/>
              <a:t>на эскизе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Выполнение </a:t>
            </a:r>
            <a:r>
              <a:rPr lang="ru-RU" dirty="0"/>
              <a:t>эскизов производится на листах любой бумаги </a:t>
            </a:r>
            <a:r>
              <a:rPr lang="ru-RU" dirty="0" smtClean="0"/>
              <a:t>стандартного формата</a:t>
            </a:r>
            <a:r>
              <a:rPr lang="ru-RU" dirty="0"/>
              <a:t>. В учебной практике рекомендуется применять </a:t>
            </a:r>
            <a:r>
              <a:rPr lang="ru-RU" b="1" dirty="0"/>
              <a:t>писчую бумагу</a:t>
            </a:r>
            <a:r>
              <a:rPr lang="ru-RU" dirty="0" smtClean="0"/>
              <a:t>, </a:t>
            </a:r>
            <a:r>
              <a:rPr lang="ru-RU" b="1" dirty="0" smtClean="0"/>
              <a:t>графленую </a:t>
            </a:r>
            <a:r>
              <a:rPr lang="ru-RU" b="1" dirty="0"/>
              <a:t>в клетку </a:t>
            </a:r>
            <a:r>
              <a:rPr lang="ru-RU" dirty="0"/>
              <a:t>либо миллиметровую </a:t>
            </a:r>
            <a:r>
              <a:rPr lang="ru-RU" dirty="0" smtClean="0"/>
              <a:t>бумагу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96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эскиза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Эскиз может служить документом для изготовления детали или </a:t>
            </a:r>
            <a:r>
              <a:rPr lang="ru-RU" dirty="0" smtClean="0"/>
              <a:t>для выполнения </a:t>
            </a:r>
            <a:r>
              <a:rPr lang="ru-RU" dirty="0"/>
              <a:t>ее рабочего чертежа. </a:t>
            </a:r>
            <a:endParaRPr lang="ru-RU" dirty="0" smtClean="0"/>
          </a:p>
          <a:p>
            <a:r>
              <a:rPr lang="ru-RU" dirty="0" smtClean="0"/>
              <a:t>Поэтому </a:t>
            </a:r>
            <a:r>
              <a:rPr lang="ru-RU" dirty="0"/>
              <a:t>эскиз детали должен содержать </a:t>
            </a:r>
            <a:r>
              <a:rPr lang="ru-RU" dirty="0" smtClean="0"/>
              <a:t>все сведения </a:t>
            </a:r>
            <a:r>
              <a:rPr lang="ru-RU" dirty="0"/>
              <a:t>о ее форме, размерах, материале. </a:t>
            </a:r>
            <a:endParaRPr lang="ru-RU" dirty="0" smtClean="0"/>
          </a:p>
          <a:p>
            <a:r>
              <a:rPr lang="ru-RU" dirty="0" smtClean="0"/>
              <a:t>Также </a:t>
            </a:r>
            <a:r>
              <a:rPr lang="ru-RU" dirty="0"/>
              <a:t>на эскизе помещают </a:t>
            </a:r>
            <a:r>
              <a:rPr lang="ru-RU" dirty="0" smtClean="0"/>
              <a:t>другие сведения</a:t>
            </a:r>
            <a:r>
              <a:rPr lang="ru-RU" dirty="0"/>
              <a:t>, оформляемые в виде графического или текстового </a:t>
            </a:r>
            <a:r>
              <a:rPr lang="ru-RU" dirty="0" smtClean="0"/>
              <a:t>материала (</a:t>
            </a:r>
            <a:r>
              <a:rPr lang="ru-RU" dirty="0"/>
              <a:t>технические требования и т. д.).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3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эскизирования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Ознакомление </a:t>
            </a:r>
            <a:r>
              <a:rPr lang="ru-RU" b="1" dirty="0"/>
              <a:t>с деталью</a:t>
            </a:r>
            <a:r>
              <a:rPr lang="ru-RU" dirty="0"/>
              <a:t>. При ознакомлении с деталью </a:t>
            </a:r>
            <a:r>
              <a:rPr lang="ru-RU" dirty="0" smtClean="0"/>
              <a:t>определяется форма </a:t>
            </a:r>
            <a:r>
              <a:rPr lang="ru-RU" dirty="0"/>
              <a:t>детали и ее основных элементов. По возможности </a:t>
            </a:r>
            <a:r>
              <a:rPr lang="ru-RU" dirty="0" smtClean="0"/>
              <a:t>выясняется назначение </a:t>
            </a:r>
            <a:r>
              <a:rPr lang="ru-RU" dirty="0"/>
              <a:t>детали, сведения о материале, из которого она изготовлена, и т. п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 smtClean="0"/>
              <a:t>Выбор </a:t>
            </a:r>
            <a:r>
              <a:rPr lang="ru-RU" b="1" dirty="0"/>
              <a:t>главного вида и других необходимых изображений</a:t>
            </a:r>
            <a:r>
              <a:rPr lang="ru-RU" dirty="0"/>
              <a:t>. Главный </a:t>
            </a:r>
            <a:r>
              <a:rPr lang="ru-RU" dirty="0" smtClean="0"/>
              <a:t>вид следует </a:t>
            </a:r>
            <a:r>
              <a:rPr lang="ru-RU" dirty="0"/>
              <a:t>выбирать так, чтобы он давал наиболее полное представление о форме </a:t>
            </a:r>
            <a:r>
              <a:rPr lang="ru-RU" dirty="0" smtClean="0"/>
              <a:t>и размерах </a:t>
            </a:r>
            <a:r>
              <a:rPr lang="ru-RU" dirty="0"/>
              <a:t>детали.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91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92100"/>
            <a:ext cx="10515600" cy="588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Существует значительное количество деталей, ограниченных </a:t>
            </a:r>
            <a:r>
              <a:rPr lang="ru-RU" dirty="0" smtClean="0"/>
              <a:t>поверхностями вращения</a:t>
            </a:r>
            <a:r>
              <a:rPr lang="ru-RU" dirty="0"/>
              <a:t>: валы, втулки, гильзы, колеса, диски, фланцы и т. д. При </a:t>
            </a:r>
            <a:r>
              <a:rPr lang="ru-RU" dirty="0" smtClean="0"/>
              <a:t>изготовлении таких </a:t>
            </a:r>
            <a:r>
              <a:rPr lang="ru-RU" dirty="0"/>
              <a:t>деталей в основном применяется обработка на токарных станках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Изображения </a:t>
            </a:r>
            <a:r>
              <a:rPr lang="ru-RU" dirty="0"/>
              <a:t>этих деталей на чертежах располагают так, чтобы на</a:t>
            </a:r>
            <a:br>
              <a:rPr lang="ru-RU" dirty="0"/>
            </a:br>
            <a:r>
              <a:rPr lang="ru-RU" dirty="0"/>
              <a:t>главном виде ось детали была параллельна основной надписи. </a:t>
            </a:r>
            <a:r>
              <a:rPr lang="ru-RU" dirty="0" smtClean="0"/>
              <a:t>Такое расположение </a:t>
            </a:r>
            <a:r>
              <a:rPr lang="ru-RU" dirty="0"/>
              <a:t>главного вида облегчит использование чертежа </a:t>
            </a:r>
            <a:r>
              <a:rPr lang="ru-RU" dirty="0" smtClean="0"/>
              <a:t>при изготовлении </a:t>
            </a:r>
            <a:r>
              <a:rPr lang="ru-RU" dirty="0"/>
              <a:t>по нему </a:t>
            </a:r>
            <a:r>
              <a:rPr lang="ru-RU" dirty="0" smtClean="0"/>
              <a:t>детали.</a:t>
            </a:r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возможности следует ограничить количество линий невидимого контура</a:t>
            </a:r>
            <a:r>
              <a:rPr lang="ru-RU" dirty="0" smtClean="0"/>
              <a:t>, которые </a:t>
            </a:r>
            <a:r>
              <a:rPr lang="ru-RU" dirty="0"/>
              <a:t>снижают наглядность изображений. Следует уделять особое </a:t>
            </a:r>
            <a:r>
              <a:rPr lang="ru-RU" dirty="0" smtClean="0"/>
              <a:t>внимание.</a:t>
            </a:r>
            <a:r>
              <a:rPr lang="ru-RU" dirty="0"/>
              <a:t/>
            </a:r>
            <a:br>
              <a:rPr lang="ru-RU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5890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3. </a:t>
            </a:r>
            <a:r>
              <a:rPr lang="ru-RU" b="1" dirty="0" smtClean="0"/>
              <a:t>Выбор </a:t>
            </a:r>
            <a:r>
              <a:rPr lang="ru-RU" b="1" dirty="0"/>
              <a:t>формата листа и масштабов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Формат </a:t>
            </a:r>
            <a:r>
              <a:rPr lang="ru-RU" dirty="0"/>
              <a:t>листа выбирается </a:t>
            </a:r>
            <a:r>
              <a:rPr lang="ru-RU" dirty="0" smtClean="0"/>
              <a:t>по ГОСТ </a:t>
            </a:r>
            <a:r>
              <a:rPr lang="ru-RU" dirty="0"/>
              <a:t>2.301–68 в зависимости от того, какую величину должны иметь изображения</a:t>
            </a:r>
            <a:r>
              <a:rPr lang="ru-RU" dirty="0" smtClean="0"/>
              <a:t>, выбранные </a:t>
            </a:r>
            <a:r>
              <a:rPr lang="ru-RU" dirty="0"/>
              <a:t>при выполнения второго этапа.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Величина </a:t>
            </a:r>
            <a:r>
              <a:rPr lang="ru-RU" dirty="0"/>
              <a:t>и масштаб изображения </a:t>
            </a:r>
            <a:r>
              <a:rPr lang="ru-RU" dirty="0" smtClean="0"/>
              <a:t>должны позволять </a:t>
            </a:r>
            <a:r>
              <a:rPr lang="ru-RU" dirty="0"/>
              <a:t>четко отразить все элементы и нанести необходимые размеры и </a:t>
            </a:r>
            <a:r>
              <a:rPr lang="ru-RU" dirty="0" smtClean="0"/>
              <a:t>условные обозначения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3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30200"/>
            <a:ext cx="10515600" cy="5846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4. </a:t>
            </a:r>
            <a:r>
              <a:rPr lang="ru-RU" b="1" dirty="0"/>
              <a:t>Подготовка </a:t>
            </a:r>
            <a:r>
              <a:rPr lang="ru-RU" b="1" dirty="0" smtClean="0"/>
              <a:t>листа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Вначале </a:t>
            </a:r>
            <a:r>
              <a:rPr lang="ru-RU" dirty="0"/>
              <a:t>следует ограничить выбранный лист внешней</a:t>
            </a:r>
            <a:br>
              <a:rPr lang="ru-RU" dirty="0"/>
            </a:br>
            <a:r>
              <a:rPr lang="ru-RU" dirty="0"/>
              <a:t>рамкой и внутри нее провести рамку чертежа заданного формата. </a:t>
            </a:r>
            <a:r>
              <a:rPr lang="ru-RU" dirty="0" smtClean="0"/>
              <a:t>Расстояние между </a:t>
            </a:r>
            <a:r>
              <a:rPr lang="ru-RU" dirty="0"/>
              <a:t>этими рамками должно составлять 5 мм, а слева необходимо оставить </a:t>
            </a:r>
            <a:r>
              <a:rPr lang="ru-RU" dirty="0" smtClean="0"/>
              <a:t>поле шириной </a:t>
            </a:r>
            <a:r>
              <a:rPr lang="ru-RU" dirty="0"/>
              <a:t>20 мм для подшивки листа. Затем наносится контур рамки </a:t>
            </a:r>
            <a:r>
              <a:rPr lang="ru-RU" dirty="0" smtClean="0"/>
              <a:t>основной надписи.</a:t>
            </a:r>
          </a:p>
          <a:p>
            <a:pPr marL="0" indent="0">
              <a:buNone/>
            </a:pPr>
            <a:r>
              <a:rPr lang="ru-RU" dirty="0"/>
              <a:t>5. </a:t>
            </a:r>
            <a:r>
              <a:rPr lang="ru-RU" b="1" dirty="0"/>
              <a:t>Компоновка изображений на </a:t>
            </a:r>
            <a:r>
              <a:rPr lang="ru-RU" b="1" dirty="0" smtClean="0"/>
              <a:t>листе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Выбрав </a:t>
            </a:r>
            <a:r>
              <a:rPr lang="ru-RU" dirty="0"/>
              <a:t>глазомерный </a:t>
            </a:r>
            <a:r>
              <a:rPr lang="ru-RU" dirty="0" smtClean="0"/>
              <a:t>масштаб изображений</a:t>
            </a:r>
            <a:r>
              <a:rPr lang="ru-RU" dirty="0"/>
              <a:t>, устанавливают «на глаз» соотношение габаритных </a:t>
            </a:r>
            <a:r>
              <a:rPr lang="ru-RU" dirty="0" smtClean="0"/>
              <a:t>размеров детали</a:t>
            </a:r>
            <a:r>
              <a:rPr lang="ru-RU" dirty="0"/>
              <a:t>. После этого на эскизе наносят тонкими линиями «</a:t>
            </a:r>
            <a:r>
              <a:rPr lang="ru-RU" dirty="0" smtClean="0"/>
              <a:t>габаритные прямоугольники</a:t>
            </a:r>
            <a:r>
              <a:rPr lang="ru-RU" dirty="0"/>
              <a:t>» будущих </a:t>
            </a:r>
            <a:r>
              <a:rPr lang="ru-RU" dirty="0" smtClean="0"/>
              <a:t>изображений. </a:t>
            </a:r>
          </a:p>
          <a:p>
            <a:pPr marL="0" indent="0">
              <a:buNone/>
            </a:pPr>
            <a:r>
              <a:rPr lang="ru-RU" dirty="0" smtClean="0"/>
              <a:t>Прямоугольники располагают </a:t>
            </a:r>
            <a:r>
              <a:rPr lang="ru-RU" dirty="0"/>
              <a:t>так, чтобы расстояния между ними и краями рамки </a:t>
            </a:r>
            <a:r>
              <a:rPr lang="ru-RU" dirty="0" smtClean="0"/>
              <a:t>были достаточными </a:t>
            </a:r>
            <a:r>
              <a:rPr lang="ru-RU" dirty="0"/>
              <a:t>для нанесения размерных линий и условных знаков, а также </a:t>
            </a:r>
            <a:r>
              <a:rPr lang="ru-RU" dirty="0" smtClean="0"/>
              <a:t>для размещения </a:t>
            </a:r>
            <a:r>
              <a:rPr lang="ru-RU" dirty="0"/>
              <a:t>технических </a:t>
            </a:r>
            <a:r>
              <a:rPr lang="ru-RU" dirty="0" smtClean="0"/>
              <a:t>требований.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163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709</Words>
  <Application>Microsoft Office PowerPoint</Application>
  <PresentationFormat>Широкоэкранный</PresentationFormat>
  <Paragraphs>75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Рабочие чертежи и эскизы деталей машин</vt:lpstr>
      <vt:lpstr>Основные определения</vt:lpstr>
      <vt:lpstr>Требования, предъявляемые к эскизам и чертежам</vt:lpstr>
      <vt:lpstr>Выполнение эскизов</vt:lpstr>
      <vt:lpstr>Содержание эскиза</vt:lpstr>
      <vt:lpstr>Процесс эскизирования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Последовательность выполнения рабочих чертежей</vt:lpstr>
      <vt:lpstr>Последовательность выполнения рабочих чертежей</vt:lpstr>
      <vt:lpstr>Текстовые надписи на чертежах</vt:lpstr>
      <vt:lpstr>Обозначение материала на чертежах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Рабочие чертежи и эскизы деталей машин</dc:title>
  <dc:creator>Windows User</dc:creator>
  <cp:lastModifiedBy>Windows User</cp:lastModifiedBy>
  <cp:revision>6</cp:revision>
  <dcterms:created xsi:type="dcterms:W3CDTF">2017-04-19T08:07:42Z</dcterms:created>
  <dcterms:modified xsi:type="dcterms:W3CDTF">2017-04-19T08:59:50Z</dcterms:modified>
</cp:coreProperties>
</file>