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8C48-60C7-4A4F-BFBC-DA40A86A93E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81F2-564E-4241-9FBF-043A35624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9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8C48-60C7-4A4F-BFBC-DA40A86A93E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81F2-564E-4241-9FBF-043A35624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8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8C48-60C7-4A4F-BFBC-DA40A86A93E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81F2-564E-4241-9FBF-043A35624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0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8C48-60C7-4A4F-BFBC-DA40A86A93E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81F2-564E-4241-9FBF-043A35624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8C48-60C7-4A4F-BFBC-DA40A86A93E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81F2-564E-4241-9FBF-043A35624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6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8C48-60C7-4A4F-BFBC-DA40A86A93E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81F2-564E-4241-9FBF-043A35624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8C48-60C7-4A4F-BFBC-DA40A86A93E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81F2-564E-4241-9FBF-043A35624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9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8C48-60C7-4A4F-BFBC-DA40A86A93E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81F2-564E-4241-9FBF-043A35624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4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8C48-60C7-4A4F-BFBC-DA40A86A93E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81F2-564E-4241-9FBF-043A35624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7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8C48-60C7-4A4F-BFBC-DA40A86A93E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81F2-564E-4241-9FBF-043A35624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5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8C48-60C7-4A4F-BFBC-DA40A86A93E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81F2-564E-4241-9FBF-043A35624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2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A8C48-60C7-4A4F-BFBC-DA40A86A93E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381F2-564E-4241-9FBF-043A35624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1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Аксонометрические проекции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Инженерная графика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95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аксонометрические проекции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375" y="1389539"/>
            <a:ext cx="7715250" cy="42481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12" y="5694000"/>
            <a:ext cx="74961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8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Изометрическая прямоугольная аксонометрия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0275" y="1943236"/>
            <a:ext cx="7791450" cy="12287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390" y="3651977"/>
            <a:ext cx="43053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6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Фронтальная косоугольная </a:t>
            </a:r>
            <a:r>
              <a:rPr lang="ru-RU" dirty="0" err="1" smtClean="0"/>
              <a:t>диметрия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5048" y="3324628"/>
            <a:ext cx="3789454" cy="33597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217" y="1538536"/>
            <a:ext cx="76009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0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Приведенные показатели искажения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170" y="1555137"/>
            <a:ext cx="8677160" cy="467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5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аксонометрических проекций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085" y="1501457"/>
            <a:ext cx="7743825" cy="12477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188" y="2670854"/>
            <a:ext cx="7069862" cy="310330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282" y="6141401"/>
            <a:ext cx="42576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16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543" y="1009219"/>
            <a:ext cx="8918287" cy="452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66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000" y="485616"/>
            <a:ext cx="9928784" cy="215308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363" y="2924720"/>
            <a:ext cx="74961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71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40" y="88446"/>
            <a:ext cx="8220198" cy="25450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855" y="2633526"/>
            <a:ext cx="75152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47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2070" y="129376"/>
            <a:ext cx="7241516" cy="311110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491" y="3361509"/>
            <a:ext cx="6179566" cy="33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87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Проекции окружностей, лежащих в координатных плоскостях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756" y="2083911"/>
            <a:ext cx="7604487" cy="422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Общие сведения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К чертежам предъявляют следующие основные требования:</a:t>
            </a:r>
            <a:br>
              <a:rPr lang="ru-RU" dirty="0"/>
            </a:b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Обратимость.</a:t>
            </a:r>
          </a:p>
          <a:p>
            <a:pPr marL="514350" indent="-514350">
              <a:buAutoNum type="arabicPeriod"/>
            </a:pPr>
            <a:r>
              <a:rPr lang="ru-RU" dirty="0" err="1" smtClean="0"/>
              <a:t>Удобоизмеримость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 smtClean="0"/>
              <a:t>Наглядность</a:t>
            </a:r>
            <a:r>
              <a:rPr lang="ru-RU" dirty="0"/>
              <a:t>.</a:t>
            </a:r>
            <a:br>
              <a:rPr lang="ru-RU" dirty="0"/>
            </a:b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Обратимым является </a:t>
            </a:r>
            <a:r>
              <a:rPr lang="ru-RU" dirty="0"/>
              <a:t>чертеж, дающий возможность </a:t>
            </a:r>
            <a:r>
              <a:rPr lang="ru-RU" dirty="0" smtClean="0"/>
              <a:t>восстановить </a:t>
            </a:r>
            <a:r>
              <a:rPr lang="ru-RU" dirty="0"/>
              <a:t>фигуру по её </a:t>
            </a:r>
            <a:r>
              <a:rPr lang="ru-RU" dirty="0" smtClean="0"/>
              <a:t>проекциям.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Удобоизмеримымы</a:t>
            </a:r>
            <a:r>
              <a:rPr lang="ru-RU" dirty="0" smtClean="0"/>
              <a:t> является </a:t>
            </a:r>
            <a:r>
              <a:rPr lang="ru-RU" dirty="0"/>
              <a:t>чертеж, на котором </a:t>
            </a:r>
            <a:r>
              <a:rPr lang="ru-RU" dirty="0" smtClean="0"/>
              <a:t>достаточно просто</a:t>
            </a:r>
            <a:r>
              <a:rPr lang="ru-RU" dirty="0"/>
              <a:t>, с минимумом построений и вычислений можно </a:t>
            </a:r>
            <a:r>
              <a:rPr lang="ru-RU" dirty="0" smtClean="0"/>
              <a:t>определить размеры </a:t>
            </a:r>
            <a:r>
              <a:rPr lang="ru-RU" dirty="0"/>
              <a:t>фигуры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Под наглядностью чертежа</a:t>
            </a:r>
            <a:r>
              <a:rPr lang="ru-RU" dirty="0"/>
              <a:t>, являющегося абстрактной </a:t>
            </a:r>
            <a:r>
              <a:rPr lang="ru-RU" dirty="0" smtClean="0"/>
              <a:t>графической </a:t>
            </a:r>
            <a:r>
              <a:rPr lang="ru-RU" dirty="0"/>
              <a:t>моделью фигуры, понимают свойство чертежа </a:t>
            </a:r>
            <a:r>
              <a:rPr lang="ru-RU" dirty="0" smtClean="0"/>
              <a:t>воспроизводить </a:t>
            </a:r>
            <a:r>
              <a:rPr lang="ru-RU" dirty="0"/>
              <a:t>в сознании человека пространственный образ этой фигуры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Последние </a:t>
            </a:r>
            <a:r>
              <a:rPr lang="ru-RU" dirty="0"/>
              <a:t>два требования к чертежу противоречат друг другу:</a:t>
            </a:r>
            <a:br>
              <a:rPr lang="ru-RU" dirty="0"/>
            </a:br>
            <a:r>
              <a:rPr lang="ru-RU" dirty="0"/>
              <a:t>чем чертеж более </a:t>
            </a:r>
            <a:r>
              <a:rPr lang="ru-RU" dirty="0" err="1"/>
              <a:t>удобоизмерим</a:t>
            </a:r>
            <a:r>
              <a:rPr lang="ru-RU" dirty="0"/>
              <a:t>, тем он менее нагляден </a:t>
            </a:r>
            <a:r>
              <a:rPr lang="ru-RU" dirty="0" smtClean="0"/>
              <a:t>и наоборот.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53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191693"/>
            <a:ext cx="7505700" cy="1133475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0047" y="1325168"/>
            <a:ext cx="5738557" cy="3587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696" y="5069094"/>
            <a:ext cx="6580007" cy="166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63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аксонометрических проекций цилиндра, конуса, шара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4725" y="2246130"/>
            <a:ext cx="3890555" cy="3209214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839200" y="1184877"/>
            <a:ext cx="2931355" cy="533172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762" y="2246130"/>
            <a:ext cx="38004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49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66790"/>
            <a:ext cx="4291149" cy="1531649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53742" y="1419498"/>
            <a:ext cx="6190427" cy="432500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380003"/>
            <a:ext cx="4291149" cy="25391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38" y="4833407"/>
            <a:ext cx="3517217" cy="37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88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9633" y="2723901"/>
            <a:ext cx="4147864" cy="227626"/>
          </a:xfrm>
          <a:prstGeom prst="rect">
            <a:avLst/>
          </a:prstGeom>
        </p:spPr>
      </p:pic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80366" y="667384"/>
            <a:ext cx="4479139" cy="57360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04" y="2951527"/>
            <a:ext cx="6743020" cy="225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05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7572" y="423545"/>
            <a:ext cx="3394542" cy="4351338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53892" y="867362"/>
            <a:ext cx="4572000" cy="3429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72" y="4740178"/>
            <a:ext cx="6350318" cy="146795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72" y="6208131"/>
            <a:ext cx="6424748" cy="46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45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5925" y="179780"/>
            <a:ext cx="7339213" cy="2232494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16087" y="2412274"/>
            <a:ext cx="5181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1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838200" y="252549"/>
            <a:ext cx="6824662" cy="592441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При выполнении технического (комплексного) чертежа</a:t>
            </a:r>
            <a:br>
              <a:rPr lang="ru-RU" dirty="0"/>
            </a:br>
            <a:r>
              <a:rPr lang="ru-RU" dirty="0"/>
              <a:t>предмета, например </a:t>
            </a:r>
            <a:r>
              <a:rPr lang="ru-RU" dirty="0" smtClean="0"/>
              <a:t>параллелепипеда, </a:t>
            </a:r>
            <a:r>
              <a:rPr lang="ru-RU" dirty="0"/>
              <a:t>его обычно</a:t>
            </a:r>
            <a:br>
              <a:rPr lang="ru-RU" dirty="0"/>
            </a:br>
            <a:r>
              <a:rPr lang="ru-RU" dirty="0"/>
              <a:t>располагают так относительно ПП, чтобы направление одного из</a:t>
            </a:r>
            <a:br>
              <a:rPr lang="ru-RU" dirty="0"/>
            </a:br>
            <a:r>
              <a:rPr lang="ru-RU" dirty="0"/>
              <a:t>трех его главных измерений (длины , ширины и высоты ) было</a:t>
            </a:r>
            <a:br>
              <a:rPr lang="ru-RU" dirty="0"/>
            </a:br>
            <a:r>
              <a:rPr lang="ru-RU" dirty="0"/>
              <a:t>проецирующим. </a:t>
            </a:r>
            <a:endParaRPr lang="ru-RU" dirty="0" smtClean="0"/>
          </a:p>
          <a:p>
            <a:r>
              <a:rPr lang="ru-RU" dirty="0" smtClean="0"/>
              <a:t>Такой </a:t>
            </a:r>
            <a:r>
              <a:rPr lang="ru-RU" dirty="0"/>
              <a:t>чертеж прост </a:t>
            </a:r>
            <a:r>
              <a:rPr lang="ru-RU" dirty="0" smtClean="0"/>
              <a:t>в исполнении</a:t>
            </a:r>
            <a:r>
              <a:rPr lang="ru-RU" dirty="0"/>
              <a:t>, обратим, </a:t>
            </a:r>
            <a:r>
              <a:rPr lang="ru-RU" dirty="0" err="1" smtClean="0"/>
              <a:t>удобоизмерим</a:t>
            </a:r>
            <a:r>
              <a:rPr lang="ru-RU" dirty="0"/>
              <a:t>, но недостаточно нагляден, так</a:t>
            </a:r>
            <a:br>
              <a:rPr lang="ru-RU" dirty="0"/>
            </a:br>
            <a:r>
              <a:rPr lang="ru-RU" dirty="0"/>
              <a:t>как на каждом изображении отсутствует одно из трех </a:t>
            </a:r>
            <a:r>
              <a:rPr lang="ru-RU" dirty="0" smtClean="0"/>
              <a:t>измерений предмета</a:t>
            </a:r>
            <a:r>
              <a:rPr lang="ru-RU" dirty="0"/>
              <a:t>, в результате чего его форму приходится </a:t>
            </a:r>
            <a:r>
              <a:rPr lang="ru-RU" dirty="0" smtClean="0"/>
              <a:t>мысленно воссоздавать </a:t>
            </a:r>
            <a:r>
              <a:rPr lang="ru-RU" dirty="0"/>
              <a:t>по двум, а иногда и большему числу проекций. </a:t>
            </a:r>
            <a:endParaRPr lang="ru-RU" dirty="0" smtClean="0"/>
          </a:p>
          <a:p>
            <a:r>
              <a:rPr lang="ru-RU" dirty="0" smtClean="0"/>
              <a:t>Таким образом</a:t>
            </a:r>
            <a:r>
              <a:rPr lang="ru-RU" dirty="0"/>
              <a:t>, КЧ свойственна </a:t>
            </a:r>
            <a:r>
              <a:rPr lang="ru-RU" dirty="0" err="1"/>
              <a:t>удобоизмеримость</a:t>
            </a:r>
            <a:r>
              <a:rPr lang="ru-RU" dirty="0"/>
              <a:t>, для чего </a:t>
            </a:r>
            <a:r>
              <a:rPr lang="ru-RU" dirty="0" smtClean="0"/>
              <a:t>фигуру располагают </a:t>
            </a:r>
            <a:r>
              <a:rPr lang="ru-RU" dirty="0"/>
              <a:t>так, чтобы как можно большее число её </a:t>
            </a:r>
            <a:r>
              <a:rPr lang="ru-RU" dirty="0" smtClean="0"/>
              <a:t>плоскостных и </a:t>
            </a:r>
            <a:r>
              <a:rPr lang="ru-RU" dirty="0"/>
              <a:t>линейных элементов лежало в плоскостях уровня, </a:t>
            </a:r>
            <a:r>
              <a:rPr lang="ru-RU" dirty="0" err="1"/>
              <a:t>проецируясь</a:t>
            </a:r>
            <a:r>
              <a:rPr lang="ru-RU" dirty="0"/>
              <a:t> </a:t>
            </a:r>
            <a:r>
              <a:rPr lang="ru-RU" dirty="0" smtClean="0"/>
              <a:t>в натуральную </a:t>
            </a:r>
            <a:r>
              <a:rPr lang="ru-RU" dirty="0"/>
              <a:t>величину на одну (одни) ПП и являясь </a:t>
            </a:r>
            <a:r>
              <a:rPr lang="ru-RU" dirty="0" smtClean="0"/>
              <a:t>проецирующими </a:t>
            </a:r>
            <a:r>
              <a:rPr lang="ru-RU" dirty="0"/>
              <a:t>относительно другой (других) ПП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62862" y="928756"/>
            <a:ext cx="404648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4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3068" y="2104299"/>
            <a:ext cx="2867770" cy="2502535"/>
          </a:xfrm>
          <a:prstGeom prst="rect">
            <a:avLst/>
          </a:prstGeo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88526" y="391886"/>
            <a:ext cx="7365274" cy="578507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Более наглядный чертеж можно получить, проецируя предмет </a:t>
            </a:r>
            <a:r>
              <a:rPr lang="ru-RU" dirty="0" smtClean="0"/>
              <a:t>на одну </a:t>
            </a:r>
            <a:r>
              <a:rPr lang="ru-RU" dirty="0"/>
              <a:t>ПП и располагая его так, чтобы ни одно из направлений </a:t>
            </a:r>
            <a:r>
              <a:rPr lang="ru-RU" dirty="0" smtClean="0"/>
              <a:t>главных его </a:t>
            </a:r>
            <a:r>
              <a:rPr lang="ru-RU" dirty="0"/>
              <a:t>измерений не было проецирующим. </a:t>
            </a:r>
            <a:endParaRPr lang="ru-RU" dirty="0" smtClean="0"/>
          </a:p>
          <a:p>
            <a:r>
              <a:rPr lang="ru-RU" dirty="0" smtClean="0"/>
              <a:t>На </a:t>
            </a:r>
            <a:r>
              <a:rPr lang="ru-RU" dirty="0"/>
              <a:t>рис. </a:t>
            </a:r>
            <a:r>
              <a:rPr lang="ru-RU" dirty="0" smtClean="0"/>
              <a:t>приведен </a:t>
            </a:r>
            <a:r>
              <a:rPr lang="ru-RU" dirty="0"/>
              <a:t>чертеж</a:t>
            </a:r>
            <a:br>
              <a:rPr lang="ru-RU" dirty="0"/>
            </a:br>
            <a:r>
              <a:rPr lang="ru-RU" dirty="0"/>
              <a:t>того же параллелепипеда, позволяющий легко представить себе его</a:t>
            </a:r>
            <a:r>
              <a:rPr lang="ru-RU" dirty="0" smtClean="0"/>
              <a:t>  форму, так как длина, ширина и высота параллелепипеда воспринимаются по одной его проекции. </a:t>
            </a:r>
          </a:p>
          <a:p>
            <a:r>
              <a:rPr lang="ru-RU" dirty="0" smtClean="0"/>
              <a:t>Однако такой чертеж, являясь наглядным, необратим, поскольку имеется только одно изображение параллелепипеда, по которому нельзя определить его размеры, так как они искажаются.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33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Формирование аксонометрического чертежа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697095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Пусть заданы плоскость проекций , точка и направление</a:t>
            </a:r>
            <a:br>
              <a:rPr lang="ru-RU" dirty="0"/>
            </a:br>
            <a:r>
              <a:rPr lang="ru-RU" dirty="0" smtClean="0"/>
              <a:t>проецирования.</a:t>
            </a:r>
          </a:p>
          <a:p>
            <a:r>
              <a:rPr lang="ru-RU" dirty="0"/>
              <a:t>Чтобы сделать чертеж измеримым, отнесем точку к </a:t>
            </a:r>
            <a:r>
              <a:rPr lang="ru-RU" dirty="0" smtClean="0"/>
              <a:t>пространственной </a:t>
            </a:r>
            <a:r>
              <a:rPr lang="ru-RU" dirty="0"/>
              <a:t>системе </a:t>
            </a:r>
            <a:r>
              <a:rPr lang="ru-RU" dirty="0" smtClean="0"/>
              <a:t>координат. </a:t>
            </a:r>
          </a:p>
          <a:p>
            <a:r>
              <a:rPr lang="ru-RU" dirty="0" smtClean="0"/>
              <a:t>Точка </a:t>
            </a:r>
            <a:r>
              <a:rPr lang="ru-RU" dirty="0"/>
              <a:t>считается </a:t>
            </a:r>
            <a:r>
              <a:rPr lang="ru-RU" dirty="0" smtClean="0"/>
              <a:t>отнесенной </a:t>
            </a:r>
            <a:r>
              <a:rPr lang="ru-RU" dirty="0"/>
              <a:t>к системе координат, если известна проекция на одну из</a:t>
            </a:r>
            <a:br>
              <a:rPr lang="ru-RU" dirty="0"/>
            </a:br>
            <a:r>
              <a:rPr lang="ru-RU" dirty="0"/>
              <a:t>координатных плоскостей, </a:t>
            </a:r>
            <a:r>
              <a:rPr lang="ru-RU" dirty="0" smtClean="0"/>
              <a:t>и на </a:t>
            </a:r>
            <a:r>
              <a:rPr lang="ru-RU" dirty="0"/>
              <a:t>координатных осях </a:t>
            </a:r>
            <a:r>
              <a:rPr lang="ru-RU" dirty="0" smtClean="0"/>
              <a:t>отложены отрезки </a:t>
            </a:r>
            <a:r>
              <a:rPr lang="ru-RU" dirty="0"/>
              <a:t>единичной длины, называемые натуральным масштабом</a:t>
            </a:r>
            <a:r>
              <a:rPr lang="ru-RU" dirty="0" smtClean="0"/>
              <a:t>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12669"/>
            <a:ext cx="5181600" cy="349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51" y="2615429"/>
            <a:ext cx="7600950" cy="3095625"/>
          </a:xfrm>
          <a:prstGeom prst="rect">
            <a:avLst/>
          </a:prstGeom>
        </p:spPr>
      </p:pic>
      <p:pic>
        <p:nvPicPr>
          <p:cNvPr id="6" name="Объект 4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7010400" y="2517821"/>
            <a:ext cx="5181600" cy="348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6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09651" y="113210"/>
            <a:ext cx="7277168" cy="2812869"/>
          </a:xfrm>
          <a:prstGeom prst="rect">
            <a:avLst/>
          </a:prstGeom>
        </p:spPr>
      </p:pic>
      <p:pic>
        <p:nvPicPr>
          <p:cNvPr id="6" name="Объект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481253" y="3127069"/>
            <a:ext cx="5181600" cy="349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6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аксонометрических проекций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793" y="2021614"/>
            <a:ext cx="8636727" cy="319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67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аксонометрических проекций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66592" y="1464266"/>
            <a:ext cx="8404665" cy="1757906"/>
          </a:xfrm>
          <a:prstGeom prst="rect">
            <a:avLst/>
          </a:prstGeom>
        </p:spPr>
      </p:pic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66592" y="3425315"/>
            <a:ext cx="8238250" cy="309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15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100</Words>
  <Application>Microsoft Office PowerPoint</Application>
  <PresentationFormat>Широкоэкранный</PresentationFormat>
  <Paragraphs>30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Тема Office</vt:lpstr>
      <vt:lpstr>Аксонометрические проекции</vt:lpstr>
      <vt:lpstr>Общие сведения</vt:lpstr>
      <vt:lpstr>Презентация PowerPoint</vt:lpstr>
      <vt:lpstr>Презентация PowerPoint</vt:lpstr>
      <vt:lpstr>Формирование аксонометрического чертежа</vt:lpstr>
      <vt:lpstr>Презентация PowerPoint</vt:lpstr>
      <vt:lpstr>Презентация PowerPoint</vt:lpstr>
      <vt:lpstr>Виды аксонометрических проекций</vt:lpstr>
      <vt:lpstr>Виды аксонометрических проекций</vt:lpstr>
      <vt:lpstr>Стандартные аксонометрические проекции</vt:lpstr>
      <vt:lpstr>Изометрическая прямоугольная аксонометрия</vt:lpstr>
      <vt:lpstr>Фронтальная косоугольная диметрия</vt:lpstr>
      <vt:lpstr>Приведенные показатели искажения</vt:lpstr>
      <vt:lpstr>Построение аксонометрических проекций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Проекции окружностей, лежащих в координатных плоскостях</vt:lpstr>
      <vt:lpstr>Презентация PowerPoint</vt:lpstr>
      <vt:lpstr>Построение аксонометрических проекций цилиндра, конуса, шара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Аксонометрические проекции</dc:title>
  <dc:creator>dmitry</dc:creator>
  <cp:lastModifiedBy>dmitry</cp:lastModifiedBy>
  <cp:revision>5</cp:revision>
  <dcterms:created xsi:type="dcterms:W3CDTF">2024-05-24T13:06:28Z</dcterms:created>
  <dcterms:modified xsi:type="dcterms:W3CDTF">2024-05-24T13:48:43Z</dcterms:modified>
</cp:coreProperties>
</file>