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22"/>
  </p:notesMasterIdLst>
  <p:sldIdLst>
    <p:sldId id="256" r:id="rId2"/>
    <p:sldId id="257" r:id="rId3"/>
    <p:sldId id="267" r:id="rId4"/>
    <p:sldId id="258" r:id="rId5"/>
    <p:sldId id="268" r:id="rId6"/>
    <p:sldId id="259" r:id="rId7"/>
    <p:sldId id="261" r:id="rId8"/>
    <p:sldId id="262" r:id="rId9"/>
    <p:sldId id="269" r:id="rId10"/>
    <p:sldId id="263" r:id="rId11"/>
    <p:sldId id="265" r:id="rId12"/>
    <p:sldId id="277" r:id="rId13"/>
    <p:sldId id="271" r:id="rId14"/>
    <p:sldId id="270" r:id="rId15"/>
    <p:sldId id="278" r:id="rId16"/>
    <p:sldId id="272" r:id="rId17"/>
    <p:sldId id="273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1" autoAdjust="0"/>
    <p:restoredTop sz="94660"/>
  </p:normalViewPr>
  <p:slideViewPr>
    <p:cSldViewPr snapToGrid="0">
      <p:cViewPr>
        <p:scale>
          <a:sx n="66" d="100"/>
          <a:sy n="66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1E441-25CB-4A23-99B4-0358BB190299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DA52-D23F-47B4-B857-B6FB5242E7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9DA52-D23F-47B4-B857-B6FB5242E76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28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9DA52-D23F-47B4-B857-B6FB5242E76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5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5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73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7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6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28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4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49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1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8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5DCD-1750-4147-A3C5-6864448AF21D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501535-6733-4A63-8DC8-C16F2093AF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5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2D96A1-BF5D-4C2F-BDEB-848D0143E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225083"/>
            <a:ext cx="11251394" cy="383484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Разработка информационной системы регистрации оптических параметров космических объектов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1C6806D-FED0-4379-92A8-915501E25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Дипломник: </a:t>
            </a:r>
            <a:r>
              <a:rPr lang="ru-RU" b="1" dirty="0" err="1" smtClean="0"/>
              <a:t>Швецова</a:t>
            </a:r>
            <a:r>
              <a:rPr lang="ru-RU" b="1" dirty="0" smtClean="0"/>
              <a:t> </a:t>
            </a:r>
            <a:r>
              <a:rPr lang="ru-RU" b="1" dirty="0" err="1" smtClean="0"/>
              <a:t>Д.А</a:t>
            </a:r>
            <a:r>
              <a:rPr lang="ru-RU" dirty="0" smtClean="0"/>
              <a:t>., гр. 748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Руководитель: </a:t>
            </a:r>
            <a:r>
              <a:rPr lang="ru-RU" b="1" dirty="0" smtClean="0"/>
              <a:t>Наумов </a:t>
            </a:r>
            <a:r>
              <a:rPr lang="ru-RU" b="1" dirty="0" err="1" smtClean="0"/>
              <a:t>Д.А</a:t>
            </a:r>
            <a:r>
              <a:rPr lang="ru-RU" b="1" dirty="0" smtClean="0"/>
              <a:t>.</a:t>
            </a:r>
            <a:r>
              <a:rPr lang="ru-RU" dirty="0" smtClean="0"/>
              <a:t>, доц. каф. </a:t>
            </a:r>
            <a:r>
              <a:rPr lang="ru-RU" dirty="0" err="1" smtClean="0"/>
              <a:t>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66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36226D-6883-4269-ABAE-850DD580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59655"/>
          </a:xfrm>
        </p:spPr>
        <p:txBody>
          <a:bodyPr/>
          <a:lstStyle/>
          <a:p>
            <a:pPr algn="ctr"/>
            <a:r>
              <a:rPr lang="ru-RU" dirty="0"/>
              <a:t>Определение типа покрытия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1D4EFAF-2CE4-46A1-8218-1BB1E366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16" y="759654"/>
            <a:ext cx="11591022" cy="592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Процесс решения задачи идентификации типа поверхности состоит из следующих этапов:</a:t>
            </a:r>
          </a:p>
          <a:p>
            <a:r>
              <a:rPr lang="ru-RU" sz="3200" dirty="0"/>
              <a:t>	генерация признаков для характеристики исследуемого объекта;</a:t>
            </a:r>
          </a:p>
          <a:p>
            <a:r>
              <a:rPr lang="ru-RU" sz="3200" dirty="0"/>
              <a:t>	отбор признаков, способных охарактеризовать тип покрытия;</a:t>
            </a:r>
          </a:p>
          <a:p>
            <a:r>
              <a:rPr lang="ru-RU" sz="3200" dirty="0"/>
              <a:t>	отбор классификатора;</a:t>
            </a:r>
          </a:p>
          <a:p>
            <a:r>
              <a:rPr lang="ru-RU" sz="3200" dirty="0"/>
              <a:t>	оценка классификатора;</a:t>
            </a:r>
          </a:p>
          <a:p>
            <a:r>
              <a:rPr lang="ru-RU" sz="3200" dirty="0"/>
              <a:t>	определение типа исследуемой поверхности.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4779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2B1250-04C5-49F3-9D6B-95CAFA46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276814" cy="805912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Вычисление показателя преломления </a:t>
            </a:r>
            <a:r>
              <a:rPr lang="ru-RU" b="1" dirty="0" smtClean="0"/>
              <a:t>поверхности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91C4A83D-4505-405D-A4E9-59AB0453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617" y="361619"/>
            <a:ext cx="3983346" cy="64963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21FF144-A861-4639-A51B-078E27D4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851" y="126609"/>
            <a:ext cx="2624590" cy="6576646"/>
          </a:xfrm>
          <a:prstGeom prst="rect">
            <a:avLst/>
          </a:prstGeom>
        </p:spPr>
      </p:pic>
      <p:pic>
        <p:nvPicPr>
          <p:cNvPr id="6" name="Объект 6">
            <a:extLst>
              <a:ext uri="{FF2B5EF4-FFF2-40B4-BE49-F238E27FC236}">
                <a16:creationId xmlns:a16="http://schemas.microsoft.com/office/drawing/2014/main" xmlns="" id="{2B62A2C8-862A-43EF-A7A5-15A794610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5912"/>
            <a:ext cx="5103382" cy="60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2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9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Определение материала покрытия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977" y="836907"/>
            <a:ext cx="11861852" cy="5811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b="1" dirty="0" err="1"/>
              <a:t>Calc</a:t>
            </a:r>
            <a:r>
              <a:rPr lang="ru-RU" b="1" dirty="0"/>
              <a:t>3</a:t>
            </a:r>
            <a:r>
              <a:rPr lang="en-US" b="1" dirty="0"/>
              <a:t>Window</a:t>
            </a:r>
            <a:r>
              <a:rPr lang="en-US" dirty="0"/>
              <a:t> </a:t>
            </a:r>
            <a:r>
              <a:rPr lang="ru-RU" dirty="0"/>
              <a:t>отвечает за отображение и работу данными задачи определения материалов покрытия. Методы: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calcC1</a:t>
            </a:r>
            <a:r>
              <a:rPr lang="ru-RU" dirty="0"/>
              <a:t>() – вычисление значений параметра </a:t>
            </a:r>
            <a:r>
              <a:rPr lang="ru-RU" dirty="0" err="1"/>
              <a:t>с1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calcC2</a:t>
            </a:r>
            <a:r>
              <a:rPr lang="ru-RU" dirty="0"/>
              <a:t>() – вычисление значений параметра </a:t>
            </a:r>
            <a:r>
              <a:rPr lang="ru-RU" dirty="0" err="1"/>
              <a:t>с2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calcC3</a:t>
            </a:r>
            <a:r>
              <a:rPr lang="ru-RU" dirty="0"/>
              <a:t>() – вычисление значений параметра </a:t>
            </a:r>
            <a:r>
              <a:rPr lang="ru-RU" dirty="0" err="1"/>
              <a:t>с3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setupToolbar</a:t>
            </a:r>
            <a:r>
              <a:rPr lang="ru-RU" dirty="0"/>
              <a:t>() – создание </a:t>
            </a:r>
            <a:r>
              <a:rPr lang="ru-RU" dirty="0" err="1"/>
              <a:t>тулбара</a:t>
            </a:r>
            <a:r>
              <a:rPr lang="ru-RU" dirty="0"/>
              <a:t> с кнопками сохранить загрузить.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c1rbtnClicked</a:t>
            </a:r>
            <a:r>
              <a:rPr lang="ru-RU" dirty="0"/>
              <a:t>() – отображает таблицу с данными для параметра </a:t>
            </a:r>
            <a:r>
              <a:rPr lang="ru-RU" dirty="0" err="1"/>
              <a:t>с1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c2rbtnClicked</a:t>
            </a:r>
            <a:r>
              <a:rPr lang="ru-RU" dirty="0"/>
              <a:t>() – отображает таблицу с данными для параметра </a:t>
            </a:r>
            <a:r>
              <a:rPr lang="ru-RU" dirty="0" err="1"/>
              <a:t>с2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c3rbtnClicked</a:t>
            </a:r>
            <a:r>
              <a:rPr lang="ru-RU" dirty="0"/>
              <a:t>() – отображает таблицу с данными для параметра </a:t>
            </a:r>
            <a:r>
              <a:rPr lang="ru-RU" dirty="0" err="1"/>
              <a:t>с3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calcrbtnClicked</a:t>
            </a:r>
            <a:r>
              <a:rPr lang="ru-RU" dirty="0"/>
              <a:t>() – отображает таблицу со статистикой расчета.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calcParamPbtnClicked</a:t>
            </a:r>
            <a:r>
              <a:rPr lang="ru-RU" dirty="0"/>
              <a:t>() – вызов функции расчета параметров С в зависимости от активного окна.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calcStats</a:t>
            </a:r>
            <a:r>
              <a:rPr lang="ru-RU" dirty="0"/>
              <a:t>() – расчет статистики по параметрам.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loadData</a:t>
            </a:r>
            <a:r>
              <a:rPr lang="ru-RU" dirty="0"/>
              <a:t>() – загрузка данных из базы в таблицу.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saveData</a:t>
            </a:r>
            <a:r>
              <a:rPr lang="ru-RU" dirty="0"/>
              <a:t>() – запись данных из таблицы в базу.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834036" y="-1599880"/>
            <a:ext cx="6206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33" y="592652"/>
            <a:ext cx="7525525" cy="6172359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52407"/>
          </a:xfrm>
        </p:spPr>
        <p:txBody>
          <a:bodyPr/>
          <a:lstStyle/>
          <a:p>
            <a:pPr algn="ctr"/>
            <a:r>
              <a:rPr lang="ru-RU" dirty="0" smtClean="0"/>
              <a:t>Структура информационной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49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52407"/>
          </a:xfrm>
        </p:spPr>
        <p:txBody>
          <a:bodyPr/>
          <a:lstStyle/>
          <a:p>
            <a:pPr algn="ctr"/>
            <a:r>
              <a:rPr lang="ru-RU" dirty="0" smtClean="0"/>
              <a:t>Схема взаимодействия программных модулей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47" y="852407"/>
            <a:ext cx="7101709" cy="58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9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Основные классы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977" y="836907"/>
            <a:ext cx="11861852" cy="5811865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Класс </a:t>
            </a:r>
            <a:r>
              <a:rPr lang="en-US" b="1" dirty="0" err="1"/>
              <a:t>ConstansWindow</a:t>
            </a:r>
            <a:r>
              <a:rPr lang="en-US" dirty="0"/>
              <a:t> </a:t>
            </a:r>
            <a:r>
              <a:rPr lang="ru-RU" dirty="0"/>
              <a:t>отвечает за отображение и работу с константными значениями в расчетах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/>
              <a:t>Класс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ru-RU" dirty="0"/>
              <a:t>отвечает за взаимодействие с базой данных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EditExperimentDialog</a:t>
            </a:r>
            <a:r>
              <a:rPr lang="ru-RU" dirty="0"/>
              <a:t> открывает диалог для редактирования записи об </a:t>
            </a:r>
            <a:r>
              <a:rPr lang="ru-RU" dirty="0" smtClean="0"/>
              <a:t>эксперименте. </a:t>
            </a:r>
            <a:endParaRPr lang="en-US" dirty="0" smtClean="0"/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ExperimentsWindow</a:t>
            </a:r>
            <a:r>
              <a:rPr lang="ru-RU" dirty="0"/>
              <a:t> отвечает за отображение и работу с данными </a:t>
            </a:r>
            <a:r>
              <a:rPr lang="ru-RU" dirty="0" smtClean="0"/>
              <a:t>экспериментов</a:t>
            </a:r>
            <a:endParaRPr lang="en-US" dirty="0" smtClean="0"/>
          </a:p>
          <a:p>
            <a:pPr lvl="0"/>
            <a:r>
              <a:rPr lang="ru-RU" dirty="0"/>
              <a:t>Класс </a:t>
            </a:r>
            <a:r>
              <a:rPr lang="en-US" b="1" dirty="0" err="1"/>
              <a:t>LoadDataDialog</a:t>
            </a:r>
            <a:r>
              <a:rPr lang="en-US" dirty="0"/>
              <a:t> </a:t>
            </a:r>
            <a:r>
              <a:rPr lang="ru-RU" dirty="0"/>
              <a:t>позволяет задать файлы исходных данных для эксперимента. </a:t>
            </a:r>
            <a:endParaRPr lang="en-US" dirty="0" smtClean="0"/>
          </a:p>
          <a:p>
            <a:pPr lvl="0"/>
            <a:r>
              <a:rPr lang="ru-RU" dirty="0"/>
              <a:t>Класс </a:t>
            </a:r>
            <a:r>
              <a:rPr lang="en-US" b="1" dirty="0" err="1"/>
              <a:t>LogFileWidget</a:t>
            </a:r>
            <a:r>
              <a:rPr lang="en-US" dirty="0"/>
              <a:t> </a:t>
            </a:r>
            <a:r>
              <a:rPr lang="ru-RU" dirty="0"/>
              <a:t>отвечает за отображение </a:t>
            </a:r>
            <a:r>
              <a:rPr lang="ru-RU" dirty="0" smtClean="0"/>
              <a:t>протокола вычислений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Logger</a:t>
            </a:r>
            <a:r>
              <a:rPr lang="ru-RU" dirty="0"/>
              <a:t> отвечает за ведение файлов лога. </a:t>
            </a:r>
            <a:endParaRPr lang="ru-RU" dirty="0" smtClean="0"/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MainWindow</a:t>
            </a:r>
            <a:r>
              <a:rPr lang="ru-RU" dirty="0"/>
              <a:t> отвечает за отображение главного окна программы и взаимодействие с остальными окнами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MaterialRefractionTable</a:t>
            </a:r>
            <a:r>
              <a:rPr lang="ru-RU" dirty="0"/>
              <a:t> отвечает за отображение таблицы показателей преломления материалов. </a:t>
            </a:r>
            <a:endParaRPr lang="ru-RU" dirty="0" smtClean="0"/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NewExperimentDialog</a:t>
            </a:r>
            <a:r>
              <a:rPr lang="ru-RU" dirty="0"/>
              <a:t> позволяет создавать новые </a:t>
            </a:r>
            <a:r>
              <a:rPr lang="ru-RU" dirty="0" smtClean="0"/>
              <a:t>эксперименты</a:t>
            </a:r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PlotWidget</a:t>
            </a:r>
            <a:r>
              <a:rPr lang="ru-RU" dirty="0"/>
              <a:t> создает график по рассчитанным данным. </a:t>
            </a:r>
            <a:endParaRPr lang="ru-RU" dirty="0" smtClean="0"/>
          </a:p>
          <a:p>
            <a:pPr lvl="0"/>
            <a:r>
              <a:rPr lang="ru-RU" dirty="0"/>
              <a:t>Класс </a:t>
            </a:r>
            <a:r>
              <a:rPr lang="ru-RU" b="1" dirty="0" err="1"/>
              <a:t>RowEditingDelegate</a:t>
            </a:r>
            <a:r>
              <a:rPr lang="ru-RU" dirty="0"/>
              <a:t> отвечает за способ редактирования </a:t>
            </a:r>
            <a:r>
              <a:rPr lang="ru-RU" dirty="0" smtClean="0"/>
              <a:t>таблиц.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834036" y="-1599880"/>
            <a:ext cx="6206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8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okes_e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85" y="852407"/>
            <a:ext cx="7005233" cy="60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2000" cy="8524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Схема физической модели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00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91999" cy="12243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Интерфейс пользователя информационной системы </a:t>
            </a:r>
            <a:r>
              <a:rPr lang="en-US" dirty="0" smtClean="0"/>
              <a:t>STOKES</a:t>
            </a:r>
            <a:endParaRPr lang="ru-RU" dirty="0"/>
          </a:p>
        </p:txBody>
      </p:sp>
      <p:pic>
        <p:nvPicPr>
          <p:cNvPr id="3" name="Рисунок 2" descr="C:\Users\login\AppData\Local\Microsoft\Windows\INetCache\Content.Word\task-1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" y="1224366"/>
            <a:ext cx="6133857" cy="373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75222" y="1381790"/>
            <a:ext cx="5376890" cy="3420243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4"/>
          <a:stretch>
            <a:fillRect/>
          </a:stretch>
        </p:blipFill>
        <p:spPr>
          <a:xfrm>
            <a:off x="2893313" y="3215243"/>
            <a:ext cx="5940425" cy="35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2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91999" cy="12243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Интерфейс пользователя информационной системы </a:t>
            </a:r>
            <a:r>
              <a:rPr lang="en-US" dirty="0" smtClean="0"/>
              <a:t>STOKES</a:t>
            </a:r>
            <a:endParaRPr lang="ru-RU" dirty="0"/>
          </a:p>
        </p:txBody>
      </p:sp>
      <p:pic>
        <p:nvPicPr>
          <p:cNvPr id="5122" name="Picture 2" descr="data-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8" y="1224367"/>
            <a:ext cx="4086789" cy="256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task-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44" y="3245259"/>
            <a:ext cx="6146477" cy="328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consta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26"/>
          <a:stretch>
            <a:fillRect/>
          </a:stretch>
        </p:blipFill>
        <p:spPr bwMode="auto">
          <a:xfrm>
            <a:off x="5288594" y="1340259"/>
            <a:ext cx="59388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14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91999" cy="12243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Интерфейс пользователя информационной системы </a:t>
            </a:r>
            <a:r>
              <a:rPr lang="en-US" dirty="0" smtClean="0"/>
              <a:t>STOKES</a:t>
            </a:r>
            <a:endParaRPr lang="ru-RU" dirty="0"/>
          </a:p>
        </p:txBody>
      </p:sp>
      <p:pic>
        <p:nvPicPr>
          <p:cNvPr id="6146" name="Picture 2" descr="material-re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2" y="1224366"/>
            <a:ext cx="4674138" cy="367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experi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42"/>
          <a:stretch>
            <a:fillRect/>
          </a:stretch>
        </p:blipFill>
        <p:spPr bwMode="auto">
          <a:xfrm>
            <a:off x="2486079" y="4642850"/>
            <a:ext cx="59388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task-3-sta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03" y="1224366"/>
            <a:ext cx="6668696" cy="35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7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6DD336-AB98-4C84-A20F-E268E086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225083"/>
            <a:ext cx="11591777" cy="886265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55B895-5D94-4EB3-B2F7-C0468547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867906"/>
            <a:ext cx="11096649" cy="5852384"/>
          </a:xfrm>
        </p:spPr>
        <p:txBody>
          <a:bodyPr>
            <a:noAutofit/>
          </a:bodyPr>
          <a:lstStyle/>
          <a:p>
            <a:r>
              <a:rPr lang="ru-RU" sz="2000" b="1" dirty="0"/>
              <a:t>Цель работы </a:t>
            </a:r>
            <a:r>
              <a:rPr lang="ru-RU" sz="2000" dirty="0"/>
              <a:t>- разработка интерфейса и базы данных информационной системы для ведения базы данных фотометрических изменений и расчетов определения типа поверхности удаленных объектов поляриметрическими методами с использованием современных средств </a:t>
            </a:r>
            <a:r>
              <a:rPr lang="ru-RU" sz="2000" dirty="0" smtClean="0"/>
              <a:t>проектирования.</a:t>
            </a:r>
          </a:p>
          <a:p>
            <a:r>
              <a:rPr lang="ru-RU" sz="2000" b="1" dirty="0" smtClean="0"/>
              <a:t>Исходные данные для разработки:</a:t>
            </a:r>
          </a:p>
          <a:p>
            <a:pPr lvl="1"/>
            <a:r>
              <a:rPr lang="ru-RU" dirty="0" smtClean="0"/>
              <a:t>Бодрова </a:t>
            </a:r>
            <a:r>
              <a:rPr lang="ru-RU" dirty="0" err="1" smtClean="0"/>
              <a:t>И.В</a:t>
            </a:r>
            <a:r>
              <a:rPr lang="ru-RU" dirty="0" smtClean="0"/>
              <a:t>. «Математические модели и алгоритмы для программных комплексов вычисления оптических параметров покрытий космических объектов» </a:t>
            </a:r>
            <a:r>
              <a:rPr lang="en-US" dirty="0" smtClean="0"/>
              <a:t>[</a:t>
            </a:r>
            <a:r>
              <a:rPr lang="ru-RU" dirty="0" smtClean="0"/>
              <a:t>Диссертация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r>
              <a:rPr lang="ru-RU" dirty="0" smtClean="0"/>
              <a:t>Фоломеев </a:t>
            </a:r>
            <a:r>
              <a:rPr lang="ru-RU" dirty="0" err="1" smtClean="0"/>
              <a:t>К.В</a:t>
            </a:r>
            <a:r>
              <a:rPr lang="ru-RU" dirty="0" smtClean="0"/>
              <a:t>., гр. 648 «Программная система определения </a:t>
            </a:r>
            <a:r>
              <a:rPr lang="ru-RU" dirty="0"/>
              <a:t>типа поверхности удаленных объектов поляриметрическими </a:t>
            </a:r>
            <a:r>
              <a:rPr lang="ru-RU" dirty="0" smtClean="0"/>
              <a:t>методами» </a:t>
            </a:r>
            <a:r>
              <a:rPr lang="en-US" dirty="0" smtClean="0"/>
              <a:t>[</a:t>
            </a:r>
            <a:r>
              <a:rPr lang="ru-RU" dirty="0" err="1" smtClean="0"/>
              <a:t>ВКР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sz="2000" b="1" dirty="0" smtClean="0"/>
              <a:t>Основные </a:t>
            </a:r>
            <a:r>
              <a:rPr lang="ru-RU" sz="2000" b="1" dirty="0"/>
              <a:t>задачи</a:t>
            </a:r>
            <a:r>
              <a:rPr lang="ru-RU" sz="2000" dirty="0"/>
              <a:t>: </a:t>
            </a:r>
          </a:p>
          <a:p>
            <a:pPr lvl="1"/>
            <a:r>
              <a:rPr lang="ru-RU" sz="1800" dirty="0"/>
              <a:t>изучение математических моделей и алгоритмов прямой и обратной задачи </a:t>
            </a:r>
            <a:r>
              <a:rPr lang="ru-RU" sz="1800" dirty="0" smtClean="0"/>
              <a:t>фотометрии</a:t>
            </a:r>
            <a:r>
              <a:rPr lang="en-US" sz="1800" dirty="0" smtClean="0"/>
              <a:t>, </a:t>
            </a:r>
            <a:r>
              <a:rPr lang="ru-RU" sz="1800" dirty="0" smtClean="0"/>
              <a:t>методы </a:t>
            </a:r>
            <a:r>
              <a:rPr lang="ru-RU" sz="1800" dirty="0"/>
              <a:t>и алгоритмов определения типа покрытия космических объектов;</a:t>
            </a:r>
          </a:p>
          <a:p>
            <a:pPr lvl="1"/>
            <a:r>
              <a:rPr lang="ru-RU" sz="1800" dirty="0"/>
              <a:t>проектирование базы данных для хранения входных и выходных данных;</a:t>
            </a:r>
          </a:p>
          <a:p>
            <a:pPr lvl="1"/>
            <a:r>
              <a:rPr lang="ru-RU" sz="1800" dirty="0"/>
              <a:t>программная реализация </a:t>
            </a:r>
            <a:r>
              <a:rPr lang="ru-RU" sz="1800" dirty="0" smtClean="0"/>
              <a:t>алгоритмов на языке С++</a:t>
            </a:r>
            <a:r>
              <a:rPr lang="en-US" sz="1800" dirty="0" smtClean="0"/>
              <a:t> </a:t>
            </a:r>
            <a:r>
              <a:rPr lang="ru-RU" sz="1800" dirty="0" smtClean="0"/>
              <a:t>и разработка </a:t>
            </a:r>
            <a:r>
              <a:rPr lang="ru-RU" sz="1800" dirty="0"/>
              <a:t>функционального интерфейса </a:t>
            </a:r>
            <a:r>
              <a:rPr lang="ru-RU" sz="1800" dirty="0" smtClean="0"/>
              <a:t>пользователя.</a:t>
            </a:r>
            <a:endParaRPr lang="ru-RU" sz="1800" dirty="0"/>
          </a:p>
          <a:p>
            <a:r>
              <a:rPr lang="ru-RU" sz="2000" b="1" dirty="0"/>
              <a:t>Средства разработки</a:t>
            </a:r>
            <a:r>
              <a:rPr lang="ru-RU" sz="2000" dirty="0"/>
              <a:t>:</a:t>
            </a:r>
          </a:p>
          <a:p>
            <a:pPr lvl="1"/>
            <a:r>
              <a:rPr lang="en-US" sz="1800" dirty="0" err="1"/>
              <a:t>Qt</a:t>
            </a:r>
            <a:r>
              <a:rPr lang="en-US" sz="1800" dirty="0"/>
              <a:t>, C</a:t>
            </a:r>
            <a:r>
              <a:rPr lang="en-US" sz="1800" dirty="0" smtClean="0"/>
              <a:t>++</a:t>
            </a:r>
            <a:r>
              <a:rPr lang="ru-RU" sz="1800" dirty="0" smtClean="0"/>
              <a:t>, </a:t>
            </a:r>
            <a:r>
              <a:rPr lang="en-US" sz="1800" dirty="0" err="1" smtClean="0"/>
              <a:t>PostgreSQL</a:t>
            </a:r>
            <a:r>
              <a:rPr lang="ru-RU" sz="1800" dirty="0" smtClean="0"/>
              <a:t>, </a:t>
            </a:r>
            <a:r>
              <a:rPr lang="ru-RU" sz="1800" dirty="0" err="1" smtClean="0"/>
              <a:t>git</a:t>
            </a:r>
            <a:r>
              <a:rPr lang="en-US" sz="18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887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0"/>
            <a:ext cx="12191999" cy="12243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Интерфейс пользователя информационной системы </a:t>
            </a:r>
            <a:r>
              <a:rPr lang="en-US" dirty="0" smtClean="0"/>
              <a:t>STOKES</a:t>
            </a:r>
            <a:endParaRPr lang="ru-RU" dirty="0"/>
          </a:p>
        </p:txBody>
      </p:sp>
      <p:pic>
        <p:nvPicPr>
          <p:cNvPr id="7170" name="Picture 2" descr="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7" y="1472338"/>
            <a:ext cx="6876485" cy="510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06"/>
          <a:stretch/>
        </p:blipFill>
        <p:spPr bwMode="auto">
          <a:xfrm>
            <a:off x="8239117" y="1472338"/>
            <a:ext cx="3369113" cy="510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70219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Характеристики оптических систем, использующихся для наблюдения за космическим мусором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866020"/>
              </p:ext>
            </p:extLst>
          </p:nvPr>
        </p:nvGraphicFramePr>
        <p:xfrm>
          <a:off x="323850" y="1267848"/>
          <a:ext cx="1167606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213"/>
                <a:gridCol w="2335213"/>
                <a:gridCol w="2335213"/>
                <a:gridCol w="2335213"/>
                <a:gridCol w="23352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Апертура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Проницающая на </a:t>
                      </a:r>
                      <a:r>
                        <a:rPr lang="ru-RU" dirty="0" err="1" smtClean="0"/>
                        <a:t>ГСО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Derbis</a:t>
                      </a:r>
                      <a:r>
                        <a:rPr lang="en-US" baseline="0" dirty="0" smtClean="0"/>
                        <a:t> Telescope</a:t>
                      </a:r>
                      <a:r>
                        <a:rPr lang="ru-RU" baseline="0" dirty="0" smtClean="0"/>
                        <a:t> (Тенерифе)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19</a:t>
                      </a:r>
                      <a:r>
                        <a:rPr lang="en-US" baseline="30000" dirty="0" err="1" smtClean="0"/>
                        <a:t>m</a:t>
                      </a:r>
                      <a:r>
                        <a:rPr lang="en-US" dirty="0" smtClean="0"/>
                        <a:t>..</a:t>
                      </a:r>
                      <a:r>
                        <a:rPr lang="en-US" dirty="0" err="1" smtClean="0"/>
                        <a:t>20</a:t>
                      </a:r>
                      <a:r>
                        <a:rPr lang="en-US" baseline="30000" dirty="0" err="1" smtClean="0"/>
                        <a:t>m</a:t>
                      </a:r>
                      <a:endParaRPr lang="ru-R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cm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Кампании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МККМ</a:t>
                      </a:r>
                      <a:r>
                        <a:rPr lang="ru-RU" baseline="0" dirty="0" smtClean="0"/>
                        <a:t> наблюдений КМ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Rosace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CNES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r>
                        <a:rPr lang="en-US" baseline="0" dirty="0" smtClean="0"/>
                        <a:t> 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19</a:t>
                      </a:r>
                      <a:r>
                        <a:rPr lang="en-US" baseline="30000" dirty="0" err="1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20 cm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Медленные объекты в </a:t>
                      </a:r>
                      <a:r>
                        <a:rPr lang="ru-RU" dirty="0" err="1" smtClean="0"/>
                        <a:t>ГСО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PIMS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Великобритания)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15</a:t>
                      </a:r>
                      <a:r>
                        <a:rPr lang="en-US" baseline="30000" dirty="0" err="1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 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Мониторинг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ГСО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CDT</a:t>
                      </a:r>
                      <a:r>
                        <a:rPr lang="en-US" baseline="0" dirty="0" smtClean="0"/>
                        <a:t> </a:t>
                      </a:r>
                      <a:endParaRPr lang="ru-RU" baseline="0" dirty="0" smtClean="0"/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ru-RU" baseline="0" dirty="0" smtClean="0"/>
                        <a:t>Мексика)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0.32 </a:t>
                      </a:r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17.1</a:t>
                      </a:r>
                      <a:r>
                        <a:rPr lang="en-US" baseline="30000" dirty="0" err="1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50 cm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Контроль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ГСО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AZT-</a:t>
                      </a:r>
                      <a:r>
                        <a:rPr lang="en-US" dirty="0" err="1" smtClean="0"/>
                        <a:t>33IR</a:t>
                      </a:r>
                      <a:r>
                        <a:rPr lang="en-US" baseline="0" dirty="0" smtClean="0"/>
                        <a:t> </a:t>
                      </a:r>
                      <a:endParaRPr lang="ru-RU" baseline="0" dirty="0" smtClean="0"/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ru-RU" baseline="0" dirty="0" smtClean="0"/>
                        <a:t>Саяны)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1.7</a:t>
                      </a:r>
                      <a:r>
                        <a:rPr lang="en-US" baseline="0" dirty="0" smtClean="0"/>
                        <a:t> 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22</a:t>
                      </a:r>
                      <a:r>
                        <a:rPr lang="en-US" baseline="30000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 10 cm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Обнаружение мелких объектов, фотометрия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Zeiss-2000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err="1" smtClean="0"/>
                        <a:t>Приэльбрусье</a:t>
                      </a:r>
                      <a:r>
                        <a:rPr lang="ru-RU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2</a:t>
                      </a:r>
                      <a:r>
                        <a:rPr lang="en-US" baseline="0" dirty="0" err="1" smtClean="0"/>
                        <a:t>1</a:t>
                      </a:r>
                      <a:r>
                        <a:rPr lang="en-US" baseline="30000" dirty="0" err="1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10 cm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Обнаружение мелких объектов на </a:t>
                      </a:r>
                      <a:r>
                        <a:rPr lang="ru-RU" dirty="0" err="1" smtClean="0"/>
                        <a:t>ГСО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B1A68E-8294-4EBC-92C0-FF7668BB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16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Параметры движения и физических характеристик объектов космического мусора в области </a:t>
            </a:r>
            <a:r>
              <a:rPr lang="ru-RU" dirty="0" err="1"/>
              <a:t>ГСО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92A1D7-4E55-4668-AF30-BF86E1CF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84" y="1181685"/>
            <a:ext cx="11394074" cy="534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Результаты </a:t>
            </a:r>
            <a:r>
              <a:rPr lang="ru-RU" sz="2400" dirty="0"/>
              <a:t>обработки </a:t>
            </a:r>
            <a:r>
              <a:rPr lang="ru-RU" sz="2400" dirty="0" smtClean="0"/>
              <a:t>изображений </a:t>
            </a:r>
            <a:r>
              <a:rPr lang="ru-RU" sz="2400" dirty="0"/>
              <a:t>для каждого объекта наблюдений </a:t>
            </a:r>
            <a:r>
              <a:rPr lang="ru-RU" sz="2400" dirty="0" smtClean="0"/>
              <a:t>является:</a:t>
            </a:r>
          </a:p>
          <a:p>
            <a:r>
              <a:rPr lang="ru-RU" sz="2400" dirty="0" smtClean="0"/>
              <a:t>набор </a:t>
            </a:r>
            <a:r>
              <a:rPr lang="ru-RU" sz="2400" dirty="0"/>
              <a:t>измеренных топоцентрических координат - прямого восхождения и склонения объекта </a:t>
            </a:r>
            <a:endParaRPr lang="ru-RU" sz="2400" dirty="0" smtClean="0"/>
          </a:p>
          <a:p>
            <a:pPr lvl="1"/>
            <a:r>
              <a:rPr lang="ru-RU" sz="2000" dirty="0"/>
              <a:t>большая полуось;</a:t>
            </a:r>
          </a:p>
          <a:p>
            <a:pPr lvl="1"/>
            <a:r>
              <a:rPr lang="ru-RU" sz="2000" dirty="0"/>
              <a:t>эксцентриситет орбиты;</a:t>
            </a:r>
          </a:p>
          <a:p>
            <a:pPr lvl="1"/>
            <a:r>
              <a:rPr lang="ru-RU" sz="2000" dirty="0"/>
              <a:t>угол наклонения;</a:t>
            </a:r>
          </a:p>
          <a:p>
            <a:pPr lvl="1"/>
            <a:r>
              <a:rPr lang="ru-RU" sz="2000" dirty="0"/>
              <a:t>долгота восходящего узла;</a:t>
            </a:r>
          </a:p>
          <a:p>
            <a:r>
              <a:rPr lang="ru-RU" sz="2400" dirty="0" smtClean="0"/>
              <a:t>оценка </a:t>
            </a:r>
            <a:r>
              <a:rPr lang="ru-RU" sz="2400" dirty="0"/>
              <a:t>блеска в интегральных звёздных величинах на момент времени </a:t>
            </a:r>
            <a:r>
              <a:rPr lang="ru-RU" sz="2400" dirty="0" smtClean="0"/>
              <a:t>наблюдений.</a:t>
            </a:r>
          </a:p>
          <a:p>
            <a:pPr lvl="1"/>
            <a:r>
              <a:rPr lang="ru-RU" sz="2000" dirty="0" smtClean="0"/>
              <a:t>количество </a:t>
            </a:r>
            <a:r>
              <a:rPr lang="ru-RU" sz="2000" dirty="0"/>
              <a:t>измеренных </a:t>
            </a:r>
            <a:r>
              <a:rPr lang="ru-RU" sz="2000" dirty="0" smtClean="0"/>
              <a:t>положений;</a:t>
            </a:r>
            <a:endParaRPr lang="ru-RU" sz="2000" dirty="0"/>
          </a:p>
          <a:p>
            <a:pPr lvl="1"/>
            <a:r>
              <a:rPr lang="ru-RU" sz="2000" dirty="0" smtClean="0"/>
              <a:t>средняя </a:t>
            </a:r>
            <a:r>
              <a:rPr lang="ru-RU" sz="2000" dirty="0" err="1"/>
              <a:t>квадратическая</a:t>
            </a:r>
            <a:r>
              <a:rPr lang="ru-RU" sz="2000" dirty="0"/>
              <a:t> </a:t>
            </a:r>
            <a:r>
              <a:rPr lang="ru-RU" sz="2000" dirty="0" smtClean="0"/>
              <a:t>погрешность;</a:t>
            </a:r>
            <a:endParaRPr lang="ru-RU" sz="2000" dirty="0"/>
          </a:p>
          <a:p>
            <a:pPr lvl="1"/>
            <a:r>
              <a:rPr lang="ru-RU" sz="2000" dirty="0" smtClean="0"/>
              <a:t>оценка </a:t>
            </a:r>
            <a:r>
              <a:rPr lang="ru-RU" sz="2000" dirty="0"/>
              <a:t>отношения площади миделева сечения к </a:t>
            </a:r>
            <a:r>
              <a:rPr lang="ru-RU" sz="2000" dirty="0" smtClean="0"/>
              <a:t>массе.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54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59655"/>
          </a:xfrm>
        </p:spPr>
        <p:txBody>
          <a:bodyPr/>
          <a:lstStyle/>
          <a:p>
            <a:pPr algn="ctr"/>
            <a:r>
              <a:rPr lang="ru-RU" dirty="0"/>
              <a:t>Пример изменения блеска космического объекта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98" y="759655"/>
            <a:ext cx="8694801" cy="5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11B7B8-1CE9-4179-B483-4308C13B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880"/>
            <a:ext cx="12192000" cy="844062"/>
          </a:xfrm>
        </p:spPr>
        <p:txBody>
          <a:bodyPr/>
          <a:lstStyle/>
          <a:p>
            <a:pPr algn="ctr"/>
            <a:r>
              <a:rPr lang="ru-RU" dirty="0"/>
              <a:t>Обработка фотометрических сигналов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81CA9ACC-4E8B-4D3F-AAA6-C361AA7FF6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494" y="1026941"/>
            <a:ext cx="10003500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7F367E-3E88-42F3-91C6-ADD792B2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801858"/>
          </a:xfrm>
        </p:spPr>
        <p:txBody>
          <a:bodyPr/>
          <a:lstStyle/>
          <a:p>
            <a:pPr algn="ctr"/>
            <a:r>
              <a:rPr lang="ru-RU" dirty="0"/>
              <a:t>Задачи фотометрии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8320166-7AD2-4899-90A7-E7532345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801859"/>
            <a:ext cx="6133275" cy="584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Одной из задач является мониторинга околоземного космического пространства – распознавание формы и типа поверхности и измерение геометрических параметров космических тел. </a:t>
            </a:r>
            <a:endParaRPr lang="ru-RU" sz="2400" dirty="0" smtClean="0"/>
          </a:p>
          <a:p>
            <a:pPr>
              <a:buFont typeface="+mj-lt"/>
              <a:buAutoNum type="arabicPeriod"/>
            </a:pPr>
            <a:r>
              <a:rPr lang="ru-RU" sz="2400" b="1" dirty="0" smtClean="0"/>
              <a:t>Прямая </a:t>
            </a:r>
            <a:r>
              <a:rPr lang="ru-RU" sz="2400" b="1" dirty="0"/>
              <a:t>задача фотометрии</a:t>
            </a:r>
            <a:r>
              <a:rPr lang="ru-RU" sz="2400" dirty="0"/>
              <a:t>. Представляет собой измерение оптических характеристик изучаемого объекта.</a:t>
            </a:r>
          </a:p>
          <a:p>
            <a:pPr>
              <a:buFont typeface="+mj-lt"/>
              <a:buAutoNum type="arabicPeriod"/>
            </a:pPr>
            <a:r>
              <a:rPr lang="ru-RU" sz="2400" b="1" dirty="0" smtClean="0"/>
              <a:t>Обратная </a:t>
            </a:r>
            <a:r>
              <a:rPr lang="ru-RU" sz="2400" b="1" dirty="0"/>
              <a:t>задача фотометрии</a:t>
            </a:r>
            <a:r>
              <a:rPr lang="ru-RU" sz="2400" dirty="0"/>
              <a:t>. По результатам измерения оптических параметров определяются геометрические параметры тела.</a:t>
            </a:r>
          </a:p>
          <a:p>
            <a:endParaRPr lang="ru-RU" sz="2400" dirty="0"/>
          </a:p>
        </p:txBody>
      </p:sp>
      <p:pic>
        <p:nvPicPr>
          <p:cNvPr id="4" name="Рисунок 3" descr="Рисунок1-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359" y="1408915"/>
            <a:ext cx="5698400" cy="4387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85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A87D66-4181-49DF-A218-64DEF5C9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105614" cy="942535"/>
          </a:xfrm>
        </p:spPr>
        <p:txBody>
          <a:bodyPr/>
          <a:lstStyle/>
          <a:p>
            <a:pPr algn="ctr"/>
            <a:r>
              <a:rPr lang="ru-RU" dirty="0"/>
              <a:t>Расчет параметров Стокса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D6C354D2-71A2-4E6A-A0FD-100754C85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432" y="942535"/>
            <a:ext cx="5897180" cy="579625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9066509" y="-1043302"/>
            <a:ext cx="939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37604"/>
              </p:ext>
            </p:extLst>
          </p:nvPr>
        </p:nvGraphicFramePr>
        <p:xfrm>
          <a:off x="8167607" y="121654"/>
          <a:ext cx="3130657" cy="66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3600543" imgH="7667542" progId="Visio.Drawing.15">
                  <p:embed/>
                </p:oleObj>
              </mc:Choice>
              <mc:Fallback>
                <p:oleObj name="Visio" r:id="rId4" imgW="3600543" imgH="76675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07" y="121654"/>
                        <a:ext cx="3130657" cy="6658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34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8043620" cy="836908"/>
          </a:xfrm>
        </p:spPr>
        <p:txBody>
          <a:bodyPr/>
          <a:lstStyle/>
          <a:p>
            <a:r>
              <a:rPr lang="ru-RU" dirty="0" smtClean="0"/>
              <a:t>Расчет параметров поляризации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977" y="836907"/>
            <a:ext cx="8414585" cy="5811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b="1" dirty="0" err="1"/>
              <a:t>Calc</a:t>
            </a:r>
            <a:r>
              <a:rPr lang="ru-RU" b="1" dirty="0"/>
              <a:t>12</a:t>
            </a:r>
            <a:r>
              <a:rPr lang="en-US" b="1" dirty="0"/>
              <a:t>Window</a:t>
            </a:r>
            <a:r>
              <a:rPr lang="en-US" dirty="0"/>
              <a:t> </a:t>
            </a:r>
            <a:r>
              <a:rPr lang="ru-RU" dirty="0"/>
              <a:t>отвечает за отображение и работу с данными задачи расчета излучения. Методы класса: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openTable</a:t>
            </a:r>
            <a:r>
              <a:rPr lang="ru-RU" i="1" dirty="0"/>
              <a:t>()</a:t>
            </a:r>
            <a:r>
              <a:rPr lang="ru-RU" dirty="0"/>
              <a:t> – получает таблицу с данными из базы и отображает ее.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makeCalculations</a:t>
            </a:r>
            <a:r>
              <a:rPr lang="ru-RU" i="1" dirty="0"/>
              <a:t>() </a:t>
            </a:r>
            <a:r>
              <a:rPr lang="ru-RU" dirty="0"/>
              <a:t>– выполняет вычисления по всем строкам. Результат записывается в таблицу.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saveData</a:t>
            </a:r>
            <a:r>
              <a:rPr lang="ru-RU" i="1" dirty="0"/>
              <a:t>() </a:t>
            </a:r>
            <a:r>
              <a:rPr lang="ru-RU" dirty="0"/>
              <a:t>– записывает данные из таблицы в базу.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loadData</a:t>
            </a:r>
            <a:r>
              <a:rPr lang="ru-RU" i="1" dirty="0"/>
              <a:t>() </a:t>
            </a:r>
            <a:r>
              <a:rPr lang="ru-RU" dirty="0"/>
              <a:t>– перезагружает данные из базы.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calculateOne</a:t>
            </a:r>
            <a:r>
              <a:rPr lang="ru-RU" i="1" dirty="0"/>
              <a:t>() </a:t>
            </a:r>
            <a:r>
              <a:rPr lang="ru-RU" dirty="0"/>
              <a:t>– выполняет вычисление выделенной строки и записывает результат в таблицу.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displayTauPhi</a:t>
            </a:r>
            <a:r>
              <a:rPr lang="ru-RU" i="1" dirty="0"/>
              <a:t>() </a:t>
            </a:r>
            <a:r>
              <a:rPr lang="ru-RU" dirty="0"/>
              <a:t>– отвечает за отображение столбцов </a:t>
            </a:r>
            <a:r>
              <a:rPr lang="en-US" dirty="0"/>
              <a:t>tau</a:t>
            </a:r>
            <a:r>
              <a:rPr lang="ru-RU" dirty="0"/>
              <a:t>1..</a:t>
            </a:r>
            <a:r>
              <a:rPr lang="en-US" dirty="0"/>
              <a:t>tau</a:t>
            </a:r>
            <a:r>
              <a:rPr lang="ru-RU" dirty="0"/>
              <a:t>4 </a:t>
            </a:r>
            <a:r>
              <a:rPr lang="en-US" dirty="0"/>
              <a:t>phi</a:t>
            </a:r>
            <a:r>
              <a:rPr lang="ru-RU" dirty="0"/>
              <a:t>1..</a:t>
            </a:r>
            <a:r>
              <a:rPr lang="en-US" dirty="0"/>
              <a:t>phi</a:t>
            </a:r>
            <a:r>
              <a:rPr lang="ru-RU" dirty="0"/>
              <a:t>4.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displayIntensity</a:t>
            </a:r>
            <a:r>
              <a:rPr lang="ru-RU" i="1" dirty="0"/>
              <a:t>() </a:t>
            </a:r>
            <a:r>
              <a:rPr lang="ru-RU" dirty="0"/>
              <a:t>– отвечает за отображение столбцов </a:t>
            </a:r>
            <a:r>
              <a:rPr lang="en-US" dirty="0" err="1"/>
              <a:t>i</a:t>
            </a:r>
            <a:r>
              <a:rPr lang="ru-RU" dirty="0"/>
              <a:t>1..</a:t>
            </a:r>
            <a:r>
              <a:rPr lang="en-US" dirty="0" err="1"/>
              <a:t>i</a:t>
            </a:r>
            <a:r>
              <a:rPr lang="ru-RU" dirty="0"/>
              <a:t>4.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displayNatRays</a:t>
            </a:r>
            <a:r>
              <a:rPr lang="ru-RU" i="1" dirty="0"/>
              <a:t>() </a:t>
            </a:r>
            <a:r>
              <a:rPr lang="ru-RU" dirty="0"/>
              <a:t>– отвечает за отображение столбцов </a:t>
            </a:r>
            <a:r>
              <a:rPr lang="en-US" dirty="0"/>
              <a:t>j</a:t>
            </a:r>
            <a:r>
              <a:rPr lang="ru-RU" dirty="0"/>
              <a:t>0 </a:t>
            </a:r>
            <a:r>
              <a:rPr lang="en-US" dirty="0"/>
              <a:t>q</a:t>
            </a:r>
            <a:r>
              <a:rPr lang="ru-RU" dirty="0"/>
              <a:t>0 </a:t>
            </a:r>
            <a:r>
              <a:rPr lang="en-US" dirty="0"/>
              <a:t>u</a:t>
            </a:r>
            <a:r>
              <a:rPr lang="ru-RU" dirty="0"/>
              <a:t>0 </a:t>
            </a:r>
            <a:r>
              <a:rPr lang="en-US" dirty="0"/>
              <a:t>v</a:t>
            </a:r>
            <a:r>
              <a:rPr lang="ru-RU" dirty="0"/>
              <a:t>0.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displayDispRays</a:t>
            </a:r>
            <a:r>
              <a:rPr lang="ru-RU" i="1" dirty="0"/>
              <a:t>() </a:t>
            </a:r>
            <a:r>
              <a:rPr lang="ru-RU" dirty="0"/>
              <a:t>– отвечает за отображение столбцов </a:t>
            </a:r>
            <a:r>
              <a:rPr lang="en-US" dirty="0"/>
              <a:t>j q u v</a:t>
            </a:r>
            <a:r>
              <a:rPr lang="ru-RU" dirty="0"/>
              <a:t>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displayPolar</a:t>
            </a:r>
            <a:r>
              <a:rPr lang="ru-RU" i="1" dirty="0"/>
              <a:t>() </a:t>
            </a:r>
            <a:r>
              <a:rPr lang="ru-RU" dirty="0"/>
              <a:t>– отвечает за отображение столбцов </a:t>
            </a:r>
            <a:r>
              <a:rPr lang="en-US" dirty="0" err="1"/>
              <a:t>alfa</a:t>
            </a:r>
            <a:r>
              <a:rPr lang="ru-RU" dirty="0"/>
              <a:t>1 </a:t>
            </a:r>
            <a:r>
              <a:rPr lang="en-US" dirty="0"/>
              <a:t>beta</a:t>
            </a:r>
            <a:r>
              <a:rPr lang="ru-RU" dirty="0"/>
              <a:t>1 </a:t>
            </a:r>
            <a:r>
              <a:rPr lang="en-US" dirty="0"/>
              <a:t>re</a:t>
            </a:r>
            <a:r>
              <a:rPr lang="ru-RU" dirty="0"/>
              <a:t>_</a:t>
            </a:r>
            <a:r>
              <a:rPr lang="en-US" dirty="0"/>
              <a:t>hi </a:t>
            </a:r>
            <a:r>
              <a:rPr lang="en-US" dirty="0" err="1"/>
              <a:t>im</a:t>
            </a:r>
            <a:r>
              <a:rPr lang="ru-RU" dirty="0"/>
              <a:t>_</a:t>
            </a:r>
            <a:r>
              <a:rPr lang="en-US" dirty="0"/>
              <a:t>hi</a:t>
            </a:r>
            <a:r>
              <a:rPr lang="ru-RU" dirty="0"/>
              <a:t>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dropCalculation</a:t>
            </a:r>
            <a:r>
              <a:rPr lang="ru-RU" i="1" dirty="0"/>
              <a:t>() </a:t>
            </a:r>
            <a:r>
              <a:rPr lang="ru-RU" dirty="0"/>
              <a:t>– обнуляет результаты расчета.</a:t>
            </a:r>
          </a:p>
          <a:p>
            <a:pPr lvl="0"/>
            <a:r>
              <a:rPr lang="ru-RU" i="1" dirty="0" err="1"/>
              <a:t>void</a:t>
            </a:r>
            <a:r>
              <a:rPr lang="ru-RU" i="1" dirty="0"/>
              <a:t> </a:t>
            </a:r>
            <a:r>
              <a:rPr lang="ru-RU" i="1" dirty="0" err="1"/>
              <a:t>setupToolbar</a:t>
            </a:r>
            <a:r>
              <a:rPr lang="ru-RU" i="1" dirty="0"/>
              <a:t>() </a:t>
            </a:r>
            <a:r>
              <a:rPr lang="ru-RU" dirty="0"/>
              <a:t>– создает </a:t>
            </a:r>
            <a:r>
              <a:rPr lang="ru-RU" dirty="0" err="1"/>
              <a:t>тулбар</a:t>
            </a:r>
            <a:r>
              <a:rPr lang="ru-RU" dirty="0"/>
              <a:t> окна с кнопками сохранить загрузить.</a:t>
            </a:r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834036" y="-1599880"/>
            <a:ext cx="62066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13558"/>
              </p:ext>
            </p:extLst>
          </p:nvPr>
        </p:nvGraphicFramePr>
        <p:xfrm>
          <a:off x="8866956" y="11947"/>
          <a:ext cx="3225393" cy="684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4695955" imgH="9953791" progId="Visio.Drawing.15">
                  <p:embed/>
                </p:oleObj>
              </mc:Choice>
              <mc:Fallback>
                <p:oleObj name="Visio" r:id="rId3" imgW="4695955" imgH="99537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956" y="11947"/>
                        <a:ext cx="3225393" cy="6846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41942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906</Words>
  <Application>Microsoft Office PowerPoint</Application>
  <PresentationFormat>Широкоэкранный</PresentationFormat>
  <Paragraphs>130</Paragraphs>
  <Slides>20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Легкий дым</vt:lpstr>
      <vt:lpstr>Документ Microsoft Visio</vt:lpstr>
      <vt:lpstr>Разработка информационной системы регистрации оптических параметров космических объектов</vt:lpstr>
      <vt:lpstr>Постановка задачи</vt:lpstr>
      <vt:lpstr>Характеристики оптических систем, использующихся для наблюдения за космическим мусором</vt:lpstr>
      <vt:lpstr>Параметры движения и физических характеристик объектов космического мусора в области ГСО</vt:lpstr>
      <vt:lpstr>Пример изменения блеска космического объекта</vt:lpstr>
      <vt:lpstr>Обработка фотометрических сигналов</vt:lpstr>
      <vt:lpstr>Задачи фотометрии</vt:lpstr>
      <vt:lpstr>Расчет параметров Стокса</vt:lpstr>
      <vt:lpstr>Расчет параметров поляризации</vt:lpstr>
      <vt:lpstr>Определение типа покрытия объекта</vt:lpstr>
      <vt:lpstr>Вычисление показателя преломления поверхности</vt:lpstr>
      <vt:lpstr>Определение материала покрытия</vt:lpstr>
      <vt:lpstr>Структура информационной системы</vt:lpstr>
      <vt:lpstr>Схема взаимодействия программных модулей</vt:lpstr>
      <vt:lpstr>Основные классы информационной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регистрации оптических параметров космических объектов</dc:title>
  <dc:creator>User</dc:creator>
  <cp:lastModifiedBy>login</cp:lastModifiedBy>
  <cp:revision>26</cp:revision>
  <dcterms:created xsi:type="dcterms:W3CDTF">2021-06-14T20:09:03Z</dcterms:created>
  <dcterms:modified xsi:type="dcterms:W3CDTF">2021-06-15T10:06:36Z</dcterms:modified>
</cp:coreProperties>
</file>