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0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C38CD-5732-4008-9164-8C3881188C1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27F1-16BD-42FD-BC03-67DF427F5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Организация материала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3345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Модульные сетки задают общую структуру </a:t>
            </a:r>
            <a:r>
              <a:rPr lang="ru-RU" i="1" dirty="0" smtClean="0"/>
              <a:t>полосы</a:t>
            </a:r>
            <a:r>
              <a:rPr lang="ru-RU" i="1" dirty="0"/>
              <a:t>, определяя положение текста, заголовков и </a:t>
            </a:r>
            <a:r>
              <a:rPr lang="ru-RU" i="1" dirty="0" smtClean="0"/>
              <a:t>иллюстраций.</a:t>
            </a:r>
          </a:p>
          <a:p>
            <a:pPr marL="0" indent="0">
              <a:buNone/>
            </a:pPr>
            <a:r>
              <a:rPr lang="ru-RU" dirty="0" smtClean="0"/>
              <a:t>Сетки </a:t>
            </a:r>
            <a:r>
              <a:rPr lang="ru-RU" dirty="0"/>
              <a:t>очень удобны по целому ряду причин: </a:t>
            </a:r>
            <a:endParaRPr lang="ru-RU" dirty="0" smtClean="0"/>
          </a:p>
          <a:p>
            <a:r>
              <a:rPr lang="ru-RU" dirty="0" smtClean="0"/>
              <a:t>помогают </a:t>
            </a:r>
            <a:r>
              <a:rPr lang="ru-RU" dirty="0"/>
              <a:t>выдерживать единый стиль оформления </a:t>
            </a:r>
            <a:r>
              <a:rPr lang="ru-RU" dirty="0" smtClean="0"/>
              <a:t>страниц </a:t>
            </a:r>
            <a:r>
              <a:rPr lang="ru-RU" dirty="0"/>
              <a:t>одного документа </a:t>
            </a:r>
            <a:endParaRPr lang="ru-RU" dirty="0" smtClean="0"/>
          </a:p>
          <a:p>
            <a:r>
              <a:rPr lang="ru-RU" dirty="0"/>
              <a:t>п</a:t>
            </a:r>
            <a:r>
              <a:rPr lang="ru-RU" dirty="0" smtClean="0"/>
              <a:t>ридают общий </a:t>
            </a:r>
            <a:r>
              <a:rPr lang="ru-RU" dirty="0"/>
              <a:t>облик </a:t>
            </a:r>
            <a:r>
              <a:rPr lang="ru-RU" dirty="0" smtClean="0"/>
              <a:t>серии страниц, </a:t>
            </a:r>
          </a:p>
          <a:p>
            <a:r>
              <a:rPr lang="ru-RU" dirty="0" smtClean="0"/>
              <a:t>избавляют </a:t>
            </a:r>
            <a:r>
              <a:rPr lang="ru-RU" dirty="0"/>
              <a:t>от необходимости </a:t>
            </a:r>
            <a:r>
              <a:rPr lang="ru-RU" dirty="0" smtClean="0"/>
              <a:t>всякий </a:t>
            </a:r>
            <a:r>
              <a:rPr lang="ru-RU" dirty="0"/>
              <a:t>раз вновь изобретать велосипед при разработке</a:t>
            </a:r>
            <a:br>
              <a:rPr lang="ru-RU" dirty="0"/>
            </a:br>
            <a:r>
              <a:rPr lang="ru-RU" dirty="0" smtClean="0"/>
              <a:t>очередного проекта.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658" y="2232949"/>
            <a:ext cx="3781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93" y="2815431"/>
            <a:ext cx="3105150" cy="2371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64236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Некоторые объекты можно размещать под углом, </a:t>
            </a:r>
            <a:r>
              <a:rPr lang="ru-RU" dirty="0" smtClean="0"/>
              <a:t>нарушая </a:t>
            </a:r>
            <a:r>
              <a:rPr lang="ru-RU" dirty="0"/>
              <a:t>тем самым четкую структуру сетки. </a:t>
            </a:r>
            <a:endParaRPr lang="ru-RU" dirty="0" smtClean="0"/>
          </a:p>
          <a:p>
            <a:r>
              <a:rPr lang="ru-RU" dirty="0" smtClean="0"/>
              <a:t>Элементы страницы</a:t>
            </a:r>
            <a:r>
              <a:rPr lang="ru-RU" dirty="0"/>
              <a:t>, не выровненные по сетке или по другим</a:t>
            </a:r>
            <a:br>
              <a:rPr lang="ru-RU" dirty="0"/>
            </a:br>
            <a:r>
              <a:rPr lang="ru-RU" dirty="0"/>
              <a:t>элементам, всегда бросаются в глаза и привлекают</a:t>
            </a:r>
            <a:br>
              <a:rPr lang="ru-RU" dirty="0"/>
            </a:br>
            <a:r>
              <a:rPr lang="ru-RU" dirty="0"/>
              <a:t>внимание читателя.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Выразительность </a:t>
            </a:r>
            <a:r>
              <a:rPr lang="ru-RU" dirty="0" err="1" smtClean="0"/>
              <a:t>невыровненного</a:t>
            </a:r>
            <a:r>
              <a:rPr lang="ru-RU" dirty="0" smtClean="0"/>
              <a:t> </a:t>
            </a:r>
            <a:r>
              <a:rPr lang="ru-RU" dirty="0"/>
              <a:t>элемента обусловлена именно его самобытностью</a:t>
            </a:r>
            <a:r>
              <a:rPr lang="ru-RU" dirty="0" smtClean="0"/>
              <a:t>. Если </a:t>
            </a:r>
            <a:r>
              <a:rPr lang="ru-RU" dirty="0"/>
              <a:t>же на странице одни только </a:t>
            </a:r>
            <a:r>
              <a:rPr lang="ru-RU" dirty="0" err="1"/>
              <a:t>невыровненные</a:t>
            </a:r>
            <a:r>
              <a:rPr lang="ru-RU" dirty="0"/>
              <a:t> </a:t>
            </a:r>
            <a:r>
              <a:rPr lang="ru-RU" dirty="0" smtClean="0"/>
              <a:t>элементы</a:t>
            </a:r>
            <a:r>
              <a:rPr lang="ru-RU" dirty="0"/>
              <a:t>, то она уже ничего не выражает и выглядит </a:t>
            </a:r>
            <a:r>
              <a:rPr lang="ru-RU" dirty="0" smtClean="0"/>
              <a:t>неряшливо</a:t>
            </a:r>
            <a:r>
              <a:rPr lang="ru-RU" dirty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9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Колонки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1626119"/>
            <a:ext cx="7100455" cy="4351338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/>
              <a:t>Колонки – это важнейший элемент модульной</a:t>
            </a:r>
            <a:br>
              <a:rPr lang="ru-RU" i="1" dirty="0"/>
            </a:br>
            <a:r>
              <a:rPr lang="ru-RU" i="1" dirty="0"/>
              <a:t>сетки, служащий для организации текста и </a:t>
            </a:r>
            <a:r>
              <a:rPr lang="ru-RU" i="1" dirty="0" smtClean="0"/>
              <a:t>иллюстраций </a:t>
            </a:r>
            <a:r>
              <a:rPr lang="ru-RU" i="1" dirty="0"/>
              <a:t>на странице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Текст </a:t>
            </a:r>
            <a:r>
              <a:rPr lang="ru-RU" dirty="0"/>
              <a:t>и иллюстрации редко располагают в линию от</a:t>
            </a:r>
            <a:br>
              <a:rPr lang="ru-RU" dirty="0"/>
            </a:br>
            <a:r>
              <a:rPr lang="ru-RU" dirty="0"/>
              <a:t>левого до правого края страницы. </a:t>
            </a:r>
            <a:endParaRPr lang="ru-RU" dirty="0" smtClean="0"/>
          </a:p>
          <a:p>
            <a:r>
              <a:rPr lang="ru-RU" dirty="0" smtClean="0"/>
              <a:t>Обычно </a:t>
            </a:r>
            <a:r>
              <a:rPr lang="ru-RU" dirty="0"/>
              <a:t>и то и </a:t>
            </a:r>
            <a:r>
              <a:rPr lang="ru-RU" dirty="0" smtClean="0"/>
              <a:t>другое </a:t>
            </a:r>
            <a:r>
              <a:rPr lang="ru-RU" dirty="0"/>
              <a:t>организовано в вертикальные блоки, </a:t>
            </a:r>
            <a:r>
              <a:rPr lang="ru-RU" dirty="0" smtClean="0"/>
              <a:t>называемые колонками</a:t>
            </a:r>
            <a:r>
              <a:rPr lang="ru-RU" dirty="0"/>
              <a:t>. Как правило, число колонок на </a:t>
            </a:r>
            <a:r>
              <a:rPr lang="ru-RU" dirty="0" smtClean="0"/>
              <a:t>странице колеблется </a:t>
            </a:r>
            <a:r>
              <a:rPr lang="ru-RU" dirty="0"/>
              <a:t>от одной до семи, и чем их больше, тем </a:t>
            </a:r>
            <a:r>
              <a:rPr lang="ru-RU" dirty="0" smtClean="0"/>
              <a:t>шире </a:t>
            </a:r>
            <a:r>
              <a:rPr lang="ru-RU" dirty="0"/>
              <a:t>простор для творчества.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929" y="2534469"/>
            <a:ext cx="46101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8887"/>
            <a:ext cx="6052185" cy="57280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Ширина колонок существенно влияет на </a:t>
            </a:r>
            <a:r>
              <a:rPr lang="ru-RU" dirty="0" smtClean="0"/>
              <a:t>читаемость документа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Чем </a:t>
            </a:r>
            <a:r>
              <a:rPr lang="ru-RU" dirty="0"/>
              <a:t>больше на странице колонок, тем </a:t>
            </a:r>
            <a:r>
              <a:rPr lang="ru-RU" dirty="0" smtClean="0"/>
              <a:t>уже каждая </a:t>
            </a:r>
            <a:r>
              <a:rPr lang="ru-RU" dirty="0"/>
              <a:t>из них, и в то же время тем короче длина </a:t>
            </a:r>
            <a:r>
              <a:rPr lang="ru-RU" dirty="0" smtClean="0"/>
              <a:t>строки </a:t>
            </a:r>
            <a:r>
              <a:rPr lang="ru-RU" dirty="0"/>
              <a:t>текста и тем меньше размер шрифта. </a:t>
            </a:r>
            <a:endParaRPr lang="ru-RU" dirty="0" smtClean="0"/>
          </a:p>
          <a:p>
            <a:r>
              <a:rPr lang="ru-RU" dirty="0" smtClean="0"/>
              <a:t>В процессе чтения </a:t>
            </a:r>
            <a:r>
              <a:rPr lang="ru-RU" dirty="0"/>
              <a:t>глаз человека просматривает группы слов, а </a:t>
            </a:r>
            <a:r>
              <a:rPr lang="ru-RU" dirty="0" smtClean="0"/>
              <a:t>не отдельные </a:t>
            </a:r>
            <a:r>
              <a:rPr lang="ru-RU" dirty="0"/>
              <a:t>буквы. Текст, размещенный в узких </a:t>
            </a:r>
            <a:r>
              <a:rPr lang="ru-RU" dirty="0" smtClean="0"/>
              <a:t>колонках</a:t>
            </a:r>
            <a:r>
              <a:rPr lang="ru-RU" dirty="0"/>
              <a:t>, трудно читать, поскольку приходится </a:t>
            </a:r>
            <a:r>
              <a:rPr lang="ru-RU" dirty="0" smtClean="0"/>
              <a:t>слишком часто </a:t>
            </a:r>
            <a:r>
              <a:rPr lang="ru-RU" dirty="0"/>
              <a:t>переводить взгляд с одной строки на другую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увеличении </a:t>
            </a:r>
            <a:r>
              <a:rPr lang="ru-RU" dirty="0"/>
              <a:t>ширины колонки становится все </a:t>
            </a:r>
            <a:r>
              <a:rPr lang="ru-RU" dirty="0" smtClean="0"/>
              <a:t>труднее переводить </a:t>
            </a:r>
            <a:r>
              <a:rPr lang="ru-RU" dirty="0"/>
              <a:t>взгляд с конца одной строки на начало </a:t>
            </a:r>
            <a:r>
              <a:rPr lang="ru-RU" dirty="0" smtClean="0"/>
              <a:t>следующей</a:t>
            </a:r>
            <a:r>
              <a:rPr lang="ru-RU" dirty="0"/>
              <a:t>, не теряя при этом нужного места.</a:t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10" y="1190106"/>
            <a:ext cx="4914900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023" y="3065058"/>
            <a:ext cx="4772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138"/>
            <a:ext cx="8014855" cy="5694825"/>
          </a:xfrm>
        </p:spPr>
        <p:txBody>
          <a:bodyPr>
            <a:normAutofit/>
          </a:bodyPr>
          <a:lstStyle/>
          <a:p>
            <a:r>
              <a:rPr lang="ru-RU" dirty="0" smtClean="0"/>
              <a:t>Фотография </a:t>
            </a:r>
            <a:r>
              <a:rPr lang="ru-RU" dirty="0"/>
              <a:t>«A», </a:t>
            </a:r>
            <a:r>
              <a:rPr lang="ru-RU" dirty="0" smtClean="0"/>
              <a:t>имеющая ширину </a:t>
            </a:r>
            <a:r>
              <a:rPr lang="ru-RU" dirty="0"/>
              <a:t>в две колонки, хорошо смотрится при </a:t>
            </a:r>
            <a:r>
              <a:rPr lang="ru-RU" dirty="0" err="1" smtClean="0"/>
              <a:t>пятиколонной</a:t>
            </a:r>
            <a:r>
              <a:rPr lang="ru-RU" dirty="0" smtClean="0"/>
              <a:t> </a:t>
            </a:r>
            <a:r>
              <a:rPr lang="ru-RU" dirty="0"/>
              <a:t>верстке, если ее выровнять по </a:t>
            </a:r>
            <a:r>
              <a:rPr lang="ru-RU" dirty="0" smtClean="0"/>
              <a:t>направляющим колонок</a:t>
            </a:r>
            <a:r>
              <a:rPr lang="ru-RU" dirty="0"/>
              <a:t>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На </a:t>
            </a:r>
            <a:r>
              <a:rPr lang="ru-RU" dirty="0" err="1"/>
              <a:t>пятиколонной</a:t>
            </a:r>
            <a:r>
              <a:rPr lang="ru-RU" dirty="0"/>
              <a:t> полосе нетрудно разместить и </a:t>
            </a:r>
            <a:r>
              <a:rPr lang="ru-RU" dirty="0" smtClean="0"/>
              <a:t>фотографию </a:t>
            </a:r>
            <a:r>
              <a:rPr lang="ru-RU" dirty="0"/>
              <a:t>«B», если выровнять ее </a:t>
            </a:r>
            <a:r>
              <a:rPr lang="ru-RU" dirty="0" smtClean="0"/>
              <a:t>по направляющим.</a:t>
            </a:r>
          </a:p>
          <a:p>
            <a:r>
              <a:rPr lang="ru-RU" dirty="0" smtClean="0"/>
              <a:t>Однако </a:t>
            </a:r>
            <a:r>
              <a:rPr lang="ru-RU" dirty="0"/>
              <a:t>если попытаться разместить на таком же </a:t>
            </a:r>
            <a:r>
              <a:rPr lang="ru-RU" dirty="0" smtClean="0"/>
              <a:t>макете </a:t>
            </a:r>
            <a:r>
              <a:rPr lang="ru-RU" dirty="0"/>
              <a:t>фотографию «C», ширина которой составляет </a:t>
            </a:r>
            <a:r>
              <a:rPr lang="ru-RU" dirty="0" smtClean="0"/>
              <a:t>две с </a:t>
            </a:r>
            <a:r>
              <a:rPr lang="ru-RU" dirty="0"/>
              <a:t>половиной колонки, на странице появится </a:t>
            </a:r>
            <a:r>
              <a:rPr lang="ru-RU" dirty="0" smtClean="0"/>
              <a:t>некрасивое </a:t>
            </a:r>
            <a:r>
              <a:rPr lang="ru-RU" dirty="0"/>
              <a:t>пустое пространство или же придется </a:t>
            </a:r>
            <a:r>
              <a:rPr lang="ru-RU" dirty="0" smtClean="0"/>
              <a:t>укорачивать колонки </a:t>
            </a:r>
            <a:r>
              <a:rPr lang="ru-RU" dirty="0"/>
              <a:t>по высоте.</a:t>
            </a:r>
            <a:br>
              <a:rPr lang="ru-RU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202" y="1105592"/>
            <a:ext cx="3239747" cy="39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5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обширные </a:t>
            </a:r>
            <a:r>
              <a:rPr lang="ru-RU" dirty="0"/>
              <a:t>пространства, занятые </a:t>
            </a:r>
            <a:r>
              <a:rPr lang="ru-RU" dirty="0" smtClean="0"/>
              <a:t>текстом</a:t>
            </a:r>
            <a:r>
              <a:rPr lang="ru-RU" dirty="0"/>
              <a:t>, могут отпугнуть читателя, наведя на </a:t>
            </a:r>
            <a:r>
              <a:rPr lang="ru-RU" dirty="0" smtClean="0"/>
              <a:t>мысли о </a:t>
            </a:r>
            <a:r>
              <a:rPr lang="ru-RU" dirty="0"/>
              <a:t>трудной работе. </a:t>
            </a:r>
            <a:endParaRPr lang="ru-RU" dirty="0" smtClean="0"/>
          </a:p>
          <a:p>
            <a:r>
              <a:rPr lang="ru-RU" dirty="0" smtClean="0"/>
              <a:t>эту </a:t>
            </a:r>
            <a:r>
              <a:rPr lang="ru-RU" dirty="0"/>
              <a:t>вероятность можно уменьшить</a:t>
            </a:r>
            <a:r>
              <a:rPr lang="ru-RU" dirty="0" smtClean="0"/>
              <a:t>, разбив </a:t>
            </a:r>
            <a:r>
              <a:rPr lang="ru-RU" dirty="0"/>
              <a:t>текст на удобочитаемые фрагменты.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Тексту можно </a:t>
            </a:r>
            <a:r>
              <a:rPr lang="ru-RU" dirty="0"/>
              <a:t>придать более привлекательный вид, если </a:t>
            </a:r>
            <a:r>
              <a:rPr lang="ru-RU" dirty="0" smtClean="0"/>
              <a:t>применять </a:t>
            </a:r>
            <a:r>
              <a:rPr lang="ru-RU" dirty="0"/>
              <a:t>в его </a:t>
            </a:r>
            <a:r>
              <a:rPr lang="ru-RU" dirty="0" smtClean="0"/>
              <a:t>оформлении:</a:t>
            </a:r>
          </a:p>
          <a:p>
            <a:r>
              <a:rPr lang="ru-RU" dirty="0" smtClean="0"/>
              <a:t>заголовки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подзаголовки,</a:t>
            </a:r>
          </a:p>
          <a:p>
            <a:r>
              <a:rPr lang="ru-RU" dirty="0" smtClean="0"/>
              <a:t>подрисуночные </a:t>
            </a:r>
            <a:r>
              <a:rPr lang="ru-RU" dirty="0"/>
              <a:t>подписи </a:t>
            </a:r>
          </a:p>
          <a:p>
            <a:r>
              <a:rPr lang="ru-RU" dirty="0" smtClean="0"/>
              <a:t>врезки</a:t>
            </a:r>
            <a:r>
              <a:rPr lang="ru-RU" dirty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0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5585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Заголовки </a:t>
            </a:r>
            <a:r>
              <a:rPr lang="ru-RU" dirty="0"/>
              <a:t>– это основное средство организации </a:t>
            </a:r>
            <a:r>
              <a:rPr lang="ru-RU" dirty="0" smtClean="0"/>
              <a:t>текста</a:t>
            </a:r>
            <a:r>
              <a:rPr lang="ru-RU" dirty="0"/>
              <a:t>, и именно по ним люди решают, стоит ли вообще</a:t>
            </a:r>
            <a:br>
              <a:rPr lang="ru-RU" dirty="0"/>
            </a:br>
            <a:r>
              <a:rPr lang="ru-RU" dirty="0"/>
              <a:t>читать данный документ.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заголовки надо </a:t>
            </a:r>
            <a:r>
              <a:rPr lang="ru-RU" dirty="0" smtClean="0"/>
              <a:t>делать </a:t>
            </a:r>
            <a:r>
              <a:rPr lang="ru-RU" dirty="0"/>
              <a:t>как можно короче, чтобы они быстро </a:t>
            </a:r>
            <a:r>
              <a:rPr lang="ru-RU" dirty="0" smtClean="0"/>
              <a:t>читались  и </a:t>
            </a:r>
            <a:r>
              <a:rPr lang="ru-RU" dirty="0"/>
              <a:t>были </a:t>
            </a:r>
            <a:r>
              <a:rPr lang="ru-RU" dirty="0" smtClean="0"/>
              <a:t>понятны.</a:t>
            </a:r>
          </a:p>
          <a:p>
            <a:r>
              <a:rPr lang="ru-RU" dirty="0" smtClean="0"/>
              <a:t>Действенной </a:t>
            </a:r>
            <a:r>
              <a:rPr lang="ru-RU" dirty="0"/>
              <a:t>может быть лишь такая публикация, где</a:t>
            </a:r>
            <a:br>
              <a:rPr lang="ru-RU" dirty="0"/>
            </a:br>
            <a:r>
              <a:rPr lang="ru-RU" dirty="0"/>
              <a:t>заголовки четко отделены от основного текста. </a:t>
            </a:r>
            <a:endParaRPr lang="ru-RU" dirty="0" smtClean="0"/>
          </a:p>
          <a:p>
            <a:r>
              <a:rPr lang="ru-RU" dirty="0" smtClean="0"/>
              <a:t>Их можно </a:t>
            </a:r>
            <a:r>
              <a:rPr lang="ru-RU" dirty="0"/>
              <a:t>не только набрать более крупным кеглем, но</a:t>
            </a:r>
            <a:r>
              <a:rPr lang="ru-RU" dirty="0" smtClean="0"/>
              <a:t> выбрать </a:t>
            </a:r>
            <a:r>
              <a:rPr lang="ru-RU" dirty="0"/>
              <a:t>для них гарнитуру, отличную от </a:t>
            </a:r>
            <a:r>
              <a:rPr lang="ru-RU" dirty="0" smtClean="0"/>
              <a:t>основного текста </a:t>
            </a:r>
            <a:r>
              <a:rPr lang="ru-RU" dirty="0"/>
              <a:t>– это сообщит документу дополнительный </a:t>
            </a:r>
            <a:r>
              <a:rPr lang="ru-RU" dirty="0" smtClean="0"/>
              <a:t>контраст </a:t>
            </a:r>
            <a:r>
              <a:rPr lang="ru-RU" dirty="0"/>
              <a:t>и выделит заголовки на странице. </a:t>
            </a:r>
            <a:endParaRPr lang="ru-RU" dirty="0" smtClean="0"/>
          </a:p>
          <a:p>
            <a:r>
              <a:rPr lang="ru-RU" dirty="0" smtClean="0"/>
              <a:t>Например</a:t>
            </a:r>
            <a:r>
              <a:rPr lang="ru-RU" dirty="0"/>
              <a:t>, </a:t>
            </a:r>
            <a:r>
              <a:rPr lang="ru-RU" dirty="0" smtClean="0"/>
              <a:t>заголовки </a:t>
            </a:r>
            <a:r>
              <a:rPr lang="ru-RU" dirty="0"/>
              <a:t>можно набрать рубленой гарнитурой, а </a:t>
            </a:r>
            <a:r>
              <a:rPr lang="ru-RU" dirty="0" smtClean="0"/>
              <a:t>основной </a:t>
            </a:r>
            <a:r>
              <a:rPr lang="ru-RU" dirty="0"/>
              <a:t>текст – шрифтом с засечками. Такое </a:t>
            </a:r>
            <a:r>
              <a:rPr lang="ru-RU" dirty="0" smtClean="0"/>
              <a:t>сочетание часто </a:t>
            </a:r>
            <a:r>
              <a:rPr lang="ru-RU" dirty="0"/>
              <a:t>встречается в рекламных материалах, книгах,</a:t>
            </a:r>
            <a:br>
              <a:rPr lang="ru-RU" dirty="0"/>
            </a:br>
            <a:r>
              <a:rPr lang="ru-RU" dirty="0"/>
              <a:t>брошюрах и информационных бюллетенях.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635" y="766676"/>
            <a:ext cx="2705100" cy="3562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785" y="4483100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4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6" y="315884"/>
            <a:ext cx="7256663" cy="5861079"/>
          </a:xfrm>
        </p:spPr>
        <p:txBody>
          <a:bodyPr>
            <a:normAutofit/>
          </a:bodyPr>
          <a:lstStyle/>
          <a:p>
            <a:r>
              <a:rPr lang="ru-RU" dirty="0"/>
              <a:t>Другой способ выделения состоит в том, что и для </a:t>
            </a:r>
            <a:r>
              <a:rPr lang="ru-RU" dirty="0" smtClean="0"/>
              <a:t>заголовков</a:t>
            </a:r>
            <a:r>
              <a:rPr lang="ru-RU" dirty="0"/>
              <a:t>, и для основного текста берется </a:t>
            </a:r>
            <a:r>
              <a:rPr lang="ru-RU" dirty="0" smtClean="0"/>
              <a:t>одинаковая гарнитура</a:t>
            </a:r>
            <a:r>
              <a:rPr lang="ru-RU" dirty="0"/>
              <a:t>, но заголовки набираются либо более </a:t>
            </a:r>
            <a:r>
              <a:rPr lang="ru-RU" dirty="0" smtClean="0"/>
              <a:t>крупным</a:t>
            </a:r>
            <a:r>
              <a:rPr lang="ru-RU" dirty="0"/>
              <a:t>, либо более насыщенным шрифтом (</a:t>
            </a:r>
            <a:r>
              <a:rPr lang="ru-RU" dirty="0" smtClean="0"/>
              <a:t>возможно и </a:t>
            </a:r>
            <a:r>
              <a:rPr lang="ru-RU" dirty="0"/>
              <a:t>то и другое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Чем </a:t>
            </a:r>
            <a:r>
              <a:rPr lang="ru-RU" dirty="0"/>
              <a:t>больше заголовки отличаются от основного </a:t>
            </a:r>
            <a:r>
              <a:rPr lang="ru-RU" dirty="0" smtClean="0"/>
              <a:t>текста по </a:t>
            </a:r>
            <a:r>
              <a:rPr lang="ru-RU" dirty="0"/>
              <a:t>размеру шрифта, тем легче их находить и </a:t>
            </a:r>
            <a:r>
              <a:rPr lang="ru-RU" dirty="0" smtClean="0"/>
              <a:t>читать.</a:t>
            </a:r>
          </a:p>
          <a:p>
            <a:r>
              <a:rPr lang="ru-RU" dirty="0" smtClean="0"/>
              <a:t>Стараясь </a:t>
            </a:r>
            <a:r>
              <a:rPr lang="ru-RU" dirty="0"/>
              <a:t>сделать эффектный заголовок, не </a:t>
            </a:r>
            <a:r>
              <a:rPr lang="ru-RU" dirty="0" smtClean="0"/>
              <a:t>забывайте о </a:t>
            </a:r>
            <a:r>
              <a:rPr lang="ru-RU" dirty="0"/>
              <a:t>том, что в первую очередь он должен легко читаться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39" y="1134687"/>
            <a:ext cx="42291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164" y="4214119"/>
            <a:ext cx="39052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7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32015"/>
            <a:ext cx="6968749" cy="5644948"/>
          </a:xfrm>
        </p:spPr>
        <p:txBody>
          <a:bodyPr>
            <a:normAutofit/>
          </a:bodyPr>
          <a:lstStyle/>
          <a:p>
            <a:r>
              <a:rPr lang="ru-RU" dirty="0"/>
              <a:t>Лучше, когда заголовок, набранный прописными </a:t>
            </a:r>
            <a:r>
              <a:rPr lang="ru-RU" dirty="0" smtClean="0"/>
              <a:t>буквами</a:t>
            </a:r>
            <a:r>
              <a:rPr lang="ru-RU" dirty="0"/>
              <a:t>, состоит всего из нескольких слов. Это придает</a:t>
            </a:r>
            <a:br>
              <a:rPr lang="ru-RU" dirty="0"/>
            </a:br>
            <a:r>
              <a:rPr lang="ru-RU" dirty="0"/>
              <a:t>ему выразительность, не затрудняя процесс чтения.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/>
              <a:t>Заголовок (в тексте на английском языке) </a:t>
            </a:r>
            <a:r>
              <a:rPr lang="ru-RU" dirty="0" smtClean="0"/>
              <a:t>читается легче </a:t>
            </a:r>
            <a:r>
              <a:rPr lang="ru-RU" dirty="0"/>
              <a:t>всего, если каждое его слово (за </a:t>
            </a:r>
            <a:r>
              <a:rPr lang="ru-RU" dirty="0" smtClean="0"/>
              <a:t>исключением предлогов </a:t>
            </a:r>
            <a:r>
              <a:rPr lang="ru-RU" dirty="0"/>
              <a:t>и союзов) начинается с прописной буквы.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199" y="532015"/>
            <a:ext cx="3876675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49" y="4819910"/>
            <a:ext cx="39719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6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3825"/>
            <a:ext cx="10515600" cy="321702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Старайтесь ограничить длину заголовка тремя </a:t>
            </a:r>
            <a:r>
              <a:rPr lang="ru-RU" dirty="0" smtClean="0"/>
              <a:t>строками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заголовок занимает четыре строки или </a:t>
            </a:r>
            <a:r>
              <a:rPr lang="ru-RU" dirty="0" smtClean="0"/>
              <a:t>больше</a:t>
            </a:r>
            <a:r>
              <a:rPr lang="ru-RU" dirty="0"/>
              <a:t>, то он начинает казаться многословным и его </a:t>
            </a:r>
            <a:r>
              <a:rPr lang="ru-RU" dirty="0" smtClean="0"/>
              <a:t>не осилить </a:t>
            </a:r>
            <a:r>
              <a:rPr lang="ru-RU" dirty="0"/>
              <a:t>с первого взгляда. </a:t>
            </a:r>
            <a:endParaRPr lang="ru-RU" dirty="0" smtClean="0"/>
          </a:p>
          <a:p>
            <a:r>
              <a:rPr lang="ru-RU" dirty="0" smtClean="0"/>
              <a:t>Избегайте </a:t>
            </a:r>
            <a:r>
              <a:rPr lang="ru-RU" dirty="0"/>
              <a:t>выравнивать </a:t>
            </a:r>
            <a:r>
              <a:rPr lang="ru-RU" dirty="0" smtClean="0"/>
              <a:t>по центру </a:t>
            </a:r>
            <a:r>
              <a:rPr lang="ru-RU" dirty="0"/>
              <a:t>заголовки, занимающие более двух </a:t>
            </a:r>
            <a:r>
              <a:rPr lang="ru-RU" dirty="0" smtClean="0"/>
              <a:t>строк.</a:t>
            </a:r>
          </a:p>
          <a:p>
            <a:r>
              <a:rPr lang="ru-RU" dirty="0" smtClean="0"/>
              <a:t>Длинные </a:t>
            </a:r>
            <a:r>
              <a:rPr lang="ru-RU" dirty="0"/>
              <a:t>заголовки с выключкой по центру </a:t>
            </a:r>
            <a:r>
              <a:rPr lang="ru-RU" dirty="0" smtClean="0"/>
              <a:t>нелегко прочесть</a:t>
            </a:r>
            <a:r>
              <a:rPr lang="ru-RU" dirty="0"/>
              <a:t>, потому что приходится отыскивать </a:t>
            </a:r>
            <a:r>
              <a:rPr lang="ru-RU" dirty="0" smtClean="0"/>
              <a:t>начало каждой </a:t>
            </a:r>
            <a:r>
              <a:rPr lang="ru-RU" dirty="0"/>
              <a:t>следующей строки.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748" y="3807229"/>
            <a:ext cx="6127865" cy="272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0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Единство стиля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93378" cy="4351338"/>
          </a:xfrm>
        </p:spPr>
        <p:txBody>
          <a:bodyPr>
            <a:normAutofit fontScale="92500" lnSpcReduction="20000"/>
          </a:bodyPr>
          <a:lstStyle/>
          <a:p>
            <a:r>
              <a:rPr lang="ru-RU" i="1" dirty="0" smtClean="0"/>
              <a:t>Стилистическая </a:t>
            </a:r>
            <a:r>
              <a:rPr lang="ru-RU" i="1" dirty="0"/>
              <a:t>целостность достигается </a:t>
            </a:r>
            <a:r>
              <a:rPr lang="ru-RU" i="1" dirty="0" smtClean="0"/>
              <a:t>единообразием оформления.</a:t>
            </a:r>
          </a:p>
          <a:p>
            <a:r>
              <a:rPr lang="ru-RU" dirty="0" smtClean="0"/>
              <a:t>Стиль </a:t>
            </a:r>
            <a:r>
              <a:rPr lang="ru-RU" dirty="0"/>
              <a:t>определяется особенностями расположения </a:t>
            </a:r>
            <a:r>
              <a:rPr lang="ru-RU" dirty="0" smtClean="0"/>
              <a:t>повторяющихся </a:t>
            </a:r>
            <a:r>
              <a:rPr lang="ru-RU" dirty="0"/>
              <a:t>элементов. В </a:t>
            </a:r>
            <a:r>
              <a:rPr lang="ru-RU" dirty="0" smtClean="0"/>
              <a:t>какой-то </a:t>
            </a:r>
            <a:r>
              <a:rPr lang="ru-RU" dirty="0"/>
              <a:t>степени он </a:t>
            </a:r>
            <a:r>
              <a:rPr lang="ru-RU" dirty="0" smtClean="0"/>
              <a:t>складывается </a:t>
            </a:r>
            <a:r>
              <a:rPr lang="ru-RU" dirty="0"/>
              <a:t>в самом начале работы и формируется </a:t>
            </a:r>
            <a:r>
              <a:rPr lang="ru-RU" dirty="0" smtClean="0"/>
              <a:t>окончательно </a:t>
            </a:r>
            <a:r>
              <a:rPr lang="ru-RU" dirty="0"/>
              <a:t>по мере </a:t>
            </a:r>
            <a:r>
              <a:rPr lang="ru-RU" dirty="0" smtClean="0"/>
              <a:t>развития.</a:t>
            </a:r>
          </a:p>
          <a:p>
            <a:r>
              <a:rPr lang="ru-RU" dirty="0" smtClean="0"/>
              <a:t>Единство </a:t>
            </a:r>
            <a:r>
              <a:rPr lang="ru-RU" dirty="0"/>
              <a:t>стиля основывается на деталях. Под </a:t>
            </a:r>
            <a:r>
              <a:rPr lang="ru-RU" dirty="0" smtClean="0"/>
              <a:t>деталями </a:t>
            </a:r>
            <a:r>
              <a:rPr lang="ru-RU" dirty="0"/>
              <a:t>подразумеваются ограничения в выборе гарнитур</a:t>
            </a:r>
            <a:br>
              <a:rPr lang="ru-RU" dirty="0"/>
            </a:br>
            <a:r>
              <a:rPr lang="ru-RU" dirty="0"/>
              <a:t>и размеров шрифта и равномерное распределение </a:t>
            </a:r>
            <a:r>
              <a:rPr lang="ru-RU" dirty="0" smtClean="0"/>
              <a:t>свободного </a:t>
            </a:r>
            <a:r>
              <a:rPr lang="ru-RU" dirty="0"/>
              <a:t>пространства по всему документу.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439" y="2138983"/>
            <a:ext cx="44100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3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5265"/>
            <a:ext cx="10515600" cy="5611698"/>
          </a:xfrm>
        </p:spPr>
        <p:txBody>
          <a:bodyPr/>
          <a:lstStyle/>
          <a:p>
            <a:r>
              <a:rPr lang="ru-RU" dirty="0"/>
              <a:t>Заголовки с выключкой влево более прямой дорогой</a:t>
            </a:r>
            <a:br>
              <a:rPr lang="ru-RU" dirty="0"/>
            </a:br>
            <a:r>
              <a:rPr lang="ru-RU" dirty="0"/>
              <a:t>ведут читателя к первым словам основного текста.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000" y="2211187"/>
            <a:ext cx="6904446" cy="27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3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Кикеры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9255"/>
          </a:xfrm>
        </p:spPr>
        <p:txBody>
          <a:bodyPr>
            <a:normAutofit fontScale="92500"/>
          </a:bodyPr>
          <a:lstStyle/>
          <a:p>
            <a:r>
              <a:rPr lang="ru-RU" i="1" dirty="0"/>
              <a:t>«</a:t>
            </a:r>
            <a:r>
              <a:rPr lang="ru-RU" i="1" dirty="0" err="1"/>
              <a:t>Кикеры</a:t>
            </a:r>
            <a:r>
              <a:rPr lang="ru-RU" i="1" dirty="0"/>
              <a:t>» – это короткие пояснения, </a:t>
            </a:r>
            <a:r>
              <a:rPr lang="ru-RU" i="1" dirty="0" smtClean="0"/>
              <a:t>располагаемые </a:t>
            </a:r>
            <a:r>
              <a:rPr lang="ru-RU" i="1" dirty="0"/>
              <a:t>над заголовком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«</a:t>
            </a:r>
            <a:r>
              <a:rPr lang="ru-RU" dirty="0" err="1"/>
              <a:t>Кикеры</a:t>
            </a:r>
            <a:r>
              <a:rPr lang="ru-RU" dirty="0"/>
              <a:t>» предваряют основной заголовок, </a:t>
            </a:r>
            <a:r>
              <a:rPr lang="ru-RU" dirty="0" smtClean="0"/>
              <a:t>помогают отнести </a:t>
            </a:r>
            <a:r>
              <a:rPr lang="ru-RU" dirty="0"/>
              <a:t>его к </a:t>
            </a:r>
            <a:r>
              <a:rPr lang="ru-RU" dirty="0" smtClean="0"/>
              <a:t>какой-либо </a:t>
            </a:r>
            <a:r>
              <a:rPr lang="ru-RU" dirty="0"/>
              <a:t>теме и применяются для </a:t>
            </a:r>
            <a:r>
              <a:rPr lang="ru-RU" dirty="0" smtClean="0"/>
              <a:t>раскрытия </a:t>
            </a:r>
            <a:r>
              <a:rPr lang="ru-RU" dirty="0"/>
              <a:t>его дополнительного смысла, поясняя, </a:t>
            </a:r>
            <a:r>
              <a:rPr lang="ru-RU" dirty="0" smtClean="0"/>
              <a:t>например</a:t>
            </a:r>
            <a:r>
              <a:rPr lang="ru-RU" dirty="0"/>
              <a:t>, игру слов. </a:t>
            </a:r>
            <a:endParaRPr lang="ru-RU" dirty="0" smtClean="0"/>
          </a:p>
          <a:p>
            <a:r>
              <a:rPr lang="ru-RU" dirty="0" smtClean="0"/>
              <a:t>Кроме </a:t>
            </a:r>
            <a:r>
              <a:rPr lang="ru-RU" dirty="0"/>
              <a:t>того, они помогают </a:t>
            </a:r>
            <a:r>
              <a:rPr lang="ru-RU" dirty="0" smtClean="0"/>
              <a:t>систематизировать </a:t>
            </a:r>
            <a:r>
              <a:rPr lang="ru-RU" dirty="0"/>
              <a:t>содержимое статьи.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4410509"/>
            <a:ext cx="39147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9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Подзаголовки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65967" cy="4351338"/>
          </a:xfrm>
        </p:spPr>
        <p:txBody>
          <a:bodyPr>
            <a:normAutofit/>
          </a:bodyPr>
          <a:lstStyle/>
          <a:p>
            <a:r>
              <a:rPr lang="ru-RU" i="1" dirty="0"/>
              <a:t>Подзаголовки разъясняют читателю </a:t>
            </a:r>
            <a:r>
              <a:rPr lang="ru-RU" i="1" dirty="0" smtClean="0"/>
              <a:t>логическую структуру статьи.</a:t>
            </a:r>
          </a:p>
          <a:p>
            <a:r>
              <a:rPr lang="ru-RU" dirty="0" smtClean="0"/>
              <a:t>Подзаголовок </a:t>
            </a:r>
            <a:r>
              <a:rPr lang="ru-RU" dirty="0"/>
              <a:t>выполняет несколько функций. </a:t>
            </a:r>
            <a:r>
              <a:rPr lang="ru-RU" dirty="0" smtClean="0"/>
              <a:t>Будучи размещенным </a:t>
            </a:r>
            <a:r>
              <a:rPr lang="ru-RU" dirty="0"/>
              <a:t>непосредственно после заголовка, </a:t>
            </a:r>
            <a:r>
              <a:rPr lang="ru-RU" dirty="0" smtClean="0"/>
              <a:t>он обеспечивает </a:t>
            </a:r>
            <a:r>
              <a:rPr lang="ru-RU" dirty="0"/>
              <a:t>плавный переход к основному </a:t>
            </a:r>
            <a:r>
              <a:rPr lang="ru-RU" dirty="0" smtClean="0"/>
              <a:t>тексту.</a:t>
            </a:r>
          </a:p>
          <a:p>
            <a:r>
              <a:rPr lang="ru-RU" dirty="0" smtClean="0"/>
              <a:t>Это </a:t>
            </a:r>
            <a:r>
              <a:rPr lang="ru-RU" dirty="0"/>
              <a:t>удобно, если содержимое документа можно </a:t>
            </a:r>
            <a:r>
              <a:rPr lang="ru-RU" dirty="0" smtClean="0"/>
              <a:t>аккуратно </a:t>
            </a:r>
            <a:r>
              <a:rPr lang="ru-RU" dirty="0"/>
              <a:t>разделить на примерно однородные </a:t>
            </a:r>
            <a:r>
              <a:rPr lang="ru-RU" dirty="0" smtClean="0"/>
              <a:t>второстепенные </a:t>
            </a:r>
            <a:r>
              <a:rPr lang="ru-RU" dirty="0"/>
              <a:t>темы.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238995"/>
            <a:ext cx="3886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85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88999"/>
            <a:ext cx="6731000" cy="5287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Подзаголовки, расположенные внутри основного </a:t>
            </a:r>
            <a:r>
              <a:rPr lang="ru-RU" dirty="0" smtClean="0"/>
              <a:t>текста</a:t>
            </a:r>
            <a:r>
              <a:rPr lang="ru-RU" dirty="0"/>
              <a:t>, помогают читателю разбивать текст на удобные</a:t>
            </a:r>
            <a:r>
              <a:rPr lang="ru-RU" dirty="0" smtClean="0"/>
              <a:t> </a:t>
            </a:r>
            <a:r>
              <a:rPr lang="ru-RU" dirty="0"/>
              <a:t>для восприятия фрагменты. </a:t>
            </a:r>
            <a:endParaRPr lang="ru-RU" dirty="0" smtClean="0"/>
          </a:p>
          <a:p>
            <a:r>
              <a:rPr lang="ru-RU" dirty="0" smtClean="0"/>
              <a:t>Из </a:t>
            </a:r>
            <a:r>
              <a:rPr lang="ru-RU" dirty="0"/>
              <a:t>двух страниц, </a:t>
            </a:r>
            <a:r>
              <a:rPr lang="ru-RU" dirty="0" smtClean="0"/>
              <a:t>изображенных </a:t>
            </a:r>
            <a:r>
              <a:rPr lang="ru-RU" dirty="0"/>
              <a:t>внизу, та, что слева, мало пригодна для </a:t>
            </a:r>
            <a:r>
              <a:rPr lang="ru-RU" dirty="0" smtClean="0"/>
              <a:t>чтения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Серая </a:t>
            </a:r>
            <a:r>
              <a:rPr lang="ru-RU" dirty="0"/>
              <a:t>масса букв уныло однообразна, и нет </a:t>
            </a:r>
            <a:r>
              <a:rPr lang="ru-RU" dirty="0" smtClean="0"/>
              <a:t>никакой </a:t>
            </a:r>
            <a:r>
              <a:rPr lang="ru-RU" dirty="0"/>
              <a:t>возможности быстро понять, о чем этот </a:t>
            </a:r>
            <a:r>
              <a:rPr lang="ru-RU" dirty="0" smtClean="0"/>
              <a:t>текст.</a:t>
            </a:r>
          </a:p>
          <a:p>
            <a:r>
              <a:rPr lang="ru-RU" dirty="0" smtClean="0"/>
              <a:t>Пример </a:t>
            </a:r>
            <a:r>
              <a:rPr lang="ru-RU" dirty="0"/>
              <a:t>справа намного привлекательнее. </a:t>
            </a:r>
            <a:endParaRPr lang="ru-RU" dirty="0" smtClean="0"/>
          </a:p>
          <a:p>
            <a:r>
              <a:rPr lang="ru-RU" dirty="0" smtClean="0"/>
              <a:t>Свободное пространство </a:t>
            </a:r>
            <a:r>
              <a:rPr lang="ru-RU" dirty="0"/>
              <a:t>предваряет каждый подзаголовок, </a:t>
            </a:r>
            <a:r>
              <a:rPr lang="ru-RU" dirty="0" smtClean="0"/>
              <a:t>чем нарушает </a:t>
            </a:r>
            <a:r>
              <a:rPr lang="ru-RU" dirty="0"/>
              <a:t>засилье серости и помогает спешащему </a:t>
            </a:r>
            <a:r>
              <a:rPr lang="ru-RU" dirty="0" smtClean="0"/>
              <a:t>читателю </a:t>
            </a:r>
            <a:r>
              <a:rPr lang="ru-RU" dirty="0"/>
              <a:t>оценить подзаголовки и решить, интересен </a:t>
            </a:r>
            <a:r>
              <a:rPr lang="ru-RU" dirty="0" smtClean="0"/>
              <a:t>ли ему </a:t>
            </a:r>
            <a:r>
              <a:rPr lang="ru-RU" dirty="0"/>
              <a:t>основной текст.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1" y="2086504"/>
            <a:ext cx="4305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067"/>
            <a:ext cx="10515600" cy="5812896"/>
          </a:xfrm>
        </p:spPr>
        <p:txBody>
          <a:bodyPr/>
          <a:lstStyle/>
          <a:p>
            <a:r>
              <a:rPr lang="ru-RU" dirty="0"/>
              <a:t>Подзаголовок должен быть тесно связан с текстом,</a:t>
            </a:r>
            <a:br>
              <a:rPr lang="ru-RU" dirty="0"/>
            </a:br>
            <a:r>
              <a:rPr lang="ru-RU" dirty="0"/>
              <a:t>к которому он относится. Для этого отбивка от текста</a:t>
            </a:r>
            <a:br>
              <a:rPr lang="ru-RU" dirty="0"/>
            </a:br>
            <a:r>
              <a:rPr lang="ru-RU" dirty="0"/>
              <a:t>сверху должна быть больше, чем снизу.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69" y="2260888"/>
            <a:ext cx="6456661" cy="319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067"/>
            <a:ext cx="10515600" cy="2641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Так же, как заголовки, подзаголовки можно </a:t>
            </a:r>
            <a:r>
              <a:rPr lang="ru-RU" dirty="0" smtClean="0"/>
              <a:t>выделять при </a:t>
            </a:r>
            <a:r>
              <a:rPr lang="ru-RU" dirty="0"/>
              <a:t>помощи более крупного кегля или гарнитуры, </a:t>
            </a:r>
            <a:r>
              <a:rPr lang="ru-RU" dirty="0" smtClean="0"/>
              <a:t>отличной </a:t>
            </a:r>
            <a:r>
              <a:rPr lang="ru-RU" dirty="0"/>
              <a:t>от основного текста.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Подзаголовки </a:t>
            </a:r>
            <a:r>
              <a:rPr lang="ru-RU" dirty="0"/>
              <a:t>можно выравнивать по центру или </a:t>
            </a:r>
            <a:r>
              <a:rPr lang="ru-RU" dirty="0" smtClean="0"/>
              <a:t>по левому </a:t>
            </a:r>
            <a:r>
              <a:rPr lang="ru-RU" dirty="0"/>
              <a:t>краю.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Дополнительным </a:t>
            </a:r>
            <a:r>
              <a:rPr lang="ru-RU" dirty="0"/>
              <a:t>средством выделения </a:t>
            </a:r>
            <a:r>
              <a:rPr lang="ru-RU" dirty="0" smtClean="0"/>
              <a:t>подзаголовка может </a:t>
            </a:r>
            <a:r>
              <a:rPr lang="ru-RU" dirty="0"/>
              <a:t>служить горизонтальная линия, </a:t>
            </a:r>
            <a:r>
              <a:rPr lang="ru-RU" dirty="0" smtClean="0"/>
              <a:t>размещенная над </a:t>
            </a:r>
            <a:r>
              <a:rPr lang="ru-RU" dirty="0"/>
              <a:t>или под ним.</a:t>
            </a:r>
            <a:r>
              <a:rPr lang="ru-RU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065" y="2989473"/>
            <a:ext cx="4219623" cy="2115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688" y="4428066"/>
            <a:ext cx="4379044" cy="2163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19" y="2945890"/>
            <a:ext cx="2790613" cy="33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3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7179733" cy="5668963"/>
          </a:xfrm>
        </p:spPr>
        <p:txBody>
          <a:bodyPr>
            <a:normAutofit/>
          </a:bodyPr>
          <a:lstStyle/>
          <a:p>
            <a:r>
              <a:rPr lang="ru-RU" dirty="0"/>
              <a:t>Совсем необязательно размещать подзаголовок </a:t>
            </a:r>
            <a:r>
              <a:rPr lang="ru-RU" dirty="0" smtClean="0"/>
              <a:t>над основным </a:t>
            </a:r>
            <a:r>
              <a:rPr lang="ru-RU" dirty="0"/>
              <a:t>текстом, он вполне может находиться сбоку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</a:t>
            </a:r>
            <a:r>
              <a:rPr lang="ru-RU" dirty="0"/>
              <a:t>создании публикации очень важно </a:t>
            </a:r>
            <a:r>
              <a:rPr lang="ru-RU" dirty="0" smtClean="0"/>
              <a:t>поддерживать единый </a:t>
            </a:r>
            <a:r>
              <a:rPr lang="ru-RU" dirty="0"/>
              <a:t>стиль оформления всех текстовых </a:t>
            </a:r>
            <a:r>
              <a:rPr lang="ru-RU" dirty="0" smtClean="0"/>
              <a:t>элементов, и к подзаголовкам </a:t>
            </a:r>
            <a:r>
              <a:rPr lang="ru-RU" dirty="0"/>
              <a:t>это относится в полной мере. </a:t>
            </a:r>
            <a:endParaRPr lang="ru-RU" dirty="0" smtClean="0"/>
          </a:p>
          <a:p>
            <a:r>
              <a:rPr lang="ru-RU" dirty="0" smtClean="0"/>
              <a:t>Помните</a:t>
            </a:r>
            <a:r>
              <a:rPr lang="ru-RU" dirty="0"/>
              <a:t>, что в пределах одного документа все </a:t>
            </a:r>
            <a:r>
              <a:rPr lang="ru-RU" dirty="0" smtClean="0"/>
              <a:t>подзаголовки </a:t>
            </a:r>
            <a:r>
              <a:rPr lang="ru-RU" dirty="0"/>
              <a:t>одного уровня должны быть оформлены одинаково.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933" y="745066"/>
            <a:ext cx="3810944" cy="50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7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Подрисуночные подписи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Подрисуночные </a:t>
            </a:r>
            <a:r>
              <a:rPr lang="ru-RU" i="1" dirty="0"/>
              <a:t>подписи обеспечивают связь </a:t>
            </a:r>
            <a:r>
              <a:rPr lang="ru-RU" i="1" dirty="0" smtClean="0"/>
              <a:t>фотографий </a:t>
            </a:r>
            <a:r>
              <a:rPr lang="ru-RU" i="1" dirty="0"/>
              <a:t>и рисунков с текстом публикации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Заголовки </a:t>
            </a:r>
            <a:r>
              <a:rPr lang="ru-RU" dirty="0"/>
              <a:t>и подрисуночные подписи имеют </a:t>
            </a:r>
            <a:r>
              <a:rPr lang="ru-RU" dirty="0" smtClean="0"/>
              <a:t>значительно </a:t>
            </a:r>
            <a:r>
              <a:rPr lang="ru-RU" dirty="0"/>
              <a:t>больше шансов быть прочитанными, </a:t>
            </a:r>
            <a:r>
              <a:rPr lang="ru-RU" dirty="0" smtClean="0"/>
              <a:t>нежели иные </a:t>
            </a:r>
            <a:r>
              <a:rPr lang="ru-RU" dirty="0"/>
              <a:t>части публикации. Из этой особенности </a:t>
            </a:r>
            <a:r>
              <a:rPr lang="ru-RU" dirty="0" smtClean="0"/>
              <a:t>можно извлечь </a:t>
            </a:r>
            <a:r>
              <a:rPr lang="ru-RU" dirty="0"/>
              <a:t>выгоду, поместив в подрисуночные </a:t>
            </a:r>
            <a:r>
              <a:rPr lang="ru-RU" dirty="0" smtClean="0"/>
              <a:t>подписи главные </a:t>
            </a:r>
            <a:r>
              <a:rPr lang="ru-RU" dirty="0"/>
              <a:t>положения своего </a:t>
            </a:r>
            <a:r>
              <a:rPr lang="ru-RU" dirty="0" smtClean="0"/>
              <a:t>сообщения.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1825625"/>
            <a:ext cx="4293647" cy="3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2262"/>
            <a:ext cx="10515600" cy="1404851"/>
          </a:xfrm>
        </p:spPr>
        <p:txBody>
          <a:bodyPr>
            <a:normAutofit/>
          </a:bodyPr>
          <a:lstStyle/>
          <a:p>
            <a:r>
              <a:rPr lang="ru-RU" dirty="0"/>
              <a:t>Кроме того, подпись к рисунку может </a:t>
            </a:r>
            <a:r>
              <a:rPr lang="ru-RU" dirty="0" smtClean="0"/>
              <a:t>располагаться рядом </a:t>
            </a:r>
            <a:r>
              <a:rPr lang="ru-RU" dirty="0"/>
              <a:t>с ним. При этом обычно она выравнивается </a:t>
            </a:r>
            <a:r>
              <a:rPr lang="ru-RU" dirty="0" smtClean="0"/>
              <a:t>по верхнему </a:t>
            </a:r>
            <a:r>
              <a:rPr lang="ru-RU" dirty="0"/>
              <a:t>краю рисунка.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1537854"/>
            <a:ext cx="4686993" cy="442417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8286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Если на иллюстрации есть свободное пространство, то подпись к рисунку можно разместить в нем. Однако, избрав какой-то из этих стилей  </a:t>
            </a:r>
            <a:r>
              <a:rPr lang="ru-RU" dirty="0" err="1" smtClean="0"/>
              <a:t>формления</a:t>
            </a:r>
            <a:r>
              <a:rPr lang="ru-RU" dirty="0" smtClean="0"/>
              <a:t>, надо придерживаться его во всем документе.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456" y="4572000"/>
            <a:ext cx="2567373" cy="21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70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Выноски и врезки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3211" cy="4351338"/>
          </a:xfrm>
        </p:spPr>
        <p:txBody>
          <a:bodyPr>
            <a:normAutofit fontScale="77500" lnSpcReduction="20000"/>
          </a:bodyPr>
          <a:lstStyle/>
          <a:p>
            <a:r>
              <a:rPr lang="ru-RU" i="1" dirty="0"/>
              <a:t>Выноски и врезки разнообразят оформление и </a:t>
            </a:r>
            <a:r>
              <a:rPr lang="ru-RU" i="1" dirty="0" smtClean="0"/>
              <a:t>делают </a:t>
            </a:r>
            <a:r>
              <a:rPr lang="ru-RU" i="1" dirty="0"/>
              <a:t>документ визуально более привлекательным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Оформление </a:t>
            </a:r>
            <a:r>
              <a:rPr lang="ru-RU" dirty="0"/>
              <a:t>публикации станет интереснее, </a:t>
            </a:r>
            <a:r>
              <a:rPr lang="ru-RU" dirty="0" smtClean="0"/>
              <a:t>если кроме подзаголовков </a:t>
            </a:r>
            <a:r>
              <a:rPr lang="ru-RU" dirty="0"/>
              <a:t>в нем будут задействованы </a:t>
            </a:r>
            <a:r>
              <a:rPr lang="ru-RU" i="1" dirty="0" smtClean="0"/>
              <a:t>выноски </a:t>
            </a:r>
            <a:r>
              <a:rPr lang="ru-RU" i="1" dirty="0"/>
              <a:t>– </a:t>
            </a:r>
            <a:r>
              <a:rPr lang="ru-RU" dirty="0"/>
              <a:t>так называются небольшие фрагменты </a:t>
            </a:r>
            <a:r>
              <a:rPr lang="ru-RU" dirty="0" smtClean="0"/>
              <a:t>текста длиной </a:t>
            </a:r>
            <a:r>
              <a:rPr lang="ru-RU" dirty="0"/>
              <a:t>в </a:t>
            </a:r>
            <a:r>
              <a:rPr lang="ru-RU" dirty="0" smtClean="0"/>
              <a:t>одно-два </a:t>
            </a:r>
            <a:r>
              <a:rPr lang="ru-RU" dirty="0"/>
              <a:t>предложения, которые </a:t>
            </a:r>
            <a:r>
              <a:rPr lang="ru-RU" dirty="0" smtClean="0"/>
              <a:t>выделяются шрифтом </a:t>
            </a:r>
            <a:r>
              <a:rPr lang="ru-RU" dirty="0"/>
              <a:t>и располагаются в разрыве основной </a:t>
            </a:r>
            <a:r>
              <a:rPr lang="ru-RU" dirty="0" smtClean="0"/>
              <a:t>колонки </a:t>
            </a:r>
            <a:r>
              <a:rPr lang="ru-RU" dirty="0"/>
              <a:t>или на поле </a:t>
            </a:r>
            <a:r>
              <a:rPr lang="ru-RU" dirty="0" smtClean="0"/>
              <a:t>страницы.</a:t>
            </a:r>
          </a:p>
          <a:p>
            <a:r>
              <a:rPr lang="ru-RU" dirty="0" smtClean="0"/>
              <a:t>Выноски </a:t>
            </a:r>
            <a:r>
              <a:rPr lang="ru-RU" dirty="0"/>
              <a:t>должны состоять всего из нескольких строк,</a:t>
            </a:r>
            <a:br>
              <a:rPr lang="ru-RU" dirty="0"/>
            </a:br>
            <a:r>
              <a:rPr lang="ru-RU" dirty="0"/>
              <a:t>чтобы читатель мог быстро прочитывать их при беглом</a:t>
            </a:r>
            <a:br>
              <a:rPr lang="ru-RU" dirty="0"/>
            </a:br>
            <a:r>
              <a:rPr lang="ru-RU" dirty="0"/>
              <a:t>просмотре документа. Необходим также сжатый и </a:t>
            </a:r>
            <a:r>
              <a:rPr lang="ru-RU" dirty="0" smtClean="0"/>
              <a:t>выразительный </a:t>
            </a:r>
            <a:r>
              <a:rPr lang="ru-RU" dirty="0"/>
              <a:t>стиль изложения, т. к это помогает </a:t>
            </a:r>
            <a:r>
              <a:rPr lang="ru-RU" dirty="0" smtClean="0"/>
              <a:t>пробудить </a:t>
            </a:r>
            <a:r>
              <a:rPr lang="ru-RU" dirty="0"/>
              <a:t>в читателе интерес к публикации в целом.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411" y="1825625"/>
            <a:ext cx="3798916" cy="47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Соблюдать </a:t>
            </a:r>
            <a:r>
              <a:rPr lang="ru-RU" dirty="0"/>
              <a:t>установленные значения ширины </a:t>
            </a:r>
            <a:r>
              <a:rPr lang="ru-RU" dirty="0" smtClean="0"/>
              <a:t>для каждого </a:t>
            </a:r>
            <a:r>
              <a:rPr lang="ru-RU" dirty="0"/>
              <a:t>из полей: сверху, снизу, справа и слева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Обеспечить </a:t>
            </a:r>
            <a:r>
              <a:rPr lang="ru-RU" dirty="0"/>
              <a:t>согласованность гарнитуры, кегля и </a:t>
            </a:r>
            <a:r>
              <a:rPr lang="ru-RU" dirty="0" smtClean="0"/>
              <a:t>отбивок </a:t>
            </a:r>
            <a:r>
              <a:rPr lang="ru-RU" dirty="0"/>
              <a:t>для текста, заголовков, подзаголовков и </a:t>
            </a:r>
            <a:r>
              <a:rPr lang="ru-RU" dirty="0" smtClean="0"/>
              <a:t>подрисуночных </a:t>
            </a:r>
            <a:r>
              <a:rPr lang="ru-RU" dirty="0"/>
              <a:t>подписей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Выдерживать </a:t>
            </a:r>
            <a:r>
              <a:rPr lang="ru-RU" dirty="0"/>
              <a:t>единообразные абзацные </a:t>
            </a:r>
            <a:r>
              <a:rPr lang="ru-RU" dirty="0" smtClean="0"/>
              <a:t>отступы, расстояния </a:t>
            </a:r>
            <a:r>
              <a:rPr lang="ru-RU" dirty="0"/>
              <a:t>между колонками и от текста до </a:t>
            </a:r>
            <a:r>
              <a:rPr lang="ru-RU" dirty="0" smtClean="0"/>
              <a:t>иллюстраций.</a:t>
            </a:r>
          </a:p>
          <a:p>
            <a:r>
              <a:rPr lang="ru-RU" dirty="0" smtClean="0"/>
              <a:t>Расположить </a:t>
            </a:r>
            <a:r>
              <a:rPr lang="ru-RU" dirty="0"/>
              <a:t>на каждой странице </a:t>
            </a:r>
            <a:r>
              <a:rPr lang="ru-RU" dirty="0" smtClean="0"/>
              <a:t>повторяющиеся графические </a:t>
            </a:r>
            <a:r>
              <a:rPr lang="ru-RU" dirty="0"/>
              <a:t>элементы – вертикальные линии, </a:t>
            </a:r>
            <a:r>
              <a:rPr lang="ru-RU" dirty="0" smtClean="0"/>
              <a:t>колонки</a:t>
            </a:r>
            <a:r>
              <a:rPr lang="ru-RU" dirty="0"/>
              <a:t>, рамки.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5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2265" cy="4351338"/>
          </a:xfrm>
        </p:spPr>
        <p:txBody>
          <a:bodyPr>
            <a:normAutofit/>
          </a:bodyPr>
          <a:lstStyle/>
          <a:p>
            <a:r>
              <a:rPr lang="ru-RU" dirty="0"/>
              <a:t>Для выделения сведений, связанных с основным </a:t>
            </a:r>
            <a:r>
              <a:rPr lang="ru-RU" dirty="0" smtClean="0"/>
              <a:t>текстом</a:t>
            </a:r>
            <a:r>
              <a:rPr lang="ru-RU" dirty="0"/>
              <a:t>, но имеющих самостоятельное значение, вам </a:t>
            </a:r>
            <a:r>
              <a:rPr lang="ru-RU" dirty="0" smtClean="0"/>
              <a:t>может </a:t>
            </a:r>
            <a:r>
              <a:rPr lang="ru-RU" dirty="0"/>
              <a:t>пригодиться и еще один элемент дизайна – </a:t>
            </a:r>
            <a:r>
              <a:rPr lang="ru-RU" i="1" dirty="0" smtClean="0"/>
              <a:t>врезки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Это </a:t>
            </a:r>
            <a:r>
              <a:rPr lang="ru-RU" dirty="0"/>
              <a:t>отличное средство для оформления </a:t>
            </a:r>
            <a:r>
              <a:rPr lang="ru-RU" dirty="0" smtClean="0"/>
              <a:t>различных сопроводительных </a:t>
            </a:r>
            <a:r>
              <a:rPr lang="ru-RU" dirty="0"/>
              <a:t>материалов, например </a:t>
            </a:r>
            <a:r>
              <a:rPr lang="ru-RU" dirty="0" smtClean="0"/>
              <a:t>биографических </a:t>
            </a:r>
            <a:r>
              <a:rPr lang="ru-RU" dirty="0"/>
              <a:t>справок о лицах, упоминаемых в статье.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967" y="1252047"/>
            <a:ext cx="3724102" cy="46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8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51073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Любой </a:t>
            </a:r>
            <a:r>
              <a:rPr lang="ru-RU" dirty="0"/>
              <a:t>перечень параметров шрифта или </a:t>
            </a:r>
            <a:r>
              <a:rPr lang="ru-RU" dirty="0" smtClean="0"/>
              <a:t>особенностей формы </a:t>
            </a:r>
            <a:r>
              <a:rPr lang="ru-RU" dirty="0"/>
              <a:t>текстовых блоков может быть определен в </a:t>
            </a:r>
            <a:r>
              <a:rPr lang="ru-RU" dirty="0" smtClean="0"/>
              <a:t>качестве </a:t>
            </a:r>
            <a:r>
              <a:rPr lang="ru-RU" dirty="0"/>
              <a:t>стиля, присоединяемого к документу. </a:t>
            </a:r>
            <a:endParaRPr lang="ru-RU" dirty="0" smtClean="0"/>
          </a:p>
          <a:p>
            <a:r>
              <a:rPr lang="ru-RU" dirty="0" smtClean="0"/>
              <a:t>Разработав </a:t>
            </a:r>
            <a:r>
              <a:rPr lang="ru-RU" dirty="0"/>
              <a:t>однажды стиль, его </a:t>
            </a:r>
            <a:r>
              <a:rPr lang="ru-RU" dirty="0" smtClean="0"/>
              <a:t>впоследствии </a:t>
            </a:r>
            <a:r>
              <a:rPr lang="ru-RU" dirty="0"/>
              <a:t>можно без </a:t>
            </a:r>
            <a:r>
              <a:rPr lang="ru-RU" dirty="0" smtClean="0"/>
              <a:t>труда применять </a:t>
            </a:r>
            <a:r>
              <a:rPr lang="ru-RU" dirty="0"/>
              <a:t>и в других </a:t>
            </a:r>
            <a:r>
              <a:rPr lang="ru-RU" dirty="0" smtClean="0"/>
              <a:t>публикациях.</a:t>
            </a:r>
          </a:p>
          <a:p>
            <a:r>
              <a:rPr lang="ru-RU" dirty="0" smtClean="0"/>
              <a:t>Стили </a:t>
            </a:r>
            <a:r>
              <a:rPr lang="ru-RU" dirty="0"/>
              <a:t>обеспечивают целостность </a:t>
            </a:r>
            <a:r>
              <a:rPr lang="ru-RU" dirty="0" smtClean="0"/>
              <a:t>оформления </a:t>
            </a:r>
            <a:r>
              <a:rPr lang="ru-RU" dirty="0"/>
              <a:t>публикаций и очень полезны, когда </a:t>
            </a:r>
            <a:r>
              <a:rPr lang="ru-RU" dirty="0" smtClean="0"/>
              <a:t>приходится  изменять </a:t>
            </a:r>
            <a:r>
              <a:rPr lang="ru-RU" dirty="0"/>
              <a:t>оформление по всему </a:t>
            </a:r>
            <a:r>
              <a:rPr lang="ru-RU" dirty="0" smtClean="0"/>
              <a:t>документу.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971" y="2962535"/>
            <a:ext cx="4340687" cy="28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1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ошибки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2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Коридоры в тексте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Применяя выключку по формату, следите за тем</a:t>
            </a:r>
            <a:r>
              <a:rPr lang="ru-RU" i="1" dirty="0" smtClean="0"/>
              <a:t>, чтобы </a:t>
            </a:r>
            <a:r>
              <a:rPr lang="ru-RU" i="1" dirty="0"/>
              <a:t>в тексте не было диагональных и </a:t>
            </a:r>
            <a:r>
              <a:rPr lang="ru-RU" i="1" dirty="0" smtClean="0"/>
              <a:t>вертикальных </a:t>
            </a:r>
            <a:r>
              <a:rPr lang="ru-RU" i="1" dirty="0"/>
              <a:t>«коридоров», образующихся при </a:t>
            </a:r>
            <a:r>
              <a:rPr lang="ru-RU" i="1" dirty="0" smtClean="0"/>
              <a:t>совпадении </a:t>
            </a:r>
            <a:r>
              <a:rPr lang="ru-RU" i="1" dirty="0"/>
              <a:t>пробелов в нескольких строках подряд.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52" y="3193125"/>
            <a:ext cx="4453370" cy="34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Замкнутые пустоты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629650" cy="4351338"/>
          </a:xfrm>
        </p:spPr>
        <p:txBody>
          <a:bodyPr/>
          <a:lstStyle/>
          <a:p>
            <a:r>
              <a:rPr lang="ru-RU" i="1" dirty="0"/>
              <a:t>Избегайте появления «дыр» в публикации, </a:t>
            </a:r>
            <a:r>
              <a:rPr lang="ru-RU" i="1" dirty="0" smtClean="0"/>
              <a:t>нарушающих </a:t>
            </a:r>
            <a:r>
              <a:rPr lang="ru-RU" i="1" dirty="0"/>
              <a:t>естественную последовательность </a:t>
            </a:r>
            <a:r>
              <a:rPr lang="ru-RU" i="1" dirty="0" smtClean="0"/>
              <a:t>восприятия </a:t>
            </a:r>
            <a:r>
              <a:rPr lang="ru-RU" i="1" dirty="0"/>
              <a:t>информационного </a:t>
            </a:r>
            <a:r>
              <a:rPr lang="ru-RU" i="1" dirty="0" smtClean="0"/>
              <a:t>потока.</a:t>
            </a:r>
          </a:p>
          <a:p>
            <a:r>
              <a:rPr lang="ru-RU" dirty="0" smtClean="0"/>
              <a:t>Замкнутые </a:t>
            </a:r>
            <a:r>
              <a:rPr lang="ru-RU" dirty="0"/>
              <a:t>пустые промежутки между элементами </a:t>
            </a:r>
            <a:r>
              <a:rPr lang="ru-RU" dirty="0" smtClean="0"/>
              <a:t>полосы </a:t>
            </a:r>
            <a:r>
              <a:rPr lang="ru-RU" dirty="0"/>
              <a:t>смотрятся как дыры в общей композиции </a:t>
            </a:r>
            <a:r>
              <a:rPr lang="ru-RU" dirty="0" smtClean="0"/>
              <a:t>работы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Они </a:t>
            </a:r>
            <a:r>
              <a:rPr lang="ru-RU" dirty="0"/>
              <a:t>мешают читателям и разрушают гармонию</a:t>
            </a:r>
            <a:br>
              <a:rPr lang="ru-RU" dirty="0"/>
            </a:br>
            <a:r>
              <a:rPr lang="ru-RU" dirty="0"/>
              <a:t>текста и графики.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213" y="1759701"/>
            <a:ext cx="3025893" cy="39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0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Неверное расстояние между колонками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51473" cy="4351338"/>
          </a:xfrm>
        </p:spPr>
        <p:txBody>
          <a:bodyPr/>
          <a:lstStyle/>
          <a:p>
            <a:r>
              <a:rPr lang="ru-RU" i="1" dirty="0"/>
              <a:t>Ширина поля между колонками должна </a:t>
            </a:r>
            <a:r>
              <a:rPr lang="ru-RU" i="1" dirty="0" smtClean="0"/>
              <a:t>соответствовать </a:t>
            </a:r>
            <a:r>
              <a:rPr lang="ru-RU" i="1" dirty="0"/>
              <a:t>размеру шрифта</a:t>
            </a:r>
            <a:r>
              <a:rPr lang="ru-RU" i="1" dirty="0" smtClean="0"/>
              <a:t>.</a:t>
            </a:r>
          </a:p>
          <a:p>
            <a:r>
              <a:rPr lang="ru-RU" dirty="0" smtClean="0"/>
              <a:t>Чтобы </a:t>
            </a:r>
            <a:r>
              <a:rPr lang="ru-RU" dirty="0"/>
              <a:t>взгляд читателя не перескакивал с одной </a:t>
            </a:r>
            <a:r>
              <a:rPr lang="ru-RU" dirty="0" smtClean="0"/>
              <a:t>колонки </a:t>
            </a:r>
            <a:r>
              <a:rPr lang="ru-RU" dirty="0"/>
              <a:t>на другую и равномерно двигался вниз по </a:t>
            </a:r>
            <a:r>
              <a:rPr lang="ru-RU" dirty="0" smtClean="0"/>
              <a:t>тексту</a:t>
            </a:r>
            <a:r>
              <a:rPr lang="ru-RU" dirty="0"/>
              <a:t>, расстояние между ними нужно увеличивать </a:t>
            </a:r>
            <a:r>
              <a:rPr lang="ru-RU" dirty="0" smtClean="0"/>
              <a:t>вместе с </a:t>
            </a:r>
            <a:r>
              <a:rPr lang="ru-RU" dirty="0"/>
              <a:t>увеличением размера шрифта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41" y="4125984"/>
            <a:ext cx="4749599" cy="22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9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Шепчущие заголовки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99218" cy="4351338"/>
          </a:xfrm>
        </p:spPr>
        <p:txBody>
          <a:bodyPr>
            <a:normAutofit/>
          </a:bodyPr>
          <a:lstStyle/>
          <a:p>
            <a:r>
              <a:rPr lang="ru-RU" i="1" dirty="0"/>
              <a:t>Заголовки и подзаголовки должны быть </a:t>
            </a:r>
            <a:r>
              <a:rPr lang="ru-RU" i="1" dirty="0" smtClean="0"/>
              <a:t>значительно </a:t>
            </a:r>
            <a:r>
              <a:rPr lang="ru-RU" i="1" dirty="0"/>
              <a:t>крупнее, а часто еще и насыщеннее, </a:t>
            </a:r>
            <a:r>
              <a:rPr lang="ru-RU" i="1" dirty="0" smtClean="0"/>
              <a:t>чем текст</a:t>
            </a:r>
            <a:r>
              <a:rPr lang="ru-RU" i="1" dirty="0"/>
              <a:t>, к которому они относятся.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Если </a:t>
            </a:r>
            <a:r>
              <a:rPr lang="ru-RU" dirty="0"/>
              <a:t>контраст между заголовками и текстом </a:t>
            </a:r>
            <a:r>
              <a:rPr lang="ru-RU" dirty="0" smtClean="0"/>
              <a:t>недостаточен</a:t>
            </a:r>
            <a:r>
              <a:rPr lang="ru-RU" dirty="0"/>
              <a:t>, страница кажется серой. </a:t>
            </a:r>
            <a:endParaRPr lang="ru-RU" dirty="0" smtClean="0"/>
          </a:p>
          <a:p>
            <a:r>
              <a:rPr lang="ru-RU" dirty="0" smtClean="0"/>
              <a:t>«Шепчущие</a:t>
            </a:r>
            <a:r>
              <a:rPr lang="ru-RU" dirty="0"/>
              <a:t>» </a:t>
            </a:r>
            <a:r>
              <a:rPr lang="ru-RU" dirty="0" smtClean="0"/>
              <a:t>заголовки </a:t>
            </a:r>
            <a:r>
              <a:rPr lang="ru-RU" dirty="0"/>
              <a:t>не в состоянии привлечь читательское внимание</a:t>
            </a:r>
            <a:br>
              <a:rPr lang="ru-RU" dirty="0"/>
            </a:br>
            <a:r>
              <a:rPr lang="ru-RU" dirty="0"/>
              <a:t>к предваряемому ими тексту.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418" y="1690688"/>
            <a:ext cx="3217892" cy="42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2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Душные рамки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Между текстом и рамками должно быть </a:t>
            </a:r>
            <a:r>
              <a:rPr lang="ru-RU" i="1" dirty="0" smtClean="0"/>
              <a:t>достаточно </a:t>
            </a:r>
            <a:r>
              <a:rPr lang="ru-RU" i="1" dirty="0"/>
              <a:t>свободного </a:t>
            </a:r>
            <a:r>
              <a:rPr lang="ru-RU" i="1" dirty="0" smtClean="0"/>
              <a:t>места.</a:t>
            </a:r>
          </a:p>
          <a:p>
            <a:r>
              <a:rPr lang="ru-RU" dirty="0" smtClean="0"/>
              <a:t>Слишком </a:t>
            </a:r>
            <a:r>
              <a:rPr lang="ru-RU" dirty="0"/>
              <a:t>плотная упаковка текста в рамки или </a:t>
            </a:r>
            <a:r>
              <a:rPr lang="ru-RU" dirty="0" smtClean="0"/>
              <a:t>слишком </a:t>
            </a:r>
            <a:r>
              <a:rPr lang="ru-RU" dirty="0"/>
              <a:t>тугое оборачивание рамок или фотографий </a:t>
            </a:r>
            <a:r>
              <a:rPr lang="ru-RU" dirty="0" smtClean="0"/>
              <a:t>текстом </a:t>
            </a:r>
            <a:r>
              <a:rPr lang="ru-RU" dirty="0"/>
              <a:t>порождают неприятное ощущение тесноты.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538" y="3943103"/>
            <a:ext cx="4206673" cy="26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Прыгающий горизонт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колонки начинаются где попало, возникает </a:t>
            </a:r>
            <a:r>
              <a:rPr lang="ru-RU" dirty="0" smtClean="0"/>
              <a:t>эффект </a:t>
            </a:r>
            <a:r>
              <a:rPr lang="ru-RU" dirty="0"/>
              <a:t>«прыгающего горизонта». Неровность </a:t>
            </a:r>
            <a:r>
              <a:rPr lang="ru-RU" dirty="0" smtClean="0"/>
              <a:t>верхнего края </a:t>
            </a:r>
            <a:r>
              <a:rPr lang="ru-RU" dirty="0"/>
              <a:t>страниц затрудняет восприятие текста и </a:t>
            </a:r>
            <a:r>
              <a:rPr lang="ru-RU" dirty="0" smtClean="0"/>
              <a:t>разрушает </a:t>
            </a:r>
            <a:r>
              <a:rPr lang="ru-RU" dirty="0"/>
              <a:t>целостность публикации.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02" y="3113029"/>
            <a:ext cx="2947642" cy="36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7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на дне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6753" cy="4351338"/>
          </a:xfrm>
        </p:spPr>
        <p:txBody>
          <a:bodyPr/>
          <a:lstStyle/>
          <a:p>
            <a:r>
              <a:rPr lang="ru-RU" i="1" dirty="0"/>
              <a:t>Следите за тем, чтобы заголовки не оказывались</a:t>
            </a:r>
            <a:br>
              <a:rPr lang="ru-RU" i="1" dirty="0"/>
            </a:br>
            <a:r>
              <a:rPr lang="ru-RU" i="1" dirty="0"/>
              <a:t>слишком близко от нижнего края </a:t>
            </a:r>
            <a:r>
              <a:rPr lang="ru-RU" i="1" dirty="0" smtClean="0"/>
              <a:t>колонок.</a:t>
            </a:r>
          </a:p>
          <a:p>
            <a:r>
              <a:rPr lang="ru-RU" i="1" dirty="0"/>
              <a:t>Е</a:t>
            </a:r>
            <a:r>
              <a:rPr lang="ru-RU" dirty="0" smtClean="0"/>
              <a:t>сли </a:t>
            </a:r>
            <a:r>
              <a:rPr lang="ru-RU" dirty="0"/>
              <a:t>от края страницы заголовок отделяют всего </a:t>
            </a:r>
            <a:r>
              <a:rPr lang="ru-RU" dirty="0" smtClean="0"/>
              <a:t>одна-две </a:t>
            </a:r>
            <a:r>
              <a:rPr lang="ru-RU" dirty="0"/>
              <a:t>строки текста, он выглядит «утонувшим», и </a:t>
            </a:r>
            <a:r>
              <a:rPr lang="ru-RU" dirty="0" smtClean="0"/>
              <a:t>кажется</a:t>
            </a:r>
            <a:r>
              <a:rPr lang="ru-RU" dirty="0"/>
              <a:t>, что продолжение ведет в никуда.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602" y="1690688"/>
            <a:ext cx="3454198" cy="44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4855" cy="4351338"/>
          </a:xfrm>
        </p:spPr>
        <p:txBody>
          <a:bodyPr>
            <a:normAutofit/>
          </a:bodyPr>
          <a:lstStyle/>
          <a:p>
            <a:r>
              <a:rPr lang="ru-RU" dirty="0"/>
              <a:t>Отыскание компромисса между единством стиля (</a:t>
            </a:r>
            <a:r>
              <a:rPr lang="ru-RU" dirty="0" smtClean="0"/>
              <a:t>монотонностью</a:t>
            </a:r>
            <a:r>
              <a:rPr lang="ru-RU" dirty="0"/>
              <a:t>) и его многообразием (пестротой) </a:t>
            </a:r>
            <a:r>
              <a:rPr lang="ru-RU" dirty="0" smtClean="0"/>
              <a:t>представляет </a:t>
            </a:r>
            <a:r>
              <a:rPr lang="ru-RU" dirty="0"/>
              <a:t>собой чуть ли не самую большую </a:t>
            </a:r>
            <a:r>
              <a:rPr lang="ru-RU" dirty="0" smtClean="0"/>
              <a:t>трудность для </a:t>
            </a:r>
            <a:r>
              <a:rPr lang="ru-RU" dirty="0"/>
              <a:t>дизайнера, цель которого состоит в том, чтобы его</a:t>
            </a:r>
            <a:br>
              <a:rPr lang="ru-RU" dirty="0"/>
            </a:br>
            <a:r>
              <a:rPr lang="ru-RU" dirty="0"/>
              <a:t>документы были выполнены в едином стиле и </a:t>
            </a:r>
            <a:r>
              <a:rPr lang="ru-RU" dirty="0" smtClean="0"/>
              <a:t>при этом </a:t>
            </a:r>
            <a:r>
              <a:rPr lang="ru-RU" dirty="0"/>
              <a:t>не навевали тоску.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навевают ее </a:t>
            </a:r>
            <a:r>
              <a:rPr lang="ru-RU" dirty="0" smtClean="0"/>
              <a:t>предсказуемость </a:t>
            </a:r>
            <a:r>
              <a:rPr lang="ru-RU" dirty="0"/>
              <a:t>и симметрия, если они доминируют в документе.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65" y="2071861"/>
            <a:ext cx="31337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698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Заголовки в свободном полете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Располагайте заголовки ближе к тому тексту, </a:t>
            </a:r>
            <a:r>
              <a:rPr lang="ru-RU" i="1" dirty="0" smtClean="0"/>
              <a:t>который </a:t>
            </a:r>
            <a:r>
              <a:rPr lang="ru-RU" i="1" dirty="0"/>
              <a:t>они предваряют, и дальше от </a:t>
            </a:r>
            <a:r>
              <a:rPr lang="ru-RU" i="1" dirty="0" smtClean="0"/>
              <a:t>предшествующего текста.</a:t>
            </a:r>
          </a:p>
          <a:p>
            <a:r>
              <a:rPr lang="ru-RU" dirty="0" smtClean="0"/>
              <a:t>Выразительность </a:t>
            </a:r>
            <a:r>
              <a:rPr lang="ru-RU" dirty="0"/>
              <a:t>и действенность заголовка </a:t>
            </a:r>
            <a:r>
              <a:rPr lang="ru-RU" dirty="0" smtClean="0"/>
              <a:t>снижаются</a:t>
            </a:r>
            <a:r>
              <a:rPr lang="ru-RU" dirty="0"/>
              <a:t>, если читатель не может сразу же </a:t>
            </a:r>
            <a:r>
              <a:rPr lang="ru-RU" dirty="0" smtClean="0"/>
              <a:t>определить, к </a:t>
            </a:r>
            <a:r>
              <a:rPr lang="ru-RU" dirty="0"/>
              <a:t>какому тексту он относится.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81" y="4001294"/>
            <a:ext cx="5235721" cy="25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8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Лишние рамки и линейки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4909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i="1" dirty="0"/>
              <a:t>Не злоупотребляйте рамками и </a:t>
            </a:r>
            <a:r>
              <a:rPr lang="ru-RU" i="1" dirty="0" smtClean="0"/>
              <a:t>линейками.</a:t>
            </a:r>
          </a:p>
          <a:p>
            <a:r>
              <a:rPr lang="ru-RU" i="1" dirty="0" smtClean="0"/>
              <a:t>И</a:t>
            </a:r>
            <a:r>
              <a:rPr lang="ru-RU" dirty="0" smtClean="0"/>
              <a:t>з-за </a:t>
            </a:r>
            <a:r>
              <a:rPr lang="ru-RU" dirty="0"/>
              <a:t>слишком большого количества рамок и линеек</a:t>
            </a:r>
            <a:br>
              <a:rPr lang="ru-RU" dirty="0"/>
            </a:br>
            <a:r>
              <a:rPr lang="ru-RU" dirty="0"/>
              <a:t>страница кажется разбитой на ряд отсеков. </a:t>
            </a:r>
            <a:endParaRPr lang="ru-RU" dirty="0" smtClean="0"/>
          </a:p>
          <a:p>
            <a:r>
              <a:rPr lang="ru-RU" dirty="0" smtClean="0"/>
              <a:t>Особенно часто </a:t>
            </a:r>
            <a:r>
              <a:rPr lang="ru-RU" dirty="0"/>
              <a:t>этим страдают информационные бюллетени, </a:t>
            </a:r>
            <a:r>
              <a:rPr lang="ru-RU" dirty="0" smtClean="0"/>
              <a:t>поскольку </a:t>
            </a:r>
            <a:r>
              <a:rPr lang="ru-RU" dirty="0"/>
              <a:t>при их оформлении модульные сетки </a:t>
            </a:r>
            <a:r>
              <a:rPr lang="ru-RU" dirty="0" smtClean="0"/>
              <a:t>используются </a:t>
            </a:r>
            <a:r>
              <a:rPr lang="ru-RU" dirty="0"/>
              <a:t>наиболее интенсивно. </a:t>
            </a:r>
            <a:endParaRPr lang="ru-RU" dirty="0" smtClean="0"/>
          </a:p>
          <a:p>
            <a:r>
              <a:rPr lang="ru-RU" dirty="0" smtClean="0"/>
              <a:t>Результатом </a:t>
            </a:r>
            <a:r>
              <a:rPr lang="ru-RU" dirty="0"/>
              <a:t>такой </a:t>
            </a:r>
            <a:r>
              <a:rPr lang="ru-RU" dirty="0" smtClean="0"/>
              <a:t>практики </a:t>
            </a:r>
            <a:r>
              <a:rPr lang="ru-RU" dirty="0"/>
              <a:t>становятся «заорганизованные» документы, </a:t>
            </a:r>
            <a:r>
              <a:rPr lang="ru-RU" dirty="0" smtClean="0"/>
              <a:t>которые </a:t>
            </a:r>
            <a:r>
              <a:rPr lang="ru-RU" dirty="0"/>
              <a:t>трудно читать.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295" y="930708"/>
            <a:ext cx="3400115" cy="4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79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Похожие гарнитуры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Шрифтовые гарнитуры, используемые в одной </a:t>
            </a:r>
            <a:r>
              <a:rPr lang="ru-RU" i="1" dirty="0" smtClean="0"/>
              <a:t>публикации</a:t>
            </a:r>
            <a:r>
              <a:rPr lang="ru-RU" i="1" dirty="0"/>
              <a:t>, должны заметно отличаться друг </a:t>
            </a:r>
            <a:r>
              <a:rPr lang="ru-RU" i="1" dirty="0" smtClean="0"/>
              <a:t>от друга.</a:t>
            </a:r>
          </a:p>
          <a:p>
            <a:r>
              <a:rPr lang="ru-RU" dirty="0" smtClean="0"/>
              <a:t>Если </a:t>
            </a:r>
            <a:r>
              <a:rPr lang="ru-RU" dirty="0"/>
              <a:t>заголовок и основной текст предполагается </a:t>
            </a:r>
            <a:r>
              <a:rPr lang="ru-RU" dirty="0" smtClean="0"/>
              <a:t>набирать </a:t>
            </a:r>
            <a:r>
              <a:rPr lang="ru-RU" dirty="0"/>
              <a:t>разными шрифтами, подыщите контрастную </a:t>
            </a:r>
            <a:r>
              <a:rPr lang="ru-RU" dirty="0" smtClean="0"/>
              <a:t>пару гарнитур</a:t>
            </a:r>
            <a:r>
              <a:rPr lang="ru-RU" dirty="0"/>
              <a:t>. Использовать слишком похожие </a:t>
            </a:r>
            <a:r>
              <a:rPr lang="ru-RU" dirty="0" smtClean="0"/>
              <a:t>гарнитуры не </a:t>
            </a:r>
            <a:r>
              <a:rPr lang="ru-RU" dirty="0"/>
              <a:t>рекомендуется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54" y="4616436"/>
            <a:ext cx="4991525" cy="14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1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Неодинаковые отбивки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97735" cy="4351338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/>
              <a:t>Следите за постоянством отбивок между </a:t>
            </a:r>
            <a:r>
              <a:rPr lang="ru-RU" i="1" dirty="0" smtClean="0"/>
              <a:t>элементами</a:t>
            </a:r>
            <a:r>
              <a:rPr lang="ru-RU" i="1" dirty="0"/>
              <a:t>, составляющими рекламное объявление или</a:t>
            </a:r>
            <a:br>
              <a:rPr lang="ru-RU" i="1" dirty="0"/>
            </a:br>
            <a:r>
              <a:rPr lang="ru-RU" i="1" dirty="0"/>
              <a:t>другой </a:t>
            </a:r>
            <a:r>
              <a:rPr lang="ru-RU" i="1" dirty="0" smtClean="0"/>
              <a:t>документ.</a:t>
            </a:r>
          </a:p>
          <a:p>
            <a:pPr marL="0" indent="0">
              <a:buNone/>
            </a:pPr>
            <a:r>
              <a:rPr lang="ru-RU" dirty="0" smtClean="0"/>
              <a:t>Даже </a:t>
            </a:r>
            <a:r>
              <a:rPr lang="ru-RU" dirty="0"/>
              <a:t>малейшие отклонения от установленной величины</a:t>
            </a:r>
            <a:br>
              <a:rPr lang="ru-RU" dirty="0"/>
            </a:br>
            <a:r>
              <a:rPr lang="ru-RU" dirty="0"/>
              <a:t>отбивок сообщают работе небрежный вид, и </a:t>
            </a:r>
            <a:r>
              <a:rPr lang="ru-RU" dirty="0" smtClean="0"/>
              <a:t>содержащееся </a:t>
            </a:r>
            <a:r>
              <a:rPr lang="ru-RU" dirty="0"/>
              <a:t>в ней сообщение воспринимается как </a:t>
            </a:r>
            <a:r>
              <a:rPr lang="ru-RU" dirty="0" smtClean="0"/>
              <a:t>малозначительное </a:t>
            </a:r>
            <a:r>
              <a:rPr lang="ru-RU" dirty="0"/>
              <a:t>и недостойное серьезного внимания.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Особенно </a:t>
            </a:r>
            <a:r>
              <a:rPr lang="ru-RU" dirty="0"/>
              <a:t>следите за постоянством отбивок </a:t>
            </a:r>
            <a:r>
              <a:rPr lang="ru-RU" dirty="0" smtClean="0"/>
              <a:t>заголовков </a:t>
            </a:r>
            <a:r>
              <a:rPr lang="ru-RU" dirty="0"/>
              <a:t>от основного </a:t>
            </a:r>
            <a:r>
              <a:rPr lang="ru-RU" dirty="0" smtClean="0"/>
              <a:t>текста</a:t>
            </a:r>
          </a:p>
          <a:p>
            <a:r>
              <a:rPr lang="ru-RU" dirty="0" smtClean="0"/>
              <a:t>Рамок от текста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85" y="849457"/>
            <a:ext cx="2514600" cy="2914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885" y="3764107"/>
            <a:ext cx="2457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5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9" y="221269"/>
            <a:ext cx="10515600" cy="124177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Подрисуночных подписей от иллюстраций</a:t>
            </a:r>
            <a:r>
              <a:rPr lang="ru-RU" dirty="0" smtClean="0"/>
              <a:t>:</a:t>
            </a:r>
          </a:p>
          <a:p>
            <a:r>
              <a:rPr lang="ru-RU" dirty="0" smtClean="0"/>
              <a:t>Иллюстраций </a:t>
            </a:r>
            <a:r>
              <a:rPr lang="ru-RU" dirty="0"/>
              <a:t>от основного текста: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17" y="1172007"/>
            <a:ext cx="4522123" cy="5497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78" y="1246822"/>
            <a:ext cx="4628284" cy="55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8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Похожие иллюстрации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4898" cy="4351338"/>
          </a:xfrm>
        </p:spPr>
        <p:txBody>
          <a:bodyPr/>
          <a:lstStyle/>
          <a:p>
            <a:r>
              <a:rPr lang="ru-RU" i="1" dirty="0"/>
              <a:t>Установите визуальную иерархию фотографий и </a:t>
            </a:r>
            <a:r>
              <a:rPr lang="ru-RU" i="1" dirty="0" smtClean="0"/>
              <a:t>рисунков</a:t>
            </a:r>
            <a:r>
              <a:rPr lang="ru-RU" i="1" dirty="0"/>
              <a:t>, изменяя их форму и </a:t>
            </a:r>
            <a:r>
              <a:rPr lang="ru-RU" i="1" dirty="0" smtClean="0"/>
              <a:t>размеры.</a:t>
            </a:r>
          </a:p>
          <a:p>
            <a:r>
              <a:rPr lang="ru-RU" dirty="0" smtClean="0"/>
              <a:t>Размер </a:t>
            </a:r>
            <a:r>
              <a:rPr lang="ru-RU" dirty="0"/>
              <a:t>иллюстрации должен соответствовать ее </a:t>
            </a:r>
            <a:r>
              <a:rPr lang="ru-RU" dirty="0" smtClean="0"/>
              <a:t>относительной </a:t>
            </a:r>
            <a:r>
              <a:rPr lang="ru-RU" dirty="0"/>
              <a:t>важности. </a:t>
            </a:r>
            <a:endParaRPr lang="ru-RU" dirty="0" smtClean="0"/>
          </a:p>
          <a:p>
            <a:r>
              <a:rPr lang="ru-RU" dirty="0" smtClean="0"/>
              <a:t>Старайтесь </a:t>
            </a:r>
            <a:r>
              <a:rPr lang="ru-RU" dirty="0"/>
              <a:t>соблюдать это </a:t>
            </a:r>
            <a:r>
              <a:rPr lang="ru-RU" dirty="0" smtClean="0"/>
              <a:t>правило</a:t>
            </a:r>
            <a:r>
              <a:rPr lang="ru-RU" dirty="0"/>
              <a:t>, иначе читатели не поймут, куда надо смотреть</a:t>
            </a:r>
            <a:br>
              <a:rPr lang="ru-RU" dirty="0"/>
            </a:br>
            <a:r>
              <a:rPr lang="ru-RU" dirty="0"/>
              <a:t>в первую очередь.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87" y="1690688"/>
            <a:ext cx="3129482" cy="445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8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Переизбыток шрифтов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8280862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Когда слишком </a:t>
            </a:r>
            <a:r>
              <a:rPr lang="ru-RU" dirty="0"/>
              <a:t>много гарнитур – а это </a:t>
            </a:r>
            <a:r>
              <a:rPr lang="ru-RU" dirty="0" smtClean="0"/>
              <a:t>одна из </a:t>
            </a:r>
            <a:r>
              <a:rPr lang="ru-RU" dirty="0"/>
              <a:t>наиболее распространенных ошибок </a:t>
            </a:r>
            <a:r>
              <a:rPr lang="ru-RU" dirty="0" smtClean="0"/>
              <a:t>дизайна – </a:t>
            </a:r>
            <a:r>
              <a:rPr lang="ru-RU" dirty="0"/>
              <a:t>документ выглядит путаным и </a:t>
            </a:r>
            <a:r>
              <a:rPr lang="ru-RU" dirty="0" smtClean="0"/>
              <a:t>непрофессиональным.</a:t>
            </a:r>
          </a:p>
          <a:p>
            <a:r>
              <a:rPr lang="ru-RU" dirty="0" smtClean="0"/>
              <a:t>Расположите </a:t>
            </a:r>
            <a:r>
              <a:rPr lang="ru-RU" dirty="0"/>
              <a:t>информационные блоки в </a:t>
            </a:r>
            <a:r>
              <a:rPr lang="ru-RU" dirty="0" err="1" smtClean="0"/>
              <a:t>соотвтетствии</a:t>
            </a:r>
            <a:r>
              <a:rPr lang="ru-RU" dirty="0" smtClean="0"/>
              <a:t> с </a:t>
            </a:r>
            <a:r>
              <a:rPr lang="ru-RU" dirty="0"/>
              <a:t>их важностью и используйте для набора лишь </a:t>
            </a:r>
            <a:r>
              <a:rPr lang="ru-RU" dirty="0" smtClean="0"/>
              <a:t>несколько </a:t>
            </a:r>
            <a:r>
              <a:rPr lang="ru-RU" dirty="0"/>
              <a:t>тщательно подобранных шрифтов. </a:t>
            </a:r>
            <a:endParaRPr lang="ru-RU" dirty="0" smtClean="0"/>
          </a:p>
          <a:p>
            <a:r>
              <a:rPr lang="ru-RU" dirty="0" smtClean="0"/>
              <a:t>Помните</a:t>
            </a:r>
            <a:r>
              <a:rPr lang="ru-RU" dirty="0"/>
              <a:t>,</a:t>
            </a:r>
            <a:r>
              <a:rPr lang="ru-RU" dirty="0" smtClean="0"/>
              <a:t> что </a:t>
            </a:r>
            <a:r>
              <a:rPr lang="ru-RU" dirty="0"/>
              <a:t>каждая новая гарнитура, кегль или начертание </a:t>
            </a:r>
            <a:r>
              <a:rPr lang="ru-RU" dirty="0" smtClean="0"/>
              <a:t>замедляют </a:t>
            </a:r>
            <a:r>
              <a:rPr lang="ru-RU" dirty="0"/>
              <a:t>процесс чтения.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63" y="1825625"/>
            <a:ext cx="2863483" cy="371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47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Неровно стоящие элементы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8333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i="1" dirty="0" smtClean="0"/>
              <a:t>Выравнивайте </a:t>
            </a:r>
            <a:r>
              <a:rPr lang="ru-RU" i="1" dirty="0"/>
              <a:t>все элементы полосы относительно</a:t>
            </a:r>
            <a:br>
              <a:rPr lang="ru-RU" i="1" dirty="0"/>
            </a:br>
            <a:r>
              <a:rPr lang="ru-RU" i="1" dirty="0"/>
              <a:t>друг друга</a:t>
            </a:r>
            <a:r>
              <a:rPr lang="ru-RU" i="1" dirty="0" smtClean="0"/>
              <a:t>. </a:t>
            </a:r>
          </a:p>
          <a:p>
            <a:r>
              <a:rPr lang="ru-RU" dirty="0" smtClean="0"/>
              <a:t>Наличие </a:t>
            </a:r>
            <a:r>
              <a:rPr lang="ru-RU" dirty="0"/>
              <a:t>логики и последовательности в ровной </a:t>
            </a:r>
            <a:r>
              <a:rPr lang="ru-RU" dirty="0" smtClean="0"/>
              <a:t>расстановке </a:t>
            </a:r>
            <a:r>
              <a:rPr lang="ru-RU" dirty="0"/>
              <a:t>всех элементов оформления – </a:t>
            </a:r>
            <a:r>
              <a:rPr lang="ru-RU" dirty="0" smtClean="0"/>
              <a:t>заголовков, иллюстраций </a:t>
            </a:r>
            <a:r>
              <a:rPr lang="ru-RU" dirty="0"/>
              <a:t>и т. д. – позволяет отличить </a:t>
            </a:r>
            <a:r>
              <a:rPr lang="ru-RU" dirty="0" smtClean="0"/>
              <a:t>профессионально </a:t>
            </a:r>
            <a:r>
              <a:rPr lang="ru-RU" dirty="0"/>
              <a:t>выполненную работу от неумелой поделки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Колонки </a:t>
            </a:r>
            <a:r>
              <a:rPr lang="ru-RU" dirty="0"/>
              <a:t>и графику выравнивайте по вертикали. </a:t>
            </a:r>
            <a:r>
              <a:rPr lang="ru-RU" dirty="0" smtClean="0"/>
              <a:t>Подзаголовки</a:t>
            </a:r>
            <a:r>
              <a:rPr lang="ru-RU" dirty="0"/>
              <a:t>, линейки, рамки, маркеры списков и </a:t>
            </a:r>
            <a:r>
              <a:rPr lang="ru-RU" dirty="0" smtClean="0"/>
              <a:t>прочие детали </a:t>
            </a:r>
            <a:r>
              <a:rPr lang="ru-RU" dirty="0"/>
              <a:t>помещайте на базовой линии </a:t>
            </a:r>
            <a:r>
              <a:rPr lang="ru-RU" dirty="0" smtClean="0"/>
              <a:t>сопровождаемого ими </a:t>
            </a:r>
            <a:r>
              <a:rPr lang="ru-RU" dirty="0"/>
              <a:t>текста.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535" y="1600993"/>
            <a:ext cx="3745035" cy="43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6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Недостаточный контраст между</a:t>
            </a:r>
            <a:br>
              <a:rPr lang="ru-RU" dirty="0" smtClean="0"/>
            </a:br>
            <a:r>
              <a:rPr lang="ru-RU" dirty="0" smtClean="0"/>
              <a:t>текстом и другими элементами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/>
              <a:t>Старайтесь </a:t>
            </a:r>
            <a:r>
              <a:rPr lang="ru-RU" i="1" dirty="0"/>
              <a:t>добиться максимального контраста</a:t>
            </a:r>
            <a:br>
              <a:rPr lang="ru-RU" i="1" dirty="0"/>
            </a:br>
            <a:r>
              <a:rPr lang="ru-RU" i="1" dirty="0"/>
              <a:t>между текстом и </a:t>
            </a:r>
            <a:r>
              <a:rPr lang="ru-RU" i="1" dirty="0" smtClean="0"/>
              <a:t>фоном.</a:t>
            </a:r>
          </a:p>
          <a:p>
            <a:r>
              <a:rPr lang="ru-RU" dirty="0" smtClean="0"/>
              <a:t>Недостаточный </a:t>
            </a:r>
            <a:r>
              <a:rPr lang="ru-RU" dirty="0"/>
              <a:t>контраст мешает отделить текст </a:t>
            </a:r>
            <a:r>
              <a:rPr lang="ru-RU" dirty="0" smtClean="0"/>
              <a:t>от фона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этом смысле опасны темные плашки и </a:t>
            </a:r>
            <a:r>
              <a:rPr lang="ru-RU" dirty="0" smtClean="0"/>
              <a:t>графика с </a:t>
            </a:r>
            <a:r>
              <a:rPr lang="ru-RU" dirty="0"/>
              <a:t>темным фоном, лежащая под текстом, а также </a:t>
            </a:r>
            <a:r>
              <a:rPr lang="ru-RU" dirty="0" smtClean="0"/>
              <a:t>некоторые </a:t>
            </a:r>
            <a:r>
              <a:rPr lang="ru-RU" dirty="0"/>
              <a:t>сочетания цветов, способные ухудшить </a:t>
            </a:r>
            <a:r>
              <a:rPr lang="ru-RU" dirty="0" smtClean="0"/>
              <a:t>читаемость </a:t>
            </a:r>
            <a:r>
              <a:rPr lang="ru-RU" dirty="0"/>
              <a:t>текста</a:t>
            </a:r>
            <a:r>
              <a:rPr lang="ru-RU" dirty="0" smtClean="0"/>
              <a:t> .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159" y="4163463"/>
            <a:ext cx="3128790" cy="23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03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Ненужные спецэффекты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80862" cy="4351338"/>
          </a:xfrm>
        </p:spPr>
        <p:txBody>
          <a:bodyPr/>
          <a:lstStyle/>
          <a:p>
            <a:r>
              <a:rPr lang="ru-RU" i="1" dirty="0" smtClean="0"/>
              <a:t>Не </a:t>
            </a:r>
            <a:r>
              <a:rPr lang="ru-RU" i="1" dirty="0"/>
              <a:t>злоупотребляйте декоративными </a:t>
            </a:r>
            <a:r>
              <a:rPr lang="ru-RU" i="1" dirty="0" smtClean="0"/>
              <a:t>шрифтами и </a:t>
            </a:r>
            <a:r>
              <a:rPr lang="ru-RU" i="1" dirty="0"/>
              <a:t>специальными графическими </a:t>
            </a:r>
            <a:r>
              <a:rPr lang="ru-RU" i="1" dirty="0" smtClean="0"/>
              <a:t>эффектами.</a:t>
            </a:r>
          </a:p>
          <a:p>
            <a:r>
              <a:rPr lang="ru-RU" dirty="0" smtClean="0"/>
              <a:t>Выразительный </a:t>
            </a:r>
            <a:r>
              <a:rPr lang="ru-RU" dirty="0"/>
              <a:t>и ясный дизайн нельзя заменить </a:t>
            </a:r>
            <a:r>
              <a:rPr lang="ru-RU" dirty="0" smtClean="0"/>
              <a:t>ничем</a:t>
            </a:r>
            <a:r>
              <a:rPr lang="ru-RU" dirty="0"/>
              <a:t>. Применение специальных эффектов ради них </a:t>
            </a:r>
            <a:r>
              <a:rPr lang="ru-RU" dirty="0" smtClean="0"/>
              <a:t>самих </a:t>
            </a:r>
            <a:r>
              <a:rPr lang="ru-RU" dirty="0"/>
              <a:t>делает публикацию несерьезной и </a:t>
            </a:r>
            <a:r>
              <a:rPr lang="ru-RU" dirty="0" smtClean="0"/>
              <a:t>вымученной.</a:t>
            </a:r>
          </a:p>
          <a:p>
            <a:r>
              <a:rPr lang="ru-RU" dirty="0" smtClean="0"/>
              <a:t>Кроме </a:t>
            </a:r>
            <a:r>
              <a:rPr lang="ru-RU" dirty="0"/>
              <a:t>того, отдельные компьютерные эффекты </a:t>
            </a:r>
            <a:r>
              <a:rPr lang="ru-RU" dirty="0" smtClean="0"/>
              <a:t>сильно </a:t>
            </a:r>
            <a:r>
              <a:rPr lang="ru-RU" dirty="0"/>
              <a:t>затрудняют процессы восприятия и усвоения </a:t>
            </a:r>
            <a:r>
              <a:rPr lang="ru-RU" dirty="0" smtClean="0"/>
              <a:t>информации</a:t>
            </a:r>
            <a:r>
              <a:rPr lang="ru-RU" dirty="0"/>
              <a:t>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62" y="4077060"/>
            <a:ext cx="2735666" cy="19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Контраст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632469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Контраст </a:t>
            </a:r>
            <a:r>
              <a:rPr lang="ru-RU" dirty="0"/>
              <a:t>как бы «расцвечивает» публикацию, </a:t>
            </a:r>
            <a:r>
              <a:rPr lang="ru-RU" dirty="0" smtClean="0"/>
              <a:t>уравновешивая </a:t>
            </a:r>
            <a:r>
              <a:rPr lang="ru-RU" dirty="0"/>
              <a:t>текстовые блоки, иллюстрации и </a:t>
            </a:r>
            <a:r>
              <a:rPr lang="ru-RU" dirty="0" smtClean="0"/>
              <a:t>свободное пространство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Темные </a:t>
            </a:r>
            <a:r>
              <a:rPr lang="ru-RU" dirty="0"/>
              <a:t>участки – крупные </a:t>
            </a:r>
            <a:r>
              <a:rPr lang="ru-RU" dirty="0" smtClean="0"/>
              <a:t>заголовки</a:t>
            </a:r>
            <a:r>
              <a:rPr lang="ru-RU" dirty="0"/>
              <a:t>, набранные жирным шрифтом, темные </a:t>
            </a:r>
            <a:r>
              <a:rPr lang="ru-RU" dirty="0" smtClean="0"/>
              <a:t>фотографии </a:t>
            </a:r>
            <a:r>
              <a:rPr lang="ru-RU" dirty="0"/>
              <a:t>и блоки текста – уравновешиваются более </a:t>
            </a:r>
            <a:r>
              <a:rPr lang="ru-RU" dirty="0" smtClean="0"/>
              <a:t>светлыми</a:t>
            </a:r>
            <a:r>
              <a:rPr lang="ru-RU" dirty="0"/>
              <a:t>, где текста меньше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Там, где </a:t>
            </a:r>
            <a:r>
              <a:rPr lang="ru-RU" dirty="0"/>
              <a:t>печатается много рекламы (в газетах</a:t>
            </a:r>
            <a:r>
              <a:rPr lang="ru-RU" dirty="0" smtClean="0"/>
              <a:t>, информационных </a:t>
            </a:r>
            <a:r>
              <a:rPr lang="ru-RU" dirty="0"/>
              <a:t>бюллетенях, журналах), </a:t>
            </a:r>
            <a:r>
              <a:rPr lang="ru-RU" dirty="0" smtClean="0"/>
              <a:t>редакционный </a:t>
            </a:r>
            <a:r>
              <a:rPr lang="ru-RU" dirty="0"/>
              <a:t>материал должен сильно контрастировать с </a:t>
            </a:r>
            <a:r>
              <a:rPr lang="ru-RU" dirty="0" smtClean="0"/>
              <a:t>рекламными </a:t>
            </a:r>
            <a:r>
              <a:rPr lang="ru-RU" dirty="0"/>
              <a:t>модулями. </a:t>
            </a:r>
            <a:endParaRPr lang="ru-RU" dirty="0" smtClean="0"/>
          </a:p>
          <a:p>
            <a:r>
              <a:rPr lang="ru-RU" dirty="0" smtClean="0"/>
              <a:t>Оценить </a:t>
            </a:r>
            <a:r>
              <a:rPr lang="ru-RU" dirty="0"/>
              <a:t>документ с точки зрения контраста нетрудно,</a:t>
            </a:r>
            <a:br>
              <a:rPr lang="ru-RU" dirty="0"/>
            </a:br>
            <a:r>
              <a:rPr lang="ru-RU" dirty="0"/>
              <a:t>если перевернуть его вверх ногами. </a:t>
            </a:r>
            <a:endParaRPr lang="ru-RU" dirty="0" smtClean="0"/>
          </a:p>
          <a:p>
            <a:r>
              <a:rPr lang="ru-RU" dirty="0" smtClean="0"/>
              <a:t>Контрастные </a:t>
            </a:r>
            <a:r>
              <a:rPr lang="ru-RU" dirty="0"/>
              <a:t>размеры шрифтов создают зрительное</a:t>
            </a:r>
            <a:br>
              <a:rPr lang="ru-RU" dirty="0"/>
            </a:br>
            <a:r>
              <a:rPr lang="ru-RU" dirty="0"/>
              <a:t>напряжение, что помогает привлечь интерес читателя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637" y="2289463"/>
            <a:ext cx="3228975" cy="414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81" y="10494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96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Нагромождение картинок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061364" cy="4351338"/>
          </a:xfrm>
        </p:spPr>
        <p:txBody>
          <a:bodyPr>
            <a:normAutofit/>
          </a:bodyPr>
          <a:lstStyle/>
          <a:p>
            <a:r>
              <a:rPr lang="ru-RU" i="1" dirty="0" smtClean="0"/>
              <a:t>Не </a:t>
            </a:r>
            <a:r>
              <a:rPr lang="ru-RU" i="1" dirty="0"/>
              <a:t>подменяйте содержание публикации </a:t>
            </a:r>
            <a:r>
              <a:rPr lang="ru-RU" i="1" dirty="0" smtClean="0"/>
              <a:t>рисунками и </a:t>
            </a:r>
            <a:r>
              <a:rPr lang="ru-RU" i="1" dirty="0"/>
              <a:t>фотографиями и не допускайте, чтобы </a:t>
            </a:r>
            <a:r>
              <a:rPr lang="ru-RU" i="1" dirty="0" smtClean="0"/>
              <a:t>обилие графики </a:t>
            </a:r>
            <a:r>
              <a:rPr lang="ru-RU" i="1" dirty="0"/>
              <a:t>мешало восприятию </a:t>
            </a:r>
            <a:r>
              <a:rPr lang="ru-RU" i="1" dirty="0" smtClean="0"/>
              <a:t>информации.</a:t>
            </a:r>
          </a:p>
          <a:p>
            <a:r>
              <a:rPr lang="ru-RU" dirty="0" smtClean="0"/>
              <a:t>Рисунки </a:t>
            </a:r>
            <a:r>
              <a:rPr lang="ru-RU" dirty="0"/>
              <a:t>и фотографии должны помогать </a:t>
            </a:r>
            <a:r>
              <a:rPr lang="ru-RU" dirty="0" smtClean="0"/>
              <a:t>восприятию документа</a:t>
            </a:r>
            <a:r>
              <a:rPr lang="ru-RU" dirty="0"/>
              <a:t>, облегчая понимание сложной </a:t>
            </a:r>
            <a:r>
              <a:rPr lang="ru-RU" dirty="0" smtClean="0"/>
              <a:t>информации.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360" y="1457931"/>
            <a:ext cx="3581400" cy="456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91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Слишком темный или сложный фон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23167" cy="4351338"/>
          </a:xfrm>
        </p:spPr>
        <p:txBody>
          <a:bodyPr/>
          <a:lstStyle/>
          <a:p>
            <a:r>
              <a:rPr lang="ru-RU" i="1" dirty="0" smtClean="0"/>
              <a:t>Фон </a:t>
            </a:r>
            <a:r>
              <a:rPr lang="ru-RU" i="1" dirty="0"/>
              <a:t>никогда не должен конкурировать с текстом.</a:t>
            </a:r>
            <a:br>
              <a:rPr lang="ru-RU" i="1" dirty="0"/>
            </a:br>
            <a:endParaRPr lang="ru-RU" i="1" dirty="0" smtClean="0"/>
          </a:p>
          <a:p>
            <a:r>
              <a:rPr lang="ru-RU" dirty="0" smtClean="0"/>
              <a:t>Оформляя </a:t>
            </a:r>
            <a:r>
              <a:rPr lang="ru-RU" dirty="0"/>
              <a:t>врезки и рамки с фоном, не делайте их </a:t>
            </a:r>
            <a:r>
              <a:rPr lang="ru-RU" dirty="0" smtClean="0"/>
              <a:t>темными </a:t>
            </a:r>
            <a:r>
              <a:rPr lang="ru-RU" dirty="0"/>
              <a:t>или сложными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Особенно </a:t>
            </a:r>
            <a:r>
              <a:rPr lang="ru-RU" dirty="0"/>
              <a:t>если фон </a:t>
            </a:r>
            <a:r>
              <a:rPr lang="ru-RU" dirty="0" smtClean="0"/>
              <a:t>располагается </a:t>
            </a:r>
            <a:r>
              <a:rPr lang="ru-RU" dirty="0"/>
              <a:t>за большими блоками текста. </a:t>
            </a:r>
            <a:endParaRPr lang="ru-RU" dirty="0" smtClean="0"/>
          </a:p>
          <a:p>
            <a:r>
              <a:rPr lang="ru-RU" dirty="0" smtClean="0"/>
              <a:t>Темный </a:t>
            </a:r>
            <a:r>
              <a:rPr lang="ru-RU" dirty="0"/>
              <a:t>фон, </a:t>
            </a:r>
            <a:r>
              <a:rPr lang="ru-RU" dirty="0" smtClean="0"/>
              <a:t>сложные узоры </a:t>
            </a:r>
            <a:r>
              <a:rPr lang="ru-RU" dirty="0"/>
              <a:t>могут ухудшить читаемость текста.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49" y="1925378"/>
            <a:ext cx="3277849" cy="3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4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Картинки, закрывающие важный текст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771" cy="4351338"/>
          </a:xfrm>
        </p:spPr>
        <p:txBody>
          <a:bodyPr>
            <a:normAutofit lnSpcReduction="10000"/>
          </a:bodyPr>
          <a:lstStyle/>
          <a:p>
            <a:r>
              <a:rPr lang="ru-RU" i="1" dirty="0" smtClean="0"/>
              <a:t>Иллюстрации </a:t>
            </a:r>
            <a:r>
              <a:rPr lang="ru-RU" i="1" dirty="0"/>
              <a:t>не должны </a:t>
            </a:r>
            <a:r>
              <a:rPr lang="ru-RU" i="1" dirty="0" smtClean="0"/>
              <a:t>мешать.</a:t>
            </a:r>
          </a:p>
          <a:p>
            <a:r>
              <a:rPr lang="ru-RU" dirty="0" smtClean="0"/>
              <a:t>Элементы</a:t>
            </a:r>
            <a:r>
              <a:rPr lang="ru-RU" dirty="0"/>
              <a:t>, украшающие начало главы или </a:t>
            </a:r>
            <a:r>
              <a:rPr lang="ru-RU" dirty="0" smtClean="0"/>
              <a:t>информационного </a:t>
            </a:r>
            <a:r>
              <a:rPr lang="ru-RU" dirty="0"/>
              <a:t>бюллетеня, не должны закрывать текст, </a:t>
            </a:r>
            <a:r>
              <a:rPr lang="ru-RU" dirty="0" smtClean="0"/>
              <a:t>помогающий </a:t>
            </a:r>
            <a:r>
              <a:rPr lang="ru-RU" dirty="0"/>
              <a:t>ориентироваться в содержимом документа.</a:t>
            </a:r>
            <a:r>
              <a:rPr lang="ru-RU" dirty="0" smtClean="0"/>
              <a:t> </a:t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94" y="1690688"/>
            <a:ext cx="3802206" cy="46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8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Целостный образ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4571" cy="4351338"/>
          </a:xfrm>
        </p:spPr>
        <p:txBody>
          <a:bodyPr>
            <a:normAutofit/>
          </a:bodyPr>
          <a:lstStyle/>
          <a:p>
            <a:r>
              <a:rPr lang="ru-RU" i="1" dirty="0" smtClean="0"/>
              <a:t>Работу </a:t>
            </a:r>
            <a:r>
              <a:rPr lang="ru-RU" i="1" dirty="0"/>
              <a:t>графического дизайнера можно </a:t>
            </a:r>
            <a:r>
              <a:rPr lang="ru-RU" i="1" dirty="0" smtClean="0"/>
              <a:t>уподобить складыванию </a:t>
            </a:r>
            <a:r>
              <a:rPr lang="ru-RU" i="1" dirty="0"/>
              <a:t>мозаики.</a:t>
            </a:r>
            <a:br>
              <a:rPr lang="ru-RU" i="1" dirty="0"/>
            </a:br>
            <a:r>
              <a:rPr lang="ru-RU" dirty="0"/>
              <a:t>Ваша задача заключается в том, чтобы собрать </a:t>
            </a:r>
            <a:r>
              <a:rPr lang="ru-RU" dirty="0" smtClean="0"/>
              <a:t>целостный </a:t>
            </a:r>
            <a:r>
              <a:rPr lang="ru-RU" dirty="0"/>
              <a:t>образ из отдельных частей.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не </a:t>
            </a:r>
            <a:r>
              <a:rPr lang="ru-RU" dirty="0" smtClean="0"/>
              <a:t>должно </a:t>
            </a:r>
            <a:r>
              <a:rPr lang="ru-RU" dirty="0"/>
              <a:t>остаться ни одной лишней детали, и все элементы</a:t>
            </a:r>
            <a:br>
              <a:rPr lang="ru-RU" dirty="0"/>
            </a:br>
            <a:r>
              <a:rPr lang="ru-RU" dirty="0"/>
              <a:t>должны гармонировать друг с другом.</a:t>
            </a:r>
            <a:br>
              <a:rPr lang="ru-RU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83" y="1690285"/>
            <a:ext cx="3655001" cy="44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Внимание к деталям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66709" cy="4351338"/>
          </a:xfrm>
        </p:spPr>
        <p:txBody>
          <a:bodyPr>
            <a:normAutofit fontScale="70000" lnSpcReduction="20000"/>
          </a:bodyPr>
          <a:lstStyle/>
          <a:p>
            <a:r>
              <a:rPr lang="ru-RU" i="1" dirty="0" smtClean="0"/>
              <a:t>Хороший </a:t>
            </a:r>
            <a:r>
              <a:rPr lang="ru-RU" i="1" dirty="0"/>
              <a:t>дизайн основан на повышенном внимании</a:t>
            </a:r>
            <a:br>
              <a:rPr lang="ru-RU" i="1" dirty="0"/>
            </a:br>
            <a:r>
              <a:rPr lang="ru-RU" i="1" dirty="0"/>
              <a:t>к деталям.</a:t>
            </a:r>
            <a:br>
              <a:rPr lang="ru-RU" i="1" dirty="0"/>
            </a:br>
            <a:endParaRPr lang="ru-RU" i="1" dirty="0" smtClean="0"/>
          </a:p>
          <a:p>
            <a:r>
              <a:rPr lang="ru-RU" dirty="0" smtClean="0"/>
              <a:t>Скажем</a:t>
            </a:r>
            <a:r>
              <a:rPr lang="ru-RU" dirty="0"/>
              <a:t>, лишние пробелы после точек могут </a:t>
            </a:r>
            <a:r>
              <a:rPr lang="ru-RU" dirty="0" smtClean="0"/>
              <a:t>образовывать </a:t>
            </a:r>
            <a:r>
              <a:rPr lang="ru-RU" dirty="0"/>
              <a:t>раздражающие «дыры» в тексте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Такой </a:t>
            </a:r>
            <a:r>
              <a:rPr lang="ru-RU" dirty="0"/>
              <a:t>же </a:t>
            </a:r>
            <a:r>
              <a:rPr lang="ru-RU" dirty="0" smtClean="0"/>
              <a:t>эффект </a:t>
            </a:r>
            <a:r>
              <a:rPr lang="ru-RU" dirty="0"/>
              <a:t>может возникнуть, если текст, заверстанный</a:t>
            </a:r>
            <a:br>
              <a:rPr lang="ru-RU" dirty="0"/>
            </a:br>
            <a:r>
              <a:rPr lang="ru-RU" dirty="0"/>
              <a:t>в узкую колонку, выравнивается по ширине (ширина</a:t>
            </a:r>
            <a:br>
              <a:rPr lang="ru-RU" dirty="0"/>
            </a:br>
            <a:r>
              <a:rPr lang="ru-RU" dirty="0"/>
              <a:t>всех строк одинакова). </a:t>
            </a:r>
            <a:endParaRPr lang="ru-RU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некоторые строки</a:t>
            </a:r>
            <a:br>
              <a:rPr lang="ru-RU" dirty="0"/>
            </a:br>
            <a:r>
              <a:rPr lang="ru-RU" dirty="0"/>
              <a:t>могут стать жидкими (расстояния между словами</a:t>
            </a:r>
            <a:br>
              <a:rPr lang="ru-RU" dirty="0"/>
            </a:br>
            <a:r>
              <a:rPr lang="ru-RU" dirty="0"/>
              <a:t>в них будут слишком большими), и читатель невольно</a:t>
            </a:r>
            <a:br>
              <a:rPr lang="ru-RU" dirty="0"/>
            </a:br>
            <a:r>
              <a:rPr lang="ru-RU" dirty="0"/>
              <a:t>будет разглядывать не слова, а пробелы между ними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Заголовки </a:t>
            </a:r>
            <a:r>
              <a:rPr lang="ru-RU" dirty="0"/>
              <a:t>и подзаголовки, размещенные в конце </a:t>
            </a:r>
            <a:r>
              <a:rPr lang="ru-RU" dirty="0" smtClean="0"/>
              <a:t>колонки </a:t>
            </a:r>
            <a:r>
              <a:rPr lang="ru-RU" dirty="0"/>
              <a:t>или страницы, сбивают читателя с толку, </a:t>
            </a:r>
            <a:r>
              <a:rPr lang="ru-RU" dirty="0" smtClean="0"/>
              <a:t>поскольку </a:t>
            </a:r>
            <a:r>
              <a:rPr lang="ru-RU" dirty="0"/>
              <a:t>обещанную ими тему приходится искать </a:t>
            </a:r>
            <a:r>
              <a:rPr lang="ru-RU" dirty="0" smtClean="0"/>
              <a:t>где</a:t>
            </a:r>
            <a:r>
              <a:rPr lang="ru-RU" dirty="0"/>
              <a:t>-</a:t>
            </a:r>
            <a:r>
              <a:rPr lang="ru-RU" dirty="0" smtClean="0"/>
              <a:t>то </a:t>
            </a:r>
            <a:r>
              <a:rPr lang="ru-RU" dirty="0"/>
              <a:t>в другом месте.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04" y="650990"/>
            <a:ext cx="2657475" cy="3943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347" y="2635250"/>
            <a:ext cx="28479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2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материала на странице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dirty="0" smtClean="0"/>
              <a:t>редства организации материала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модульные </a:t>
            </a:r>
            <a:r>
              <a:rPr lang="ru-RU" dirty="0"/>
              <a:t>сетки, </a:t>
            </a:r>
            <a:endParaRPr lang="ru-RU" dirty="0" smtClean="0"/>
          </a:p>
          <a:p>
            <a:r>
              <a:rPr lang="ru-RU" dirty="0" smtClean="0"/>
              <a:t>колонки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внутренние </a:t>
            </a:r>
            <a:r>
              <a:rPr lang="ru-RU" dirty="0"/>
              <a:t>поля </a:t>
            </a:r>
            <a:endParaRPr lang="ru-RU" dirty="0" smtClean="0"/>
          </a:p>
          <a:p>
            <a:r>
              <a:rPr lang="ru-RU" dirty="0" smtClean="0"/>
              <a:t>просто поля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Они </a:t>
            </a:r>
            <a:r>
              <a:rPr lang="ru-RU" dirty="0"/>
              <a:t>определяют полезное пространство и </a:t>
            </a:r>
            <a:r>
              <a:rPr lang="ru-RU" dirty="0" smtClean="0"/>
              <a:t>образуют </a:t>
            </a:r>
            <a:r>
              <a:rPr lang="ru-RU" dirty="0"/>
              <a:t>каркас для размещения элементов страницы.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447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1845</Words>
  <Application>Microsoft Office PowerPoint</Application>
  <PresentationFormat>Widescreen</PresentationFormat>
  <Paragraphs>184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Организация материала</vt:lpstr>
      <vt:lpstr>Единство стиля</vt:lpstr>
      <vt:lpstr>PowerPoint Presentation</vt:lpstr>
      <vt:lpstr>PowerPoint Presentation</vt:lpstr>
      <vt:lpstr>Контраст</vt:lpstr>
      <vt:lpstr>Целостный образ</vt:lpstr>
      <vt:lpstr>Внимание к деталям</vt:lpstr>
      <vt:lpstr>Организация материала на странице</vt:lpstr>
      <vt:lpstr>Средства организации материала</vt:lpstr>
      <vt:lpstr>PowerPoint Presentation</vt:lpstr>
      <vt:lpstr>PowerPoint Presentation</vt:lpstr>
      <vt:lpstr>Колонки</vt:lpstr>
      <vt:lpstr>PowerPoint Presentation</vt:lpstr>
      <vt:lpstr>PowerPoint Presentation</vt:lpstr>
      <vt:lpstr>Организация текста</vt:lpstr>
      <vt:lpstr>Заголовки</vt:lpstr>
      <vt:lpstr>PowerPoint Presentation</vt:lpstr>
      <vt:lpstr>PowerPoint Presentation</vt:lpstr>
      <vt:lpstr>PowerPoint Presentation</vt:lpstr>
      <vt:lpstr>PowerPoint Presentation</vt:lpstr>
      <vt:lpstr>Кикеры</vt:lpstr>
      <vt:lpstr>Подзаголовки</vt:lpstr>
      <vt:lpstr>PowerPoint Presentation</vt:lpstr>
      <vt:lpstr>PowerPoint Presentation</vt:lpstr>
      <vt:lpstr>PowerPoint Presentation</vt:lpstr>
      <vt:lpstr>PowerPoint Presentation</vt:lpstr>
      <vt:lpstr>Подрисуночные подписи</vt:lpstr>
      <vt:lpstr>PowerPoint Presentation</vt:lpstr>
      <vt:lpstr>Выноски и врезки</vt:lpstr>
      <vt:lpstr>PowerPoint Presentation</vt:lpstr>
      <vt:lpstr>Стили</vt:lpstr>
      <vt:lpstr>Стандартные ошибки</vt:lpstr>
      <vt:lpstr>Коридоры в тексте</vt:lpstr>
      <vt:lpstr>Замкнутые пустоты</vt:lpstr>
      <vt:lpstr>Неверное расстояние между колонками</vt:lpstr>
      <vt:lpstr>Шепчущие заголовки</vt:lpstr>
      <vt:lpstr>Душные рамки</vt:lpstr>
      <vt:lpstr>Прыгающий горизонт</vt:lpstr>
      <vt:lpstr>Заголовки на дне</vt:lpstr>
      <vt:lpstr>Заголовки в свободном полете</vt:lpstr>
      <vt:lpstr>Лишние рамки и линейки</vt:lpstr>
      <vt:lpstr>Похожие гарнитуры</vt:lpstr>
      <vt:lpstr>Неодинаковые отбивки</vt:lpstr>
      <vt:lpstr>PowerPoint Presentation</vt:lpstr>
      <vt:lpstr>Похожие иллюстрации</vt:lpstr>
      <vt:lpstr>Переизбыток шрифтов</vt:lpstr>
      <vt:lpstr>Неровно стоящие элементы</vt:lpstr>
      <vt:lpstr>Недостаточный контраст между текстом и другими элементами</vt:lpstr>
      <vt:lpstr>Ненужные спецэффекты</vt:lpstr>
      <vt:lpstr>Нагромождение картинок</vt:lpstr>
      <vt:lpstr>Слишком темный или сложный фон</vt:lpstr>
      <vt:lpstr>Картинки, закрывающие важный текст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</dc:creator>
  <cp:lastModifiedBy>dmitry</cp:lastModifiedBy>
  <cp:revision>14</cp:revision>
  <dcterms:created xsi:type="dcterms:W3CDTF">2022-12-14T16:37:11Z</dcterms:created>
  <dcterms:modified xsi:type="dcterms:W3CDTF">2022-12-14T20:32:31Z</dcterms:modified>
</cp:coreProperties>
</file>