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82" r:id="rId6"/>
    <p:sldId id="260" r:id="rId7"/>
    <p:sldId id="28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3" r:id="rId22"/>
    <p:sldId id="274" r:id="rId23"/>
    <p:sldId id="275" r:id="rId24"/>
    <p:sldId id="276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0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0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7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9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5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7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1E2D-D382-462F-9FD9-B08728E52BC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2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Количественный анализ интерфейсов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</a:t>
            </a:r>
            <a:r>
              <a:rPr lang="ru-RU" dirty="0" smtClean="0"/>
              <a:t>задачи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Количественно оценить эффективность трех интерфейсов, используя законы </a:t>
            </a:r>
            <a:r>
              <a:rPr lang="ru-RU" dirty="0" err="1" smtClean="0"/>
              <a:t>Фитса</a:t>
            </a:r>
            <a:r>
              <a:rPr lang="ru-RU" dirty="0" smtClean="0"/>
              <a:t> и </a:t>
            </a:r>
            <a:r>
              <a:rPr lang="ru-RU" dirty="0" err="1" smtClean="0"/>
              <a:t>Хика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Предложить изменения в интерфейсах, которые улучшат количественные показатели.</a:t>
            </a:r>
          </a:p>
          <a:p>
            <a:r>
              <a:rPr lang="ru-RU" dirty="0" smtClean="0"/>
              <a:t>Проанализировать </a:t>
            </a:r>
            <a:r>
              <a:rPr lang="ru-RU" dirty="0" smtClean="0"/>
              <a:t>собственные </a:t>
            </a:r>
            <a:r>
              <a:rPr lang="ru-RU" dirty="0" smtClean="0"/>
              <a:t>разрабатываемые </a:t>
            </a:r>
            <a:r>
              <a:rPr lang="ru-RU" dirty="0" smtClean="0"/>
              <a:t>интерфейсы, </a:t>
            </a:r>
            <a:r>
              <a:rPr lang="ru-RU" dirty="0"/>
              <a:t>используя законы </a:t>
            </a:r>
            <a:r>
              <a:rPr lang="ru-RU" dirty="0" err="1"/>
              <a:t>Фитса</a:t>
            </a:r>
            <a:r>
              <a:rPr lang="ru-RU" dirty="0"/>
              <a:t> и </a:t>
            </a:r>
            <a:r>
              <a:rPr lang="ru-RU" dirty="0" err="1"/>
              <a:t>Хика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9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Информационный поиск в интерфейсе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Математическое ожидание времени поиска: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 smtClean="0"/>
              </a:p>
              <a:p>
                <a:pPr/>
                <a:r>
                  <a:rPr lang="en-US" dirty="0" smtClean="0"/>
                  <a:t>N – </a:t>
                </a:r>
                <a:r>
                  <a:rPr lang="ru-RU" dirty="0" smtClean="0"/>
                  <a:t>общий объем информации </a:t>
                </a:r>
                <a:r>
                  <a:rPr lang="en-US" dirty="0" smtClean="0"/>
                  <a:t>(</a:t>
                </a:r>
                <a:r>
                  <a:rPr lang="ru-RU" dirty="0" smtClean="0"/>
                  <a:t>количество элементов на экране пользователя);</a:t>
                </a:r>
              </a:p>
              <a:p>
                <a:pPr/>
                <a:r>
                  <a:rPr lang="en-US" dirty="0" smtClean="0"/>
                  <a:t>M – </a:t>
                </a:r>
                <a:r>
                  <a:rPr lang="ru-RU" dirty="0" smtClean="0"/>
                  <a:t>количество элементов, обладающих заданным для поиска признаком;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ru-RU" dirty="0" smtClean="0"/>
                  <a:t> – оперативный объем зрительного восприятия, который ограничен объемом «оперативной» памяти (5±2 элемента) и «оперативным» полем зрения (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ru-RU" dirty="0" smtClean="0"/>
                  <a:t>);</a:t>
                </a:r>
              </a:p>
              <a:p>
                <a:pPr/>
                <a:r>
                  <a:rPr lang="en-US" dirty="0" smtClean="0"/>
                  <a:t>t – </a:t>
                </a:r>
                <a:r>
                  <a:rPr lang="ru-RU" dirty="0" smtClean="0"/>
                  <a:t>длительность зрительной фиксации (зависит от способа кодирования информации и сложности решения задачи). </a:t>
                </a:r>
              </a:p>
              <a:p>
                <a:pPr/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 b="-4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2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</a:t>
            </a:r>
            <a:r>
              <a:rPr lang="ru-RU" dirty="0" smtClean="0"/>
              <a:t>задачи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Проведите вычисление математического ожидания времени поиска для значений </a:t>
            </a:r>
            <a:r>
              <a:rPr lang="en-GB" i="1" dirty="0" smtClean="0"/>
              <a:t>t</a:t>
            </a:r>
            <a:r>
              <a:rPr lang="en-GB" dirty="0" smtClean="0"/>
              <a:t> </a:t>
            </a:r>
            <a:r>
              <a:rPr lang="ru-RU" dirty="0" smtClean="0"/>
              <a:t>разного порядка (0.001; 0.1; 1; 10; 100) для случайного интерфейса. </a:t>
            </a:r>
            <a:endParaRPr lang="en-GB" dirty="0" smtClean="0"/>
          </a:p>
          <a:p>
            <a:r>
              <a:rPr lang="ru-RU" dirty="0" smtClean="0"/>
              <a:t>Выберите эвристически наилучшее значение </a:t>
            </a:r>
            <a:r>
              <a:rPr lang="en-GB" i="1" dirty="0" smtClean="0"/>
              <a:t>t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8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сложности интерфейса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b="1" dirty="0" smtClean="0"/>
                  <a:t>Метрика оценки сложности </a:t>
                </a:r>
                <a:r>
                  <a:rPr lang="ru-RU" dirty="0" smtClean="0"/>
                  <a:t>интерфейса показывает абстрактную сложность решаемой пользователем задачи, основанную на разнообразии и количестве элементов, с которыми приходится взаимодействовать </a:t>
                </a:r>
                <a:r>
                  <a:rPr lang="ru-RU" dirty="0" err="1" smtClean="0"/>
                  <a:t>пользоватле</a:t>
                </a:r>
                <a:r>
                  <a:rPr lang="ru-RU" dirty="0" smtClean="0"/>
                  <a:t> в процессе решения задачи.</a:t>
                </a:r>
              </a:p>
              <a:p>
                <a:r>
                  <a:rPr lang="ru-RU" dirty="0" smtClean="0"/>
                  <a:t>В соответствии с теорией информационной энтропии К. Шеннона, сложность будет определяться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/>
                <a:r>
                  <a:rPr lang="en-US" dirty="0" smtClean="0"/>
                  <a:t>N – </a:t>
                </a:r>
                <a:r>
                  <a:rPr lang="ru-RU" dirty="0" smtClean="0"/>
                  <a:t>количество всех объектов;</a:t>
                </a:r>
              </a:p>
              <a:p>
                <a:pPr/>
                <a:r>
                  <a:rPr lang="en-US" dirty="0" smtClean="0"/>
                  <a:t>pi –</a:t>
                </a:r>
                <a:r>
                  <a:rPr lang="ru-RU" dirty="0" smtClean="0"/>
                  <a:t> отношения объектов в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-</a:t>
                </a:r>
                <a:r>
                  <a:rPr lang="ru-RU" dirty="0" smtClean="0"/>
                  <a:t>м классе ко всем объектам (</a:t>
                </a:r>
                <a:r>
                  <a:rPr lang="en-US" dirty="0" smtClean="0"/>
                  <a:t>pi=</a:t>
                </a:r>
                <a:r>
                  <a:rPr lang="en-US" dirty="0" err="1" smtClean="0"/>
                  <a:t>ni</a:t>
                </a:r>
                <a:r>
                  <a:rPr lang="en-US" dirty="0" smtClean="0"/>
                  <a:t>/n</a:t>
                </a:r>
                <a:r>
                  <a:rPr lang="ru-RU" dirty="0" smtClean="0"/>
                  <a:t>)</a:t>
                </a:r>
                <a:r>
                  <a:rPr lang="en-US" dirty="0" smtClean="0"/>
                  <a:t>;</a:t>
                </a:r>
              </a:p>
              <a:p>
                <a:pPr/>
                <a:r>
                  <a:rPr lang="en-US" dirty="0" smtClean="0"/>
                  <a:t>n – </a:t>
                </a:r>
                <a:r>
                  <a:rPr lang="ru-RU" dirty="0" smtClean="0"/>
                  <a:t>количество классов;</a:t>
                </a:r>
              </a:p>
              <a:p>
                <a:pPr/>
                <a:r>
                  <a:rPr lang="en-US" dirty="0" err="1" smtClean="0"/>
                  <a:t>ni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объектов класса </a:t>
                </a:r>
                <a:r>
                  <a:rPr lang="en-US" dirty="0" err="1" smtClean="0"/>
                  <a:t>i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00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сложности интерфейса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использования в графических пользовательских интерфейсах вычисление сложности обычно связывают с расположением и размерами объектов: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классы-размеры объектов;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классы взаимного расположения.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Сложность отдельного объекта: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97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сложности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Исходная метрика предполагает оценку только одного интерфейса приложения или начальной веб-страницы, не учитывая оценки других интерфейсов приложения.</a:t>
            </a:r>
          </a:p>
          <a:p>
            <a:r>
              <a:rPr lang="ru-RU" dirty="0" smtClean="0"/>
              <a:t>Для определения итоговой оценки необходимо вычислить сложность каждого интерфейса и сложить их, получив итоговой коэффициент сложности для задачи.</a:t>
            </a:r>
          </a:p>
          <a:p>
            <a:r>
              <a:rPr lang="ru-RU" dirty="0" smtClean="0"/>
              <a:t>Коэффициент сложности для одного сценария взаимодействия вычисляется суммированием сложностей всех его задач с соответствующими коэффициентами важности.</a:t>
            </a:r>
          </a:p>
          <a:p>
            <a:r>
              <a:rPr lang="ru-RU" dirty="0" smtClean="0"/>
              <a:t>Итоговой коэффициент сложности </a:t>
            </a:r>
            <a:r>
              <a:rPr lang="ru-RU" dirty="0"/>
              <a:t>вычисляется суммированием сложностей всех его </a:t>
            </a:r>
            <a:r>
              <a:rPr lang="ru-RU" dirty="0" smtClean="0"/>
              <a:t>сценариев с </a:t>
            </a:r>
            <a:r>
              <a:rPr lang="ru-RU" dirty="0"/>
              <a:t>соответствующими коэффициентами </a:t>
            </a:r>
            <a:r>
              <a:rPr lang="ru-RU" dirty="0" smtClean="0"/>
              <a:t>важности конкретного сценария.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03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Количественно оценить сложность нескольких случайно выбранных в Интернете интерфейсов.</a:t>
            </a:r>
          </a:p>
          <a:p>
            <a:r>
              <a:rPr lang="ru-RU" dirty="0" smtClean="0"/>
              <a:t>Найти среднее арифметическое значение.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6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Цели-Действия-Порядка-Правил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Модель целей-действий- порядка-правил</a:t>
            </a:r>
            <a:r>
              <a:rPr lang="ru-RU" dirty="0" smtClean="0"/>
              <a:t> </a:t>
            </a:r>
            <a:r>
              <a:rPr lang="en-US" dirty="0" smtClean="0"/>
              <a:t>(Goals, Operations, Methods and Selection Rules - </a:t>
            </a:r>
            <a:r>
              <a:rPr lang="en-US" b="1" dirty="0" err="1" smtClean="0"/>
              <a:t>GOMS</a:t>
            </a:r>
            <a:r>
              <a:rPr lang="en-US" dirty="0" smtClean="0"/>
              <a:t>) </a:t>
            </a:r>
            <a:r>
              <a:rPr lang="ru-RU" dirty="0" smtClean="0"/>
              <a:t>позволяет вычислить, сколько времени потребуется пользователю для выполнения той или иной задачи в интерфейсе.</a:t>
            </a:r>
          </a:p>
          <a:p>
            <a:r>
              <a:rPr lang="ru-RU" dirty="0" smtClean="0"/>
              <a:t>Применимость модели </a:t>
            </a:r>
            <a:r>
              <a:rPr lang="en-US" dirty="0" err="1" smtClean="0"/>
              <a:t>GOMS</a:t>
            </a:r>
            <a:r>
              <a:rPr lang="en-US" dirty="0" smtClean="0"/>
              <a:t> </a:t>
            </a:r>
            <a:r>
              <a:rPr lang="ru-RU" dirty="0" smtClean="0"/>
              <a:t>обосновывают тем, что время выполнения любой задачи в человеко-машинном интерфейсе является величиной, которая интегрирует временные интервалы, затраченные на выполнение пользователем </a:t>
            </a:r>
            <a:r>
              <a:rPr lang="ru-RU" b="1" dirty="0" smtClean="0"/>
              <a:t>элементарных</a:t>
            </a:r>
            <a:r>
              <a:rPr lang="ru-RU" dirty="0" smtClean="0"/>
              <a:t> действий, определенный порядок выполнения которых приводит к решению поставленной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74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Жесты и время по модели GOMS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H </a:t>
            </a:r>
            <a:r>
              <a:rPr lang="ru-RU" dirty="0"/>
              <a:t>(перенос руки на мышь) = 0,4 сек</a:t>
            </a:r>
          </a:p>
          <a:p>
            <a:r>
              <a:rPr lang="ru-RU" dirty="0"/>
              <a:t>К (нажатие клавиши клавиатуры или мыши) = 0,2 сек</a:t>
            </a:r>
          </a:p>
          <a:p>
            <a:r>
              <a:rPr lang="ru-RU" dirty="0"/>
              <a:t>Р (перенос курсора к позиции на экране) = 1,1 сек</a:t>
            </a:r>
          </a:p>
          <a:p>
            <a:r>
              <a:rPr lang="ru-RU" dirty="0"/>
              <a:t>М (обдумывание следующего шага) = 1,35 сек</a:t>
            </a:r>
          </a:p>
          <a:p>
            <a:r>
              <a:rPr lang="ru-RU" dirty="0"/>
              <a:t>R (ожидание ответа системы) — время зависит от быстродействия конкретной системы и не участвует в расчётах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На практике указанные значения могут варьироваться в широких пределах, что делает невозможным абсолютную оценку временных значений, но позволяет сравнить несколько интерфейсов по средним сравнительным оценкам.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2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метода </a:t>
            </a:r>
            <a:r>
              <a:rPr lang="en-US" dirty="0" err="1" smtClean="0"/>
              <a:t>GOMS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Определение последовательности элементарных действий, необходимых для выполнения конкретной задачи;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Суммирование времени, затраченного на каждое из действий.</a:t>
            </a:r>
          </a:p>
          <a:p>
            <a:endParaRPr lang="ru-RU" dirty="0"/>
          </a:p>
          <a:p>
            <a:r>
              <a:rPr lang="ru-RU" dirty="0" smtClean="0"/>
              <a:t>определение последовательности действий К, </a:t>
            </a:r>
            <a:r>
              <a:rPr lang="en-US" dirty="0" smtClean="0"/>
              <a:t>H, P </a:t>
            </a:r>
            <a:r>
              <a:rPr lang="ru-RU" dirty="0" smtClean="0"/>
              <a:t>не является сложной задачей;</a:t>
            </a:r>
          </a:p>
          <a:p>
            <a:r>
              <a:rPr lang="ru-RU" dirty="0" smtClean="0"/>
              <a:t>существуют некоторые затруднения с определением позиций действий </a:t>
            </a:r>
            <a:r>
              <a:rPr lang="en-US" dirty="0" smtClean="0"/>
              <a:t>M </a:t>
            </a:r>
            <a:r>
              <a:rPr lang="ru-RU" dirty="0" smtClean="0"/>
              <a:t>во всей последовательности действий:</a:t>
            </a:r>
          </a:p>
          <a:p>
            <a:pPr lvl="1"/>
            <a:r>
              <a:rPr lang="ru-RU" dirty="0" smtClean="0"/>
              <a:t>во время действия </a:t>
            </a:r>
            <a:r>
              <a:rPr lang="en-US" dirty="0" smtClean="0"/>
              <a:t>M </a:t>
            </a:r>
            <a:r>
              <a:rPr lang="ru-RU" dirty="0" smtClean="0"/>
              <a:t>пользователь принимает решение о дальнейшем действии;</a:t>
            </a:r>
          </a:p>
          <a:p>
            <a:pPr lvl="1"/>
            <a:r>
              <a:rPr lang="ru-RU" dirty="0" smtClean="0"/>
              <a:t>важной частью модели </a:t>
            </a:r>
            <a:r>
              <a:rPr lang="en-US" dirty="0" err="1" smtClean="0"/>
              <a:t>GOMS</a:t>
            </a:r>
            <a:r>
              <a:rPr lang="en-US" dirty="0" smtClean="0"/>
              <a:t> </a:t>
            </a:r>
            <a:r>
              <a:rPr lang="ru-RU" dirty="0" smtClean="0"/>
              <a:t>являются правила, позволяющие определить, в какие моменты пользователь задержится для подготовки (обдумывания) следующего действия.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76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Количественные законы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Количественные законы, имеющие отношение к разработке интерфейсов, имеют хорошее когнитивное обоснование и дают дополнительные данные, на основе которых можно принимать те или иные решения, связанные с разработкой удобных интерфейсов.</a:t>
            </a:r>
          </a:p>
          <a:p>
            <a:r>
              <a:rPr lang="ru-RU" dirty="0" smtClean="0"/>
              <a:t>Закон </a:t>
            </a:r>
            <a:r>
              <a:rPr lang="ru-RU" dirty="0" err="1" smtClean="0"/>
              <a:t>Фитса</a:t>
            </a:r>
            <a:endParaRPr lang="ru-RU" dirty="0" smtClean="0"/>
          </a:p>
          <a:p>
            <a:r>
              <a:rPr lang="ru-RU" dirty="0" smtClean="0"/>
              <a:t>Закон </a:t>
            </a:r>
            <a:r>
              <a:rPr lang="ru-RU" dirty="0" err="1" smtClean="0"/>
              <a:t>Хика</a:t>
            </a:r>
            <a:endParaRPr lang="ru-RU" dirty="0" smtClean="0"/>
          </a:p>
          <a:p>
            <a:r>
              <a:rPr lang="ru-RU" dirty="0" smtClean="0"/>
              <a:t>Оценка времени информационного поиска</a:t>
            </a:r>
          </a:p>
          <a:p>
            <a:r>
              <a:rPr lang="ru-RU" dirty="0" smtClean="0"/>
              <a:t>Модель </a:t>
            </a:r>
            <a:r>
              <a:rPr lang="en-GB" dirty="0" smtClean="0"/>
              <a:t>GOMS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98464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Правило 0. Начальная расстановка операторов </a:t>
            </a:r>
            <a:r>
              <a:rPr lang="ru-RU" b="1" dirty="0" smtClean="0"/>
              <a:t>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Операторы </a:t>
            </a:r>
            <a:r>
              <a:rPr lang="ru-RU" dirty="0"/>
              <a:t>M надо </a:t>
            </a:r>
            <a:r>
              <a:rPr lang="ru-RU" dirty="0" smtClean="0"/>
              <a:t>ставить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перед </a:t>
            </a:r>
            <a:r>
              <a:rPr lang="ru-RU" dirty="0"/>
              <a:t>всеми операторами K (нажатие клавиши), </a:t>
            </a:r>
            <a:endParaRPr lang="en-US" dirty="0" smtClean="0"/>
          </a:p>
          <a:p>
            <a:r>
              <a:rPr lang="ru-RU" dirty="0" smtClean="0"/>
              <a:t>перед </a:t>
            </a:r>
            <a:r>
              <a:rPr lang="ru-RU" dirty="0"/>
              <a:t>всеми операторами P (указание с помощью мыши), предназначенными для выбора команд (например, указание на выпадающий список);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</a:t>
            </a:r>
            <a:r>
              <a:rPr lang="ru-RU" dirty="0" smtClean="0"/>
              <a:t>еред </a:t>
            </a:r>
            <a:r>
              <a:rPr lang="ru-RU" dirty="0"/>
              <a:t>операторами P, предназначенными для указания на аргументы этих команд (например, конкретный пункт в выпавшем списке), ставить оператор M не надо.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39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Правило 1. Удаление ожидаемых операторов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</a:t>
            </a:r>
            <a:r>
              <a:rPr lang="ru-RU" dirty="0"/>
              <a:t>оператор, следующий за оператором M, является полностью ожидаемым с точки зрения оператора, предшествующего M, то этот оператор M может быть удален.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Например</a:t>
            </a:r>
            <a:r>
              <a:rPr lang="ru-RU" dirty="0"/>
              <a:t>, если вы перемещаете мышь чтобы нажать кнопку по достижении цели, то в соответствии с этим правилом следует удалить оператор M, устанавливаемый по правилу 0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6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Правило 2. Удаление операторов M внутри когнитивных единиц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</a:t>
            </a:r>
            <a:r>
              <a:rPr lang="ru-RU" dirty="0"/>
              <a:t>строка вида M K M K M K… принадлежит когнитивной единице, то следует удалить все операторы M, кроме первого. </a:t>
            </a:r>
            <a:endParaRPr lang="ru-RU" dirty="0" smtClean="0"/>
          </a:p>
          <a:p>
            <a:r>
              <a:rPr lang="ru-RU" dirty="0" smtClean="0"/>
              <a:t>Когнитивной </a:t>
            </a:r>
            <a:r>
              <a:rPr lang="ru-RU" dirty="0"/>
              <a:t>единицей является непрерывная последовательность вводимых символов, например «4564.23» или «Константин Константинопольский».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55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Правило 3. Удаление операторов M перед последовательными </a:t>
            </a:r>
            <a:r>
              <a:rPr lang="ru-RU" b="1" dirty="0" smtClean="0"/>
              <a:t>разделителями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</a:t>
            </a:r>
            <a:r>
              <a:rPr lang="ru-RU" dirty="0"/>
              <a:t>оператор K означает разделитель, стоящий в конце когнитивной </a:t>
            </a:r>
            <a:r>
              <a:rPr lang="ru-RU" dirty="0" smtClean="0"/>
              <a:t>единицы, </a:t>
            </a:r>
            <a:r>
              <a:rPr lang="ru-RU" dirty="0"/>
              <a:t>то следует удалить оператор M, стоящий перед ним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Например: </a:t>
            </a:r>
            <a:r>
              <a:rPr lang="ru-RU" dirty="0"/>
              <a:t>тире между двумя днями «понедельник — четверг</a:t>
            </a:r>
            <a:r>
              <a:rPr lang="ru-RU" dirty="0" smtClean="0"/>
              <a:t>».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6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Правило 4. Удаление операторов M, которые являются прерывателями </a:t>
            </a:r>
            <a:r>
              <a:rPr lang="ru-RU" b="1" dirty="0" smtClean="0"/>
              <a:t>команд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</a:t>
            </a:r>
            <a:r>
              <a:rPr lang="ru-RU" dirty="0"/>
              <a:t>оператор K является разделителем, стоящим после постоянной строки (например, точка в конце предложения, которая каждый раз вводится в неизменном виде), то следует удалить оператор M, стоящий перед ним. </a:t>
            </a:r>
            <a:endParaRPr lang="ru-RU" dirty="0" smtClean="0"/>
          </a:p>
          <a:p>
            <a:r>
              <a:rPr lang="ru-RU" dirty="0" smtClean="0"/>
              <a:t>Добавление </a:t>
            </a:r>
            <a:r>
              <a:rPr lang="ru-RU" dirty="0"/>
              <a:t>разделителя станет привычным действием, и поэтому разделитель станет частью строки и не будет требовать специального оператора M. </a:t>
            </a:r>
            <a:endParaRPr lang="ru-RU" dirty="0" smtClean="0"/>
          </a:p>
          <a:p>
            <a:r>
              <a:rPr lang="ru-RU" dirty="0" smtClean="0"/>
              <a:t>Но </a:t>
            </a:r>
            <a:r>
              <a:rPr lang="ru-RU" dirty="0"/>
              <a:t>если оператор K является разделителем для строки аргументов или любой другой изменяемой строки, то оператор M следует сохранить перед ним.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72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Правило 5. Удаление перекрывающих операторов </a:t>
            </a:r>
            <a:r>
              <a:rPr lang="ru-RU" b="1" dirty="0" smtClean="0"/>
              <a:t>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Любую </a:t>
            </a:r>
            <a:r>
              <a:rPr lang="ru-RU" dirty="0"/>
              <a:t>часть оператора M, которая перекрывает оператор R, означающий задержку, связанную с ожиданием ответа компьютера, учитывать не следует.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85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метода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Дано</a:t>
            </a:r>
            <a:r>
              <a:rPr lang="ru-RU" b="1" dirty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Пользователя просят </a:t>
            </a:r>
            <a:r>
              <a:rPr lang="ru-RU" dirty="0"/>
              <a:t>перевести температуру из Фаренгейта в Цельсий или наоборот. Например, могут попросить: «Переведи, 3,5 градуса по Фаренгейту в градусы по Цельсию». Значение температуры </a:t>
            </a:r>
            <a:r>
              <a:rPr lang="ru-RU" dirty="0" smtClean="0"/>
              <a:t>можно </a:t>
            </a:r>
            <a:r>
              <a:rPr lang="ru-RU" dirty="0"/>
              <a:t>ввести только с помощью клавиатуры или мыши.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Задача: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Спроектировать интерфейс, где время на перевод значений температуры минимально.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Условия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Для простоты, будем считать, что </a:t>
            </a:r>
            <a:r>
              <a:rPr lang="ru-RU" dirty="0" smtClean="0"/>
              <a:t>пользователь вводит </a:t>
            </a:r>
            <a:r>
              <a:rPr lang="ru-RU" dirty="0"/>
              <a:t>значения максимум из двух символов и </a:t>
            </a:r>
            <a:r>
              <a:rPr lang="ru-RU" dirty="0" smtClean="0"/>
              <a:t>не </a:t>
            </a:r>
            <a:r>
              <a:rPr lang="ru-RU" dirty="0"/>
              <a:t>совершает ошибок.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13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Решение. Вариант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 smtClean="0"/>
              <a:t>Представим</a:t>
            </a:r>
            <a:r>
              <a:rPr lang="ru-RU" dirty="0"/>
              <a:t>, что </a:t>
            </a:r>
            <a:r>
              <a:rPr lang="ru-RU" dirty="0" smtClean="0"/>
              <a:t>пользователь </a:t>
            </a:r>
            <a:r>
              <a:rPr lang="ru-RU" dirty="0" smtClean="0"/>
              <a:t>сначала </a:t>
            </a:r>
            <a:r>
              <a:rPr lang="ru-RU" dirty="0"/>
              <a:t>должен понять в какую сторону произойдёт перевод и если в нужную ему сторону, то просто вводит цифры. Если в не нужную сторону, то он переключается в радио-группе на нужную.</a:t>
            </a:r>
            <a:endParaRPr lang="en-US" dirty="0"/>
          </a:p>
        </p:txBody>
      </p:sp>
      <p:pic>
        <p:nvPicPr>
          <p:cNvPr id="1026" name="Picture 2" descr="https://habrastorage.org/webt/le/ui/m3/leuim3cmdtvefmnstkkoaaae8w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619616"/>
            <a:ext cx="46863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39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 </a:t>
            </a:r>
            <a:r>
              <a:rPr lang="ru-RU" dirty="0"/>
              <a:t>(руку на мышь) + М (думаем) + Р (ведём курсор к радио-группе) + К (клик) + М (думаем) + Р (курсор к полю) + К (клик) + Н (перенос руки с мыши на </a:t>
            </a:r>
            <a:r>
              <a:rPr lang="ru-RU" dirty="0" err="1"/>
              <a:t>клаву</a:t>
            </a:r>
            <a:r>
              <a:rPr lang="ru-RU" dirty="0"/>
              <a:t>) + М (думаем) + К (ввод первой цифры) + М (думаем) + К (ввод второй цифры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По </a:t>
            </a:r>
            <a:r>
              <a:rPr lang="ru-RU" dirty="0"/>
              <a:t>правилу 2, удаляем лишние М и получаем: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Н + М + Р + К + М + Р + К + Н + М + К + </a:t>
            </a:r>
            <a:r>
              <a:rPr lang="ru-RU" dirty="0" smtClean="0"/>
              <a:t>К</a:t>
            </a:r>
          </a:p>
          <a:p>
            <a:r>
              <a:rPr lang="ru-RU" dirty="0" smtClean="0"/>
              <a:t>Если </a:t>
            </a:r>
            <a:r>
              <a:rPr lang="ru-RU" dirty="0"/>
              <a:t>выбрано НЕ подходящее направление конвертации температур, то получаем: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0,4 + 1,35 + 1,1 + 0,2 + 1,35 + 1,1 + 0,2 + 0,4 + 1,35 + 0,2 + 0,2 = </a:t>
            </a:r>
            <a:r>
              <a:rPr lang="ru-RU" b="1" dirty="0"/>
              <a:t>7,85 </a:t>
            </a:r>
            <a:r>
              <a:rPr lang="ru-RU" b="1" dirty="0" smtClean="0"/>
              <a:t>сек</a:t>
            </a:r>
          </a:p>
          <a:p>
            <a:r>
              <a:rPr lang="ru-RU" dirty="0" smtClean="0"/>
              <a:t>Если </a:t>
            </a:r>
            <a:r>
              <a:rPr lang="ru-RU" dirty="0"/>
              <a:t>выбрано подходящее направление конвертации температур, то получаем: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0,4 + 1,35 + 1,1 + 0,2 + 1,35 + 0,2 + 0,2 = </a:t>
            </a:r>
            <a:r>
              <a:rPr lang="ru-RU" b="1" dirty="0"/>
              <a:t>4,8 сек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90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Решение. Вариант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5039" cy="4351338"/>
          </a:xfrm>
        </p:spPr>
        <p:txBody>
          <a:bodyPr/>
          <a:lstStyle/>
          <a:p>
            <a:r>
              <a:rPr lang="ru-RU" dirty="0" smtClean="0"/>
              <a:t>Удалим необходимость </a:t>
            </a:r>
            <a:r>
              <a:rPr lang="ru-RU" dirty="0"/>
              <a:t>переключать сторону перевода значений. </a:t>
            </a:r>
            <a:endParaRPr lang="ru-RU" dirty="0" smtClean="0"/>
          </a:p>
          <a:p>
            <a:r>
              <a:rPr lang="ru-RU" dirty="0" smtClean="0"/>
              <a:t>Делаем </a:t>
            </a:r>
            <a:r>
              <a:rPr lang="ru-RU" dirty="0"/>
              <a:t>поля ввода перетаскиваемыми.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меняем положение / значение одного поля, то автоматически меняется и положение / значение другого.</a:t>
            </a:r>
            <a:endParaRPr lang="en-US" dirty="0"/>
          </a:p>
        </p:txBody>
      </p:sp>
      <p:pic>
        <p:nvPicPr>
          <p:cNvPr id="2050" name="Picture 2" descr="https://habrastorage.org/webt/n3/qh/rh/n3qhrhneoexhpeekhar6bpzwbm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690688"/>
            <a:ext cx="46863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2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Количественные законы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Чем </a:t>
            </a:r>
            <a:r>
              <a:rPr lang="ru-RU" dirty="0"/>
              <a:t>дальше находится некоторый графической элемент интерфейса от текущей позиции курсора или чем меньше размеры этого графического элемента, тем больше времени потребуется пользователю для перемещения к нему курсора</a:t>
            </a:r>
            <a:endParaRPr lang="en-US" dirty="0" smtClean="0"/>
          </a:p>
          <a:p>
            <a:r>
              <a:rPr lang="ru-RU" dirty="0" smtClean="0"/>
              <a:t>Пусть </a:t>
            </a:r>
            <a:r>
              <a:rPr lang="ru-RU" dirty="0" smtClean="0"/>
              <a:t>пользователь перемещает курсор к некоторому графическому элементу пользовательского интерфейса.</a:t>
            </a:r>
          </a:p>
          <a:p>
            <a:r>
              <a:rPr lang="ru-RU" dirty="0" smtClean="0"/>
              <a:t>Длина прямой линии, соединяющей начальную позицию курсора и ближайшую точку этого графического элемента определяется как </a:t>
            </a:r>
            <a:r>
              <a:rPr lang="ru-RU" b="1" dirty="0" smtClean="0"/>
              <a:t>дистанция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44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 </a:t>
            </a:r>
            <a:r>
              <a:rPr lang="ru-RU" dirty="0"/>
              <a:t>(0,4) + М (1,35) + Р (1,1) + К (0,2) + Р (1,1) = </a:t>
            </a:r>
            <a:r>
              <a:rPr lang="ru-RU" b="1" dirty="0"/>
              <a:t>4,15 сек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Этот вариант реализации </a:t>
            </a:r>
            <a:r>
              <a:rPr lang="ru-RU" dirty="0" smtClean="0"/>
              <a:t>«быстрее» </a:t>
            </a:r>
            <a:r>
              <a:rPr lang="ru-RU" dirty="0"/>
              <a:t>первого на 0,65 сек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2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Погрешность и применимость метода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Раскин </a:t>
            </a:r>
            <a:r>
              <a:rPr lang="ru-RU" dirty="0" smtClean="0"/>
              <a:t>(автор метода) пишет</a:t>
            </a:r>
            <a:r>
              <a:rPr lang="ru-RU" dirty="0" smtClean="0"/>
              <a:t>, что с помощью этого метода можно предсказать, сколько времени понадобится пользователю на его задачи с абсолютной </a:t>
            </a:r>
            <a:r>
              <a:rPr lang="ru-RU" b="1" dirty="0" smtClean="0"/>
              <a:t>погрешностью менее 5%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 smtClean="0"/>
              <a:t>«</a:t>
            </a:r>
            <a:r>
              <a:rPr lang="ru-RU" dirty="0"/>
              <a:t>Разработчики, которые знакомы с методом GOMS, редко проводят детальный и формальный анализ модели интерфейса. Отчасти это происходит из-за того, что основы GOMS и других количественных методов известны им настолько, что они изначально руководствуются этими методами в процессе разработки.»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9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</a:t>
            </a:r>
            <a:r>
              <a:rPr lang="ru-RU" dirty="0" smtClean="0"/>
              <a:t>задачи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Количественно оценить скорость работы пользователя в трех разных пользовательских интерфейсах электронных почт при выполнении двух основных задач:</a:t>
            </a:r>
          </a:p>
          <a:p>
            <a:pPr lvl="1"/>
            <a:r>
              <a:rPr lang="ru-RU" dirty="0" smtClean="0"/>
              <a:t>Введение пароля доступа</a:t>
            </a:r>
          </a:p>
          <a:p>
            <a:pPr lvl="1"/>
            <a:r>
              <a:rPr lang="ru-RU" dirty="0" smtClean="0"/>
              <a:t>Проверка входящих писем</a:t>
            </a:r>
          </a:p>
          <a:p>
            <a:r>
              <a:rPr lang="ru-RU" dirty="0" smtClean="0"/>
              <a:t>Предложить улучшение интерфейсов, позволяющее сократить временные затраты.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8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</a:t>
            </a:r>
            <a:r>
              <a:rPr lang="ru-RU" dirty="0" err="1"/>
              <a:t>Ф</a:t>
            </a:r>
            <a:r>
              <a:rPr lang="ru-RU" dirty="0" err="1" smtClean="0"/>
              <a:t>итса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Закон </a:t>
                </a:r>
                <a:r>
                  <a:rPr lang="ru-RU" dirty="0" err="1" smtClean="0"/>
                  <a:t>Фитса</a:t>
                </a:r>
                <a:r>
                  <a:rPr lang="ru-RU" dirty="0" smtClean="0"/>
                  <a:t> на основании данных о размерах объекта и дистанции позволяется найти среднее время, за которое пользователь перемещает курсор к графическому элементу.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𝑇𝑖𝑚𝑒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 smtClean="0"/>
                  <a:t>+1)</a:t>
                </a:r>
              </a:p>
              <a:p>
                <a:pPr lvl="1"/>
                <a:r>
                  <a:rPr lang="en-GB" dirty="0"/>
                  <a:t>S</a:t>
                </a:r>
                <a:r>
                  <a:rPr lang="en-GB" dirty="0" smtClean="0"/>
                  <a:t> – </a:t>
                </a:r>
                <a:r>
                  <a:rPr lang="ru-RU" dirty="0" smtClean="0"/>
                  <a:t>размер графического элемента вдоль линии перемещения курсора;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D – </a:t>
                </a:r>
                <a:r>
                  <a:rPr lang="ru-RU" dirty="0" smtClean="0"/>
                  <a:t>дистанция от начальной позиции курсора до графического элемента;</a:t>
                </a:r>
              </a:p>
              <a:p>
                <a:pPr lvl="1"/>
                <a:r>
                  <a:rPr lang="en-GB" dirty="0" smtClean="0"/>
                  <a:t>a </a:t>
                </a:r>
                <a:r>
                  <a:rPr lang="ru-RU" dirty="0" smtClean="0"/>
                  <a:t>и </a:t>
                </a:r>
                <a:r>
                  <a:rPr lang="en-GB" dirty="0" smtClean="0"/>
                  <a:t>b – </a:t>
                </a:r>
                <a:r>
                  <a:rPr lang="ru-RU" dirty="0" smtClean="0"/>
                  <a:t>константы, устанавливаемые опытным путем по параметрам производительности человека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≈50,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≈150)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Время отсчитывается от момента, когда курсор начинает движение по прямой линии до момента, когда пользователь щелкает мышью по графическому элементу интерфейса. 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88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</a:t>
            </a:r>
            <a:r>
              <a:rPr lang="ru-RU" dirty="0" err="1"/>
              <a:t>Ф</a:t>
            </a:r>
            <a:r>
              <a:rPr lang="ru-RU" dirty="0" err="1" smtClean="0"/>
              <a:t>итса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𝑇𝑖𝑚𝑒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 smtClean="0"/>
                  <a:t>+1)</a:t>
                </a:r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Так как </a:t>
                </a:r>
                <a:r>
                  <a:rPr lang="en-GB" dirty="0" smtClean="0"/>
                  <a:t>D/S </a:t>
                </a:r>
                <a:r>
                  <a:rPr lang="ru-RU" dirty="0" smtClean="0"/>
                  <a:t>является отношением двух дистанций и не зависит от единицы измерения, то для вычисления времени могут быть использованы любые единицы измерения дистанции.</a:t>
                </a:r>
              </a:p>
              <a:p>
                <a:r>
                  <a:rPr lang="ru-RU" dirty="0" smtClean="0"/>
                  <a:t>Если отношение между движением графического устройства ввода (мышь) и движением курсора является линейным, то закон позволяет вычислить время, даже при условии того, что графического устройство ввода перемещается на большее или меньшее расстояние, чем курсор в интерфейсе.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17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</a:t>
            </a:r>
            <a:r>
              <a:rPr lang="ru-RU" dirty="0" err="1" smtClean="0"/>
              <a:t>Фитса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применяется </a:t>
            </a:r>
            <a:r>
              <a:rPr lang="ru-RU" dirty="0" smtClean="0"/>
              <a:t>для вычисления времени в стандартных интерфейсах, в которых перемещения совершаются одним движением и перемещения невелики относительной размеров человеческого тела.</a:t>
            </a:r>
          </a:p>
          <a:p>
            <a:r>
              <a:rPr lang="ru-RU" dirty="0" smtClean="0"/>
              <a:t>можно </a:t>
            </a:r>
            <a:r>
              <a:rPr lang="ru-RU" dirty="0" smtClean="0"/>
              <a:t>расширить более сложными параметрами: </a:t>
            </a:r>
            <a:endParaRPr lang="ru-RU" dirty="0" smtClean="0"/>
          </a:p>
          <a:p>
            <a:pPr lvl="1"/>
            <a:r>
              <a:rPr lang="ru-RU" dirty="0" smtClean="0"/>
              <a:t>перемещение </a:t>
            </a:r>
            <a:r>
              <a:rPr lang="ru-RU" dirty="0" smtClean="0"/>
              <a:t>курсора между прямыми или искривленными границами, </a:t>
            </a:r>
            <a:endParaRPr lang="ru-RU" dirty="0" smtClean="0"/>
          </a:p>
          <a:p>
            <a:pPr lvl="1"/>
            <a:r>
              <a:rPr lang="ru-RU" dirty="0" smtClean="0"/>
              <a:t>перемещение </a:t>
            </a:r>
            <a:r>
              <a:rPr lang="ru-RU" dirty="0" smtClean="0"/>
              <a:t>в двумерном пространстве.</a:t>
            </a:r>
          </a:p>
          <a:p>
            <a:r>
              <a:rPr lang="ru-RU" dirty="0" smtClean="0"/>
              <a:t>Для </a:t>
            </a:r>
            <a:r>
              <a:rPr lang="ru-RU" dirty="0" smtClean="0"/>
              <a:t>двумерных элементов получают приближенное значение времени, необходимого для перемещения курсора к графическому элементу, используя в качестве параметра </a:t>
            </a:r>
            <a:r>
              <a:rPr lang="en-GB" dirty="0" smtClean="0"/>
              <a:t>S </a:t>
            </a:r>
            <a:r>
              <a:rPr lang="ru-RU" dirty="0" smtClean="0"/>
              <a:t>наименьшее из значений размеров объекта по горизонтали или по вертикали.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5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</a:t>
            </a:r>
            <a:r>
              <a:rPr lang="ru-RU" dirty="0" err="1" smtClean="0"/>
              <a:t>Хика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Перед тем, как переместить курсор к графическому элементу или совершить любое другое действие из набора возможных действий в интерфейсе, пользователь должен выбрать этот элемент или действие.</a:t>
            </a:r>
          </a:p>
          <a:p>
            <a:r>
              <a:rPr lang="ru-RU" dirty="0" smtClean="0"/>
              <a:t>Чем больше </a:t>
            </a:r>
            <a:r>
              <a:rPr lang="ru-RU" dirty="0"/>
              <a:t>количество вариантов определенного типа представлено, тем больше времени требуется на выбор этих вариантов.</a:t>
            </a:r>
            <a:endParaRPr lang="en-US" dirty="0"/>
          </a:p>
          <a:p>
            <a:r>
              <a:rPr lang="ru-RU" dirty="0" smtClean="0"/>
              <a:t>Закон </a:t>
            </a:r>
            <a:r>
              <a:rPr lang="ru-RU" dirty="0" err="1" smtClean="0"/>
              <a:t>Хика</a:t>
            </a:r>
            <a:r>
              <a:rPr lang="ru-RU" dirty="0" smtClean="0"/>
              <a:t> </a:t>
            </a:r>
            <a:r>
              <a:rPr lang="en-GB" dirty="0" smtClean="0"/>
              <a:t>(Hick’s Law) </a:t>
            </a:r>
            <a:r>
              <a:rPr lang="ru-RU" dirty="0" smtClean="0"/>
              <a:t>позволяет </a:t>
            </a:r>
            <a:r>
              <a:rPr lang="ru-RU" dirty="0" smtClean="0"/>
              <a:t>рассчитать время, которое требуется на выбор варианта.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1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</a:t>
            </a:r>
            <a:r>
              <a:rPr lang="ru-RU" dirty="0" err="1" smtClean="0"/>
              <a:t>Хика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выборе из </a:t>
                </a:r>
                <a:r>
                  <a:rPr lang="en-GB" dirty="0" smtClean="0"/>
                  <a:t>n </a:t>
                </a:r>
                <a:r>
                  <a:rPr lang="ru-RU" dirty="0" smtClean="0"/>
                  <a:t>вариантов, время на выбор одного из них будет равно: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𝑇𝑖𝑚𝑒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при условии, что все варианты являются равновероятными.</a:t>
                </a:r>
                <a:endParaRPr lang="en-GB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Коэффициенты </a:t>
                </a:r>
                <a:r>
                  <a:rPr lang="ru-RU" dirty="0" smtClean="0"/>
                  <a:t>зависят от:</a:t>
                </a:r>
              </a:p>
              <a:p>
                <a:r>
                  <a:rPr lang="ru-RU" dirty="0" smtClean="0"/>
                  <a:t>того, как представлены варианты </a:t>
                </a:r>
                <a:r>
                  <a:rPr lang="ru-RU" dirty="0" smtClean="0"/>
                  <a:t>выбора. Если система расположения вариантов непонятна, это приводит к увеличению </a:t>
                </a:r>
                <a:r>
                  <a:rPr lang="ru-RU" dirty="0" smtClean="0"/>
                  <a:t>параметров </a:t>
                </a:r>
                <a:r>
                  <a:rPr lang="ru-RU" i="1" dirty="0" smtClean="0"/>
                  <a:t>а,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</a:t>
                </a:r>
                <a:r>
                  <a:rPr lang="ru-RU" dirty="0" smtClean="0"/>
                  <a:t>; </a:t>
                </a:r>
                <a:endParaRPr lang="ru-RU" dirty="0" smtClean="0"/>
              </a:p>
              <a:p>
                <a:r>
                  <a:rPr lang="ru-RU" dirty="0" smtClean="0"/>
                  <a:t>того, насколько хорошо пользователь знаком с системой</a:t>
                </a:r>
                <a:r>
                  <a:rPr lang="ru-RU" dirty="0" smtClean="0"/>
                  <a:t>. Если пользователь хорошо знаком, это приводит к уменьшению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3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</a:t>
            </a:r>
            <a:r>
              <a:rPr lang="ru-RU" dirty="0" err="1" smtClean="0"/>
              <a:t>Хика</a:t>
            </a:r>
            <a:r>
              <a:rPr lang="ru-RU" dirty="0" smtClean="0"/>
              <a:t>: следствия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принятия сложных решений требуется больше времени, чем для простых, и эта зависимость – логарифмическая;</a:t>
            </a:r>
          </a:p>
          <a:p>
            <a:r>
              <a:rPr lang="ru-RU" dirty="0" smtClean="0"/>
              <a:t>при отсутствии более точных данных, для проведения быстрых вычислений используют те же значения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 </a:t>
            </a:r>
            <a:r>
              <a:rPr lang="ru-RU" dirty="0" smtClean="0"/>
              <a:t>, которые применяются в законе </a:t>
            </a:r>
            <a:r>
              <a:rPr lang="ru-RU" dirty="0" err="1" smtClean="0"/>
              <a:t>Фитса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из закона </a:t>
            </a:r>
            <a:r>
              <a:rPr lang="ru-RU" dirty="0" err="1" smtClean="0"/>
              <a:t>Хика</a:t>
            </a:r>
            <a:r>
              <a:rPr lang="ru-RU" dirty="0" smtClean="0"/>
              <a:t> следует, что если </a:t>
            </a:r>
            <a:r>
              <a:rPr lang="en-US" dirty="0" smtClean="0"/>
              <a:t>a </a:t>
            </a:r>
            <a:r>
              <a:rPr lang="ru-RU" dirty="0" smtClean="0"/>
              <a:t>и</a:t>
            </a:r>
            <a:r>
              <a:rPr lang="en-US" dirty="0" smtClean="0"/>
              <a:t> b </a:t>
            </a:r>
            <a:r>
              <a:rPr lang="ru-RU" dirty="0" smtClean="0"/>
              <a:t>положительны, то предоставление пользователю сразу нескольких вариантов одновременно – более эффективный способ организации внешнего вида интерфейса, чем объединение этих же вариантов в иерархические группы.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21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1476</Words>
  <Application>Microsoft Office PowerPoint</Application>
  <PresentationFormat>Широкоэкранный</PresentationFormat>
  <Paragraphs>145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Количественный анализ интерфейсов</vt:lpstr>
      <vt:lpstr>Количественные законы</vt:lpstr>
      <vt:lpstr>Количественные законы</vt:lpstr>
      <vt:lpstr>Закон Фитса</vt:lpstr>
      <vt:lpstr>Закон Фитса</vt:lpstr>
      <vt:lpstr>Закон Фитса</vt:lpstr>
      <vt:lpstr>Закон Хика</vt:lpstr>
      <vt:lpstr>Закон Хика</vt:lpstr>
      <vt:lpstr>Закон Хика: следствия</vt:lpstr>
      <vt:lpstr>Постановка задачи 1</vt:lpstr>
      <vt:lpstr>Информационный поиск в интерфейсе</vt:lpstr>
      <vt:lpstr>Постановка задачи 2</vt:lpstr>
      <vt:lpstr>Оценка сложности интерфейса</vt:lpstr>
      <vt:lpstr>Оценка сложности интерфейса</vt:lpstr>
      <vt:lpstr>Оценка сложности интерфейса</vt:lpstr>
      <vt:lpstr>Постановка задачи</vt:lpstr>
      <vt:lpstr>Модель Цели-Действия-Порядка-Правил</vt:lpstr>
      <vt:lpstr>Жесты и время по модели GOMS</vt:lpstr>
      <vt:lpstr>Суть метода GOMS</vt:lpstr>
      <vt:lpstr>Правило 0. Начальная расстановка операторов M</vt:lpstr>
      <vt:lpstr>Правило 1. Удаление ожидаемых операторов M</vt:lpstr>
      <vt:lpstr>Правило 2. Удаление операторов M внутри когнитивных единиц</vt:lpstr>
      <vt:lpstr>Правило 3. Удаление операторов M перед последовательными разделителями</vt:lpstr>
      <vt:lpstr>Правило 4. Удаление операторов M, которые являются прерывателями команд</vt:lpstr>
      <vt:lpstr>Правило 5. Удаление перекрывающих операторов M</vt:lpstr>
      <vt:lpstr>Применение метода</vt:lpstr>
      <vt:lpstr>Решение. Вариант 1</vt:lpstr>
      <vt:lpstr>Расчет</vt:lpstr>
      <vt:lpstr>Решение. Вариант 2</vt:lpstr>
      <vt:lpstr>Расчет</vt:lpstr>
      <vt:lpstr>Погрешность и применимость метода</vt:lpstr>
      <vt:lpstr>Постановка задачи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Количественный анализ интерфейсов</dc:title>
  <dc:creator>dmitry</dc:creator>
  <cp:lastModifiedBy>login</cp:lastModifiedBy>
  <cp:revision>19</cp:revision>
  <dcterms:created xsi:type="dcterms:W3CDTF">2022-11-02T17:43:23Z</dcterms:created>
  <dcterms:modified xsi:type="dcterms:W3CDTF">2022-11-03T03:31:06Z</dcterms:modified>
</cp:coreProperties>
</file>