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58" r:id="rId4"/>
    <p:sldId id="259" r:id="rId5"/>
    <p:sldId id="260" r:id="rId6"/>
    <p:sldId id="261" r:id="rId7"/>
    <p:sldId id="296" r:id="rId8"/>
    <p:sldId id="264" r:id="rId9"/>
    <p:sldId id="265" r:id="rId10"/>
    <p:sldId id="266" r:id="rId11"/>
    <p:sldId id="267" r:id="rId12"/>
    <p:sldId id="268" r:id="rId13"/>
    <p:sldId id="269" r:id="rId14"/>
    <p:sldId id="297" r:id="rId15"/>
    <p:sldId id="271" r:id="rId16"/>
    <p:sldId id="272" r:id="rId17"/>
    <p:sldId id="298" r:id="rId18"/>
    <p:sldId id="275" r:id="rId19"/>
    <p:sldId id="299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301" r:id="rId28"/>
    <p:sldId id="300" r:id="rId29"/>
    <p:sldId id="286" r:id="rId30"/>
    <p:sldId id="287" r:id="rId31"/>
    <p:sldId id="302" r:id="rId32"/>
    <p:sldId id="289" r:id="rId33"/>
    <p:sldId id="290" r:id="rId34"/>
    <p:sldId id="303" r:id="rId35"/>
    <p:sldId id="304" r:id="rId36"/>
    <p:sldId id="305" r:id="rId37"/>
    <p:sldId id="291" r:id="rId38"/>
    <p:sldId id="292" r:id="rId39"/>
    <p:sldId id="293" r:id="rId40"/>
    <p:sldId id="3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095F-F59E-456B-BEB8-F7D8F365167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2C77-295C-4345-A650-185CB356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095F-F59E-456B-BEB8-F7D8F365167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2C77-295C-4345-A650-185CB356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8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095F-F59E-456B-BEB8-F7D8F365167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2C77-295C-4345-A650-185CB356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095F-F59E-456B-BEB8-F7D8F365167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2C77-295C-4345-A650-185CB356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095F-F59E-456B-BEB8-F7D8F365167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2C77-295C-4345-A650-185CB356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9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095F-F59E-456B-BEB8-F7D8F365167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2C77-295C-4345-A650-185CB356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9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095F-F59E-456B-BEB8-F7D8F365167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2C77-295C-4345-A650-185CB356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1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095F-F59E-456B-BEB8-F7D8F365167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2C77-295C-4345-A650-185CB356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8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095F-F59E-456B-BEB8-F7D8F365167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2C77-295C-4345-A650-185CB356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5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095F-F59E-456B-BEB8-F7D8F365167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2C77-295C-4345-A650-185CB356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7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095F-F59E-456B-BEB8-F7D8F365167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22C77-295C-4345-A650-185CB356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6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4095F-F59E-456B-BEB8-F7D8F365167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22C77-295C-4345-A650-185CB356F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ents.ru/" TargetMode="External"/><Relationship Id="rId2" Type="http://schemas.openxmlformats.org/officeDocument/2006/relationships/hyperlink" Target="http://www.fda.gov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Качественный анализ интерфейсов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541" y="569349"/>
            <a:ext cx="9926565" cy="591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021" y="2352516"/>
            <a:ext cx="8553435" cy="241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525" y="511074"/>
            <a:ext cx="9608408" cy="596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482" y="350881"/>
            <a:ext cx="9085567" cy="60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2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10515600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Выполнить поисковое задание в Интернете: найти по одному примеры веб-сайта, каждый из которых иллюстрирует один из указанных способов достижения быстрого просмотра веб-сайта.</a:t>
            </a:r>
          </a:p>
          <a:p>
            <a:r>
              <a:rPr lang="ru-RU" dirty="0" smtClean="0"/>
              <a:t>Найти примеры пяти веб-сайтов для каждого из указанных способов.</a:t>
            </a:r>
          </a:p>
          <a:p>
            <a:r>
              <a:rPr lang="ru-RU" dirty="0" smtClean="0"/>
              <a:t>Найти примеры нескольких комбинаций трех указанных способов.</a:t>
            </a:r>
          </a:p>
        </p:txBody>
      </p:sp>
    </p:spTree>
    <p:extLst>
      <p:ext uri="{BB962C8B-B14F-4D97-AF65-F5344CB8AC3E}">
        <p14:creationId xmlns:p14="http://schemas.microsoft.com/office/powerpoint/2010/main" val="35976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 Недостаточная очевидность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40" y="3075232"/>
            <a:ext cx="7649714" cy="241116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10515600" cy="3388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Простоте, понятности и очевидности веб-страницы мешают следующие недостатки в элементах пользовательского интерфейса:</a:t>
            </a:r>
          </a:p>
        </p:txBody>
      </p:sp>
    </p:spTree>
    <p:extLst>
      <p:ext uri="{BB962C8B-B14F-4D97-AF65-F5344CB8AC3E}">
        <p14:creationId xmlns:p14="http://schemas.microsoft.com/office/powerpoint/2010/main" val="18149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129" y="469079"/>
            <a:ext cx="7967633" cy="2257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128" y="3491346"/>
            <a:ext cx="7967634" cy="275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0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3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10515600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Выполнить поисковое задание в Интернете: найти по одному примеры веб-сайтов, которые иллюстрируют указанные недостатки.</a:t>
            </a:r>
          </a:p>
          <a:p>
            <a:r>
              <a:rPr lang="ru-RU" dirty="0" smtClean="0"/>
              <a:t>Найти примеры пяти веб-сайтов для каждого из указанных недостатков.</a:t>
            </a:r>
          </a:p>
          <a:p>
            <a:r>
              <a:rPr lang="ru-RU" dirty="0" smtClean="0"/>
              <a:t>Найти примеры комбинаций их двух указанных недостатков.</a:t>
            </a:r>
          </a:p>
        </p:txBody>
      </p:sp>
    </p:spTree>
    <p:extLst>
      <p:ext uri="{BB962C8B-B14F-4D97-AF65-F5344CB8AC3E}">
        <p14:creationId xmlns:p14="http://schemas.microsoft.com/office/powerpoint/2010/main" val="279695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 Сокращение текстовой информации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49179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Сокращение текстовой информации на веб-сайте призвано улучшить </a:t>
            </a:r>
            <a:r>
              <a:rPr lang="ru-RU" dirty="0" err="1" smtClean="0"/>
              <a:t>юзабилити</a:t>
            </a:r>
            <a:r>
              <a:rPr lang="ru-RU" dirty="0" smtClean="0"/>
              <a:t> следующим образом: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Снизить «уровень шума» на веб-страницах.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Выделить ценное и полезное содержание.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Уменьшить размер веб-страницы, позволив тем </a:t>
            </a:r>
            <a:r>
              <a:rPr lang="ru-RU" dirty="0" err="1" smtClean="0"/>
              <a:t>самам</a:t>
            </a:r>
            <a:r>
              <a:rPr lang="ru-RU" dirty="0" smtClean="0"/>
              <a:t> выводить их на экран целиком, без необходимости дополнительной прокрутки.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 этом желательно, чтобы оставшаяся текстовая информация на веб-страницах содержала минимум общей информации (вступительные тексты, самореклама) и минимум инструкции для пользователя.</a:t>
            </a:r>
          </a:p>
          <a:p>
            <a:pPr marL="571500" indent="-571500">
              <a:buFont typeface="+mj-lt"/>
              <a:buAutoNum type="romanU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955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3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10515600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Сократить по смыслу представленную ниже текстовую информацию вдвое, а затем получившийся текст также сократить вдвое.</a:t>
            </a:r>
          </a:p>
          <a:p>
            <a:r>
              <a:rPr lang="ru-RU" dirty="0" smtClean="0"/>
              <a:t>Найти примеры пяти веб-сайтов, на которых не выполняются рекомендации по сокращению текстовой информации.</a:t>
            </a:r>
          </a:p>
          <a:p>
            <a:r>
              <a:rPr lang="ru-RU" dirty="0" smtClean="0"/>
              <a:t>Написать собственное обращение к пользователям своего веб-сайта с учетом рекомендаций по размещению текстовой информации.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183033"/>
              </p:ext>
            </p:extLst>
          </p:nvPr>
        </p:nvGraphicFramePr>
        <p:xfrm>
          <a:off x="10449473" y="2585084"/>
          <a:ext cx="1353247" cy="1075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3" imgW="487080" imgH="387000" progId="Package">
                  <p:embed/>
                </p:oleObj>
              </mc:Choice>
              <mc:Fallback>
                <p:oleObj name="Packager Shell Object" showAsIcon="1" r:id="rId3" imgW="487080" imgH="387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49473" y="2585084"/>
                        <a:ext cx="1353247" cy="1075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66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211"/>
            <a:ext cx="10515600" cy="53207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 данной теме будут рассмотрены упражнения, посвященные преобладающим сегодня эвристическим принципам построения и анализа удобного интерфейса:</a:t>
            </a:r>
          </a:p>
          <a:p>
            <a:r>
              <a:rPr lang="ru-RU" dirty="0" smtClean="0"/>
              <a:t>Просмотр веб-страниц;</a:t>
            </a:r>
          </a:p>
          <a:p>
            <a:r>
              <a:rPr lang="ru-RU" dirty="0" smtClean="0"/>
              <a:t>Способы достижения быстрого просмотра веб-сайта;</a:t>
            </a:r>
          </a:p>
          <a:p>
            <a:r>
              <a:rPr lang="ru-RU" dirty="0" smtClean="0"/>
              <a:t>Недостаточная очевидность; </a:t>
            </a:r>
          </a:p>
          <a:p>
            <a:r>
              <a:rPr lang="ru-RU" dirty="0"/>
              <a:t>С</a:t>
            </a:r>
            <a:r>
              <a:rPr lang="ru-RU" dirty="0" smtClean="0"/>
              <a:t>окращение текстовой информации;</a:t>
            </a:r>
          </a:p>
          <a:p>
            <a:r>
              <a:rPr lang="ru-RU" dirty="0" smtClean="0"/>
              <a:t>Оценка начальной страницы веб-сайта;</a:t>
            </a:r>
          </a:p>
          <a:p>
            <a:r>
              <a:rPr lang="ru-RU" dirty="0" smtClean="0"/>
              <a:t>Использование вкладок;</a:t>
            </a:r>
          </a:p>
          <a:p>
            <a:r>
              <a:rPr lang="ru-RU" dirty="0" smtClean="0"/>
              <a:t>Анализ навигации веб-сайта;</a:t>
            </a:r>
          </a:p>
          <a:p>
            <a:r>
              <a:rPr lang="ru-RU" dirty="0" smtClean="0"/>
              <a:t>Анализ доброжелательности пользователя.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 Оценка начальной страницы веб-сайта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49179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Начальная страница сайта служит целям представления пользователям информации, которую он ищет; представления дополнительной информации; демонстрации способа начала работы с сайтом; вызова интереса к сайту. Начальная страница должна содержать: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Основную идею и назначение сайта.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Иерархия веб-сайта.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Окно поиска.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Анонсы содержания веб-сайта (обзор содержания и сервисов).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Периодически обновляемое содержимое.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Реклама.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Ссылки на содержание веб-сайта, наиболее запрашиваемое пользователями.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Регистрация.</a:t>
            </a:r>
          </a:p>
          <a:p>
            <a:pPr marL="571500" indent="-571500">
              <a:buFont typeface="+mj-lt"/>
              <a:buAutoNum type="romanU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532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9232"/>
          <a:stretch/>
        </p:blipFill>
        <p:spPr>
          <a:xfrm>
            <a:off x="6033770" y="1240559"/>
            <a:ext cx="6057900" cy="408074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68300"/>
            <a:ext cx="4851400" cy="6240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Основная идея начальной страницы сайта может быть передана следующим образом:</a:t>
            </a:r>
          </a:p>
          <a:p>
            <a:pPr marL="571500" indent="-571500">
              <a:buFont typeface="+mj-lt"/>
              <a:buAutoNum type="alphaUcPeriod"/>
            </a:pPr>
            <a:r>
              <a:rPr lang="ru-RU" dirty="0" smtClean="0"/>
              <a:t>Слоган (под, над или рядом с логотипом сайта). Без слогана могут обойтись сайты, достигшие статуса обиходных или популярных источников информации.</a:t>
            </a:r>
          </a:p>
          <a:p>
            <a:pPr marL="571500" indent="-571500">
              <a:buFont typeface="+mj-lt"/>
              <a:buAutoNum type="alphaUcPeriod"/>
            </a:pPr>
            <a:r>
              <a:rPr lang="ru-RU" dirty="0" smtClean="0"/>
              <a:t>Текст приветствия (без совмещения с описанием назначения сайта).</a:t>
            </a:r>
          </a:p>
        </p:txBody>
      </p:sp>
    </p:spTree>
    <p:extLst>
      <p:ext uri="{BB962C8B-B14F-4D97-AF65-F5344CB8AC3E}">
        <p14:creationId xmlns:p14="http://schemas.microsoft.com/office/powerpoint/2010/main" val="385755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4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0688"/>
            <a:ext cx="10515600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Рассмотреть начальные страницы сайтов </a:t>
            </a:r>
            <a:r>
              <a:rPr lang="en-GB" dirty="0" smtClean="0">
                <a:hlinkClick r:id="rId2"/>
              </a:rPr>
              <a:t>www.fda.gov</a:t>
            </a:r>
            <a:r>
              <a:rPr lang="en-GB" dirty="0" smtClean="0"/>
              <a:t>, </a:t>
            </a:r>
            <a:r>
              <a:rPr lang="ru-RU" dirty="0" err="1" smtClean="0"/>
              <a:t>рнф.рф</a:t>
            </a:r>
            <a:r>
              <a:rPr lang="ru-RU" dirty="0" smtClean="0"/>
              <a:t>, </a:t>
            </a:r>
            <a:r>
              <a:rPr lang="en-GB" dirty="0" smtClean="0">
                <a:hlinkClick r:id="rId3"/>
              </a:rPr>
              <a:t>www.parents.ru</a:t>
            </a:r>
            <a:r>
              <a:rPr lang="en-GB" dirty="0" smtClean="0"/>
              <a:t> </a:t>
            </a:r>
            <a:r>
              <a:rPr lang="ru-RU" dirty="0" smtClean="0"/>
              <a:t>.</a:t>
            </a:r>
            <a:r>
              <a:rPr lang="en-GB" dirty="0" smtClean="0"/>
              <a:t> </a:t>
            </a:r>
            <a:r>
              <a:rPr lang="ru-RU" dirty="0" smtClean="0"/>
              <a:t>Выполнить их анализ, ответив на вопросы: какова основная идея сайта? Что на нем можно сделать? Откуда можно начать пользоваться сайтом? Почему пользователь из целевой аудитории должен быть здесь, а не на другом сайте?</a:t>
            </a:r>
          </a:p>
          <a:p>
            <a:r>
              <a:rPr lang="ru-RU" dirty="0" smtClean="0"/>
              <a:t>Найти примеры пяти веб-сайтов, для которых не выполняются рекомендации по размещению информации на начальной странице.</a:t>
            </a:r>
            <a:r>
              <a:rPr lang="en-GB" dirty="0" smtClean="0"/>
              <a:t> </a:t>
            </a:r>
            <a:r>
              <a:rPr lang="ru-RU" dirty="0" smtClean="0"/>
              <a:t>Оценить, дает ли это преимущество веб-сайту.</a:t>
            </a:r>
          </a:p>
          <a:p>
            <a:r>
              <a:rPr lang="ru-RU" dirty="0" smtClean="0"/>
              <a:t>Написать собственное обращение к пользователям своего веб-сайта с учетом рекомендаций по размещению текстовой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359326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5. Анализ навигации веб-сайта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Посещение сайта обычно состоит из нескольких последовательных процедур:</a:t>
            </a:r>
          </a:p>
          <a:p>
            <a:r>
              <a:rPr lang="ru-RU" dirty="0" smtClean="0"/>
              <a:t>Пользователь определяется с тем, что он ищет;</a:t>
            </a:r>
          </a:p>
          <a:p>
            <a:r>
              <a:rPr lang="ru-RU" dirty="0" smtClean="0"/>
              <a:t>Решаете, </a:t>
            </a:r>
            <a:r>
              <a:rPr lang="ru-RU" dirty="0"/>
              <a:t>б</a:t>
            </a:r>
            <a:r>
              <a:rPr lang="ru-RU" dirty="0" smtClean="0"/>
              <a:t>удет ли он искать самостоятельно или с помощью окна поиска;</a:t>
            </a:r>
          </a:p>
          <a:p>
            <a:r>
              <a:rPr lang="ru-RU" dirty="0" smtClean="0"/>
              <a:t>Перемещается по иерархии сайта с помощью навигационных указателей;</a:t>
            </a:r>
          </a:p>
          <a:p>
            <a:r>
              <a:rPr lang="ru-RU" dirty="0" smtClean="0"/>
              <a:t>При отсутствии информации пользователь уходит с сайта.</a:t>
            </a:r>
          </a:p>
          <a:p>
            <a:pPr marL="571500" indent="-571500">
              <a:buFont typeface="+mj-lt"/>
              <a:buAutoNum type="romanU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5013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поиска информации на сайте: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ru-RU" dirty="0" smtClean="0"/>
              <a:t>Отсутствие ощущение масштаба.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smtClean="0"/>
              <a:t>Отсутствие ощущение направления.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smtClean="0"/>
              <a:t>Отсутствует ощущение местоположения.</a:t>
            </a:r>
          </a:p>
          <a:p>
            <a:pPr marL="514350" indent="-514350">
              <a:buFont typeface="+mj-lt"/>
              <a:buAutoNum type="arabicParenR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Поэтому, назначение навигации сайта является: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Формирование иерархической структуры веб-сайта;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Помощь пользователю в поиске информации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Ориентация пользователя в его местоположении.</a:t>
            </a:r>
          </a:p>
        </p:txBody>
      </p:sp>
    </p:spTree>
    <p:extLst>
      <p:ext uri="{BB962C8B-B14F-4D97-AF65-F5344CB8AC3E}">
        <p14:creationId xmlns:p14="http://schemas.microsoft.com/office/powerpoint/2010/main" val="28965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навигационные элементы веб-сайта: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7010" y="1690688"/>
            <a:ext cx="7081364" cy="369411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3733800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ru-RU" dirty="0" smtClean="0"/>
              <a:t>Логотип веб-сайта.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smtClean="0"/>
              <a:t>Название веб-страницы.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smtClean="0"/>
              <a:t>Разделы.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smtClean="0"/>
              <a:t>Элементы локальной навигации.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smtClean="0"/>
              <a:t>Индикаторы местоположения.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smtClean="0"/>
              <a:t>Поиск.</a:t>
            </a:r>
          </a:p>
        </p:txBody>
      </p:sp>
    </p:spTree>
    <p:extLst>
      <p:ext uri="{BB962C8B-B14F-4D97-AF65-F5344CB8AC3E}">
        <p14:creationId xmlns:p14="http://schemas.microsoft.com/office/powerpoint/2010/main" val="2815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0577"/>
          <a:stretch/>
        </p:blipFill>
        <p:spPr>
          <a:xfrm>
            <a:off x="1054100" y="1174750"/>
            <a:ext cx="8864600" cy="477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5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742"/>
          <a:stretch/>
        </p:blipFill>
        <p:spPr>
          <a:xfrm>
            <a:off x="1320799" y="749300"/>
            <a:ext cx="9171887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969" y="3822700"/>
            <a:ext cx="914554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5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0688"/>
            <a:ext cx="10515600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Открыть случайным образом пять веб-страниц разных веб-сайтов. На каждой странице необходимо найти и выделить элементы навигации 1-6.</a:t>
            </a:r>
          </a:p>
          <a:p>
            <a:r>
              <a:rPr lang="ru-RU" dirty="0" smtClean="0"/>
              <a:t>Предложить свой вариант для веб-страниц найденных веб-страниц.</a:t>
            </a:r>
          </a:p>
        </p:txBody>
      </p:sp>
    </p:spTree>
    <p:extLst>
      <p:ext uri="{BB962C8B-B14F-4D97-AF65-F5344CB8AC3E}">
        <p14:creationId xmlns:p14="http://schemas.microsoft.com/office/powerpoint/2010/main" val="27210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6. Использование вкладок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10515600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Вкладки стали популярным элементом веб-сайтов, так как они являются: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Очевидными и простыми.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Легко узнаваемыми и привлекательными.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Интуитивно упорядоченными.</a:t>
            </a:r>
          </a:p>
          <a:p>
            <a:pPr marL="571500" indent="-571500">
              <a:buFont typeface="+mj-lt"/>
              <a:buAutoNum type="romanUcPeriod"/>
            </a:pPr>
            <a:r>
              <a:rPr lang="ru-RU" dirty="0" smtClean="0"/>
              <a:t>Условными обозначениями физического пространства (впереди-сзади, внутри-снаружи).</a:t>
            </a:r>
          </a:p>
        </p:txBody>
      </p:sp>
    </p:spTree>
    <p:extLst>
      <p:ext uri="{BB962C8B-B14F-4D97-AF65-F5344CB8AC3E}">
        <p14:creationId xmlns:p14="http://schemas.microsoft.com/office/powerpoint/2010/main" val="414565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1. Просмотр веб-страниц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033" y="2714640"/>
            <a:ext cx="8006542" cy="37501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7"/>
            <a:ext cx="10515600" cy="1023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Установлено несколько важных фактов о том, как пользователь работает с информацией на веб-сайтах: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при создании вкладок: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816"/>
          <a:stretch/>
        </p:blipFill>
        <p:spPr>
          <a:xfrm>
            <a:off x="581024" y="1690687"/>
            <a:ext cx="6411737" cy="1827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068" y="1271586"/>
            <a:ext cx="5367221" cy="2246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17922"/>
            <a:ext cx="6292916" cy="21463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668" y="3717923"/>
            <a:ext cx="5328110" cy="22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6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0688"/>
            <a:ext cx="10515600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Выбрать три сайта с вкладками. Провести их анализ в соответствии с правилами </a:t>
            </a:r>
            <a:r>
              <a:rPr lang="en-GB" dirty="0" smtClean="0"/>
              <a:t>A-D</a:t>
            </a:r>
            <a:r>
              <a:rPr lang="ru-RU" dirty="0" smtClean="0"/>
              <a:t>.</a:t>
            </a:r>
            <a:endParaRPr lang="en-GB" dirty="0" smtClean="0"/>
          </a:p>
          <a:p>
            <a:r>
              <a:rPr lang="ru-RU" dirty="0" smtClean="0"/>
              <a:t>Провести анализ еще четырех веб-сайтов с вкладками. Провести их анализ в соответствии с правилами </a:t>
            </a:r>
            <a:r>
              <a:rPr lang="en-GB" dirty="0" smtClean="0"/>
              <a:t>A-D. </a:t>
            </a:r>
            <a:r>
              <a:rPr lang="ru-RU" dirty="0" smtClean="0"/>
              <a:t>Найти возможные комбинации правил.</a:t>
            </a:r>
          </a:p>
          <a:p>
            <a:r>
              <a:rPr lang="ru-RU" dirty="0" smtClean="0"/>
              <a:t>Предложить свои варианты исправления возможных ошибок этих сайтов.</a:t>
            </a:r>
          </a:p>
        </p:txBody>
      </p:sp>
    </p:spTree>
    <p:extLst>
      <p:ext uri="{BB962C8B-B14F-4D97-AF65-F5344CB8AC3E}">
        <p14:creationId xmlns:p14="http://schemas.microsoft.com/office/powerpoint/2010/main" val="41016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7. Статистика корпоративных веб-сайтов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2242"/>
          <a:stretch/>
        </p:blipFill>
        <p:spPr>
          <a:xfrm>
            <a:off x="1085943" y="2782888"/>
            <a:ext cx="10267857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067"/>
          <a:stretch/>
        </p:blipFill>
        <p:spPr>
          <a:xfrm>
            <a:off x="1450974" y="1397000"/>
            <a:ext cx="8683625" cy="431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44" y="1420019"/>
            <a:ext cx="9835513" cy="420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67" y="848966"/>
            <a:ext cx="8521469" cy="49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378"/>
          <a:stretch/>
        </p:blipFill>
        <p:spPr>
          <a:xfrm>
            <a:off x="1389467" y="1346200"/>
            <a:ext cx="8961034" cy="437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0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8. Анализ доброжелательности пользователя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444" y="2788790"/>
            <a:ext cx="9887111" cy="18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244601"/>
            <a:ext cx="9402402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4" y="1727200"/>
            <a:ext cx="10740985" cy="33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784"/>
          <a:stretch/>
        </p:blipFill>
        <p:spPr>
          <a:xfrm>
            <a:off x="1278612" y="1920239"/>
            <a:ext cx="9751156" cy="403167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96390" y="245484"/>
            <a:ext cx="10515600" cy="1023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II. </a:t>
            </a:r>
            <a:r>
              <a:rPr lang="ru-RU" dirty="0" smtClean="0"/>
              <a:t>Пользователи принимают неоптимальное решение при работе с опциями. Быстро выбирают тот вариант, который кажется более подходящим в данный момент.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2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8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690688"/>
            <a:ext cx="10515600" cy="491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Оценить собственную доброжелательность по 100-бальной шкале. Выполнить на 10 случайных сайтах по 10 запросов к элементам интерфейсов веб-страниц. </a:t>
            </a:r>
          </a:p>
          <a:p>
            <a:r>
              <a:rPr lang="ru-RU" dirty="0" smtClean="0"/>
              <a:t>Прибавить к исходному значению доброжелательности +1 или -1, в зависимости от того, какой из </a:t>
            </a:r>
            <a:r>
              <a:rPr lang="ru-RU" dirty="0" err="1" smtClean="0"/>
              <a:t>файторов</a:t>
            </a:r>
            <a:r>
              <a:rPr lang="ru-RU" dirty="0" smtClean="0"/>
              <a:t> </a:t>
            </a:r>
            <a:r>
              <a:rPr lang="en-GB" dirty="0" smtClean="0"/>
              <a:t>I-V </a:t>
            </a:r>
            <a:r>
              <a:rPr lang="ru-RU" dirty="0" smtClean="0"/>
              <a:t>или </a:t>
            </a:r>
            <a:r>
              <a:rPr lang="en-GB" dirty="0" smtClean="0"/>
              <a:t>A-E </a:t>
            </a:r>
            <a:r>
              <a:rPr lang="ru-RU" dirty="0" smtClean="0"/>
              <a:t>встретился на веб-странице. </a:t>
            </a:r>
          </a:p>
          <a:p>
            <a:r>
              <a:rPr lang="ru-RU" dirty="0" smtClean="0"/>
              <a:t>Вычислить итоговую доброжелательность.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22006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054331" y="2779655"/>
            <a:ext cx="10515600" cy="1925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III. </a:t>
            </a:r>
            <a:r>
              <a:rPr lang="ru-RU" dirty="0" smtClean="0"/>
              <a:t>Пользователи стараются применять известные им</a:t>
            </a:r>
            <a:r>
              <a:rPr lang="en-GB" dirty="0" smtClean="0"/>
              <a:t> </a:t>
            </a:r>
            <a:r>
              <a:rPr lang="ru-RU" dirty="0" smtClean="0"/>
              <a:t>методы работы с интерфейсом, совершенной не учитывая, что другие возможности интерфейса были бы быстрее в использовании.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8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477"/>
          <a:stretch/>
        </p:blipFill>
        <p:spPr>
          <a:xfrm>
            <a:off x="746846" y="2069870"/>
            <a:ext cx="10399341" cy="428105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20832" y="144521"/>
            <a:ext cx="10515600" cy="1925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I</a:t>
            </a:r>
            <a:r>
              <a:rPr lang="en-GB" dirty="0"/>
              <a:t>V</a:t>
            </a:r>
            <a:r>
              <a:rPr lang="en-GB" dirty="0" smtClean="0"/>
              <a:t>. </a:t>
            </a:r>
            <a:r>
              <a:rPr lang="ru-RU" dirty="0" smtClean="0"/>
              <a:t>Пользователи проводят 80% времени в верхней части веб-страницы, и только 20% времени ниже полосы прокрутки. Кроме того, 70% времени пользователи просматривают левую половину страницу и 30% правую.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 1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10515600" cy="4625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Выполнить поисковое задание в Интернете: за 5 минут найти информацию о стоимости самого дешевого </a:t>
            </a:r>
            <a:r>
              <a:rPr lang="en-GB" dirty="0" err="1" smtClean="0"/>
              <a:t>Ipad</a:t>
            </a:r>
            <a:r>
              <a:rPr lang="en-GB" dirty="0" smtClean="0"/>
              <a:t> </a:t>
            </a:r>
            <a:r>
              <a:rPr lang="ru-RU" dirty="0" smtClean="0"/>
              <a:t>в Сан-Франциско.</a:t>
            </a:r>
          </a:p>
          <a:p>
            <a:r>
              <a:rPr lang="ru-RU" dirty="0" smtClean="0"/>
              <a:t>За 1 минуту найти максимальное количество ссылок о себе в Интернете.</a:t>
            </a:r>
          </a:p>
          <a:p>
            <a:r>
              <a:rPr lang="ru-RU" dirty="0" smtClean="0"/>
              <a:t>Провести эксперимент по оценке временных затрат своей работы в Интернете при поиске различной информации, вычислить среднее и СКО.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Цель первого упражнения – заострить внимание разработчика пользовательских интерфейсов на особенностях быстрой работы современных пользователей в сети. Для этого необходимо выполнить задачи на скорость, чтобы внимательно изучить свои действия при быстром просмотре веб-сайтов.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Способы достижения быстрого просмотра веб-сайта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108" y="2530994"/>
            <a:ext cx="4793558" cy="42513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690688"/>
            <a:ext cx="10515600" cy="1925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Для того, чтобы достигнуть быстрого и удобного просмотра веб-сайта существует несколько способов: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68"/>
          <a:stretch/>
        </p:blipFill>
        <p:spPr>
          <a:xfrm>
            <a:off x="499022" y="1895301"/>
            <a:ext cx="11081694" cy="31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1012</Words>
  <Application>Microsoft Office PowerPoint</Application>
  <PresentationFormat>Widescreen</PresentationFormat>
  <Paragraphs>103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Package</vt:lpstr>
      <vt:lpstr>Качественный анализ интерфейсов</vt:lpstr>
      <vt:lpstr>PowerPoint Presentation</vt:lpstr>
      <vt:lpstr>1. Просмотр веб-страниц</vt:lpstr>
      <vt:lpstr>PowerPoint Presentation</vt:lpstr>
      <vt:lpstr>PowerPoint Presentation</vt:lpstr>
      <vt:lpstr>PowerPoint Presentation</vt:lpstr>
      <vt:lpstr>Постановка задачи 1</vt:lpstr>
      <vt:lpstr>2. Способы достижения быстрого просмотра веб-сайта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Постановка задачи 2</vt:lpstr>
      <vt:lpstr>3. Недостаточная очевидность</vt:lpstr>
      <vt:lpstr>PowerPoint Presentation</vt:lpstr>
      <vt:lpstr>Постановка задачи 3</vt:lpstr>
      <vt:lpstr>4. Сокращение текстовой информации</vt:lpstr>
      <vt:lpstr>Постановка задачи 3</vt:lpstr>
      <vt:lpstr>4. Оценка начальной страницы веб-сайта</vt:lpstr>
      <vt:lpstr>PowerPoint Presentation</vt:lpstr>
      <vt:lpstr>Постановка задачи 4</vt:lpstr>
      <vt:lpstr>5. Анализ навигации веб-сайта</vt:lpstr>
      <vt:lpstr>Особенности поиска информации на сайте:</vt:lpstr>
      <vt:lpstr>Основные навигационные элементы веб-сайта:</vt:lpstr>
      <vt:lpstr>PowerPoint Presentation</vt:lpstr>
      <vt:lpstr>PowerPoint Presentation</vt:lpstr>
      <vt:lpstr>Постановка задачи 5</vt:lpstr>
      <vt:lpstr>6. Использование вкладок</vt:lpstr>
      <vt:lpstr>Правила при создании вкладок:</vt:lpstr>
      <vt:lpstr>Постановка задачи 6</vt:lpstr>
      <vt:lpstr>7. Статистика корпоративных веб-сайтов</vt:lpstr>
      <vt:lpstr>PowerPoint Presentation</vt:lpstr>
      <vt:lpstr>PowerPoint Presentation</vt:lpstr>
      <vt:lpstr>PowerPoint Presentation</vt:lpstr>
      <vt:lpstr>PowerPoint Presentation</vt:lpstr>
      <vt:lpstr>8. Анализ доброжелательности пользователя</vt:lpstr>
      <vt:lpstr>PowerPoint Presentation</vt:lpstr>
      <vt:lpstr>PowerPoint Presentation</vt:lpstr>
      <vt:lpstr>Постановка задачи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Качественный анализ интерфейсов</dc:title>
  <dc:creator>dmitry</dc:creator>
  <cp:lastModifiedBy>dmitry</cp:lastModifiedBy>
  <cp:revision>13</cp:revision>
  <dcterms:created xsi:type="dcterms:W3CDTF">2022-10-19T18:07:43Z</dcterms:created>
  <dcterms:modified xsi:type="dcterms:W3CDTF">2022-10-19T20:00:03Z</dcterms:modified>
</cp:coreProperties>
</file>