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257" r:id="rId21"/>
    <p:sldId id="280" r:id="rId22"/>
    <p:sldId id="258" r:id="rId23"/>
    <p:sldId id="282" r:id="rId24"/>
    <p:sldId id="260" r:id="rId25"/>
    <p:sldId id="306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281" r:id="rId39"/>
    <p:sldId id="261" r:id="rId40"/>
    <p:sldId id="320" r:id="rId41"/>
    <p:sldId id="321" r:id="rId42"/>
    <p:sldId id="322" r:id="rId43"/>
    <p:sldId id="307" r:id="rId44"/>
    <p:sldId id="262" r:id="rId45"/>
    <p:sldId id="263" r:id="rId46"/>
    <p:sldId id="264" r:id="rId47"/>
    <p:sldId id="295" r:id="rId48"/>
    <p:sldId id="296" r:id="rId49"/>
    <p:sldId id="265" r:id="rId50"/>
    <p:sldId id="266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83" r:id="rId59"/>
    <p:sldId id="274" r:id="rId60"/>
    <p:sldId id="275" r:id="rId61"/>
    <p:sldId id="276" r:id="rId62"/>
    <p:sldId id="284" r:id="rId63"/>
    <p:sldId id="285" r:id="rId64"/>
    <p:sldId id="286" r:id="rId65"/>
    <p:sldId id="287" r:id="rId66"/>
    <p:sldId id="288" r:id="rId67"/>
    <p:sldId id="289" r:id="rId68"/>
    <p:sldId id="302" r:id="rId69"/>
    <p:sldId id="303" r:id="rId70"/>
    <p:sldId id="290" r:id="rId71"/>
    <p:sldId id="279" r:id="rId72"/>
    <p:sldId id="299" r:id="rId73"/>
    <p:sldId id="300" r:id="rId74"/>
    <p:sldId id="29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1E2D-D382-462F-9FD9-B08728E52BC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E6A5-81C9-422D-BF31-F3F8BDE6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Количественный анализ интерфейсов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 smtClean="0"/>
              <a:t>Теслера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Теслера</a:t>
            </a:r>
            <a:r>
              <a:rPr lang="ru-RU" dirty="0"/>
              <a:t>, или закон сохранения сложности, утверждает, что </a:t>
            </a:r>
            <a:r>
              <a:rPr lang="ru-RU" b="1" dirty="0"/>
              <a:t>для любой системы существует определенный уровень сложности, который нельзя сократить.</a:t>
            </a:r>
          </a:p>
          <a:p>
            <a:r>
              <a:rPr lang="ru-RU" dirty="0"/>
              <a:t>Ларри </a:t>
            </a:r>
            <a:r>
              <a:rPr lang="ru-RU" dirty="0" err="1"/>
              <a:t>Теслер</a:t>
            </a:r>
            <a:r>
              <a:rPr lang="ru-RU" dirty="0"/>
              <a:t> — информатик, специалист в области взаимодействия человека и компьютера. Он работал в таких компаниях как </a:t>
            </a:r>
            <a:r>
              <a:rPr lang="ru-RU" dirty="0" err="1"/>
              <a:t>Xerox</a:t>
            </a:r>
            <a:r>
              <a:rPr lang="ru-RU" dirty="0"/>
              <a:t> PARC, </a:t>
            </a:r>
            <a:r>
              <a:rPr lang="ru-RU" dirty="0" err="1"/>
              <a:t>Apple</a:t>
            </a:r>
            <a:r>
              <a:rPr lang="ru-RU" dirty="0"/>
              <a:t>, </a:t>
            </a:r>
            <a:r>
              <a:rPr lang="ru-RU" dirty="0" err="1"/>
              <a:t>Amazon</a:t>
            </a:r>
            <a:r>
              <a:rPr lang="ru-RU" dirty="0"/>
              <a:t> и </a:t>
            </a:r>
            <a:r>
              <a:rPr lang="ru-RU" dirty="0" err="1"/>
              <a:t>Yahoo</a:t>
            </a:r>
            <a:r>
              <a:rPr lang="ru-RU" dirty="0"/>
              <a:t>. Фактически именно он ввел в оборот комбинацию клавиш </a:t>
            </a:r>
            <a:r>
              <a:rPr lang="ru-RU" dirty="0" err="1"/>
              <a:t>Ctrl+C</a:t>
            </a:r>
            <a:r>
              <a:rPr lang="ru-RU" dirty="0"/>
              <a:t>, </a:t>
            </a:r>
            <a:r>
              <a:rPr lang="ru-RU" dirty="0" err="1"/>
              <a:t>Ctrl+V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20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1770743"/>
          </a:xfrm>
        </p:spPr>
        <p:txBody>
          <a:bodyPr/>
          <a:lstStyle/>
          <a:p>
            <a:r>
              <a:rPr lang="ru-RU" dirty="0" smtClean="0"/>
              <a:t>Каждое </a:t>
            </a:r>
            <a:r>
              <a:rPr lang="ru-RU" dirty="0"/>
              <a:t>приложение имеет определенную степень сложности. Единственный вопрос: кто будет иметь с этим дело? Пользователь, разработчик приложения или разработчик платформы?</a:t>
            </a:r>
            <a:endParaRPr lang="ru-RU" dirty="0"/>
          </a:p>
        </p:txBody>
      </p:sp>
      <p:pic>
        <p:nvPicPr>
          <p:cNvPr id="14338" name="Picture 2" descr="https://lh3.googleusercontent.com/_d0fB444HWclUCxB5kYEeWYegzcNL6s2rAhNegl7q4YlGM3zooqBZ9vcFSxu9v1EE9aP3MXIUSqteER8d7gdFKD2EojgoaNDAIx0CgWrdyaLuTHpb2Gm37tFJS5Ppy8dRwnvwW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73943"/>
            <a:ext cx="8915400" cy="43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0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типа платежной системы</a:t>
            </a:r>
            <a:endParaRPr lang="ru-RU" dirty="0"/>
          </a:p>
        </p:txBody>
      </p:sp>
      <p:pic>
        <p:nvPicPr>
          <p:cNvPr id="15362" name="Picture 2" descr="https://lh3.googleusercontent.com/CTbyacusL0__y9XU1dN6lpmlNv_PotRRnXASbvEFVli25kjLv2hzqAfWSV-5YBM3z1EvA7fIMbwfZ3IWLGB5QjdBLHRR7EjipWe7Zo5kOLc7TVuiLL_Ys_YuYFFefiVtX6H9tKr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298008"/>
            <a:ext cx="100488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lh6.googleusercontent.com/TiS_tCuv_n_-qp-5XZD6ElNC1yC2JIi3oJWy0H56J5meeA8ZnD6SWVxyA2RmBZnPAox3f9qkrenFZs4V3pqMrxhbJ5q1nHt-8bgQxLDNFGJMkzgpQxng9JoqdEHJt40gRO6pMzW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3888808"/>
            <a:ext cx="92583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Распространенная ошибка многих продуктовых команд — отдать как можно больше </a:t>
            </a:r>
            <a:r>
              <a:rPr lang="ru-RU" dirty="0" err="1"/>
              <a:t>контролов</a:t>
            </a:r>
            <a:r>
              <a:rPr lang="ru-RU" dirty="0"/>
              <a:t> для выбора пользователю, как будто он лучше знает, что с этим делать. Дизайнер рисует очередную пачку </a:t>
            </a:r>
            <a:r>
              <a:rPr lang="ru-RU" dirty="0" err="1"/>
              <a:t>чекбоксов</a:t>
            </a:r>
            <a:r>
              <a:rPr lang="ru-RU" dirty="0"/>
              <a:t>, говоря прямым текстом пользователю: «Парень, теперь это твоя проблема</a:t>
            </a:r>
            <a:r>
              <a:rPr lang="ru-RU" dirty="0" smtClean="0"/>
              <a:t>».</a:t>
            </a:r>
          </a:p>
          <a:p>
            <a:r>
              <a:rPr lang="ru-RU" dirty="0"/>
              <a:t>Вместо этого, команде следует собрать больше информации о пользователях, проанализировать ее и сделать этот выбор за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70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Кано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«Модель </a:t>
            </a:r>
            <a:r>
              <a:rPr lang="ru-RU" dirty="0" err="1"/>
              <a:t>Кано</a:t>
            </a:r>
            <a:r>
              <a:rPr lang="ru-RU" dirty="0"/>
              <a:t>» — методика, которая используется для оценки эмоциональной реакции потребителя на отдельные характеристики продукта. </a:t>
            </a:r>
            <a:endParaRPr lang="ru-RU" dirty="0" smtClean="0"/>
          </a:p>
          <a:p>
            <a:r>
              <a:rPr lang="ru-RU" dirty="0" smtClean="0"/>
              <a:t>Она </a:t>
            </a:r>
            <a:r>
              <a:rPr lang="ru-RU" dirty="0"/>
              <a:t>позволяет управлять удовлетворенностью и лояльностью потребителей, упрощает и оптимизирует процесс потребления</a:t>
            </a:r>
            <a:r>
              <a:rPr lang="ru-RU" dirty="0" smtClean="0"/>
              <a:t>.</a:t>
            </a:r>
          </a:p>
          <a:p>
            <a:r>
              <a:rPr lang="ru-RU" dirty="0"/>
              <a:t>Модель </a:t>
            </a:r>
            <a:r>
              <a:rPr lang="ru-RU" dirty="0" err="1"/>
              <a:t>Кано</a:t>
            </a:r>
            <a:r>
              <a:rPr lang="ru-RU" dirty="0"/>
              <a:t> позволяет проектировщикам гораздо лучше понять желания потребителей и избавиться от ненужных </a:t>
            </a:r>
            <a:r>
              <a:rPr lang="ru-RU" dirty="0" err="1"/>
              <a:t>фич</a:t>
            </a:r>
            <a:r>
              <a:rPr lang="ru-RU" dirty="0"/>
              <a:t> в продукте. С его помощью компании вырабатывают стратегии и решают задачи по обеспечению удовлетворенности и лояльности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77255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lh6.googleusercontent.com/agE8PBr_Wz45xNqeXUEmvsCoXPDV6IaUnrYgGGldjEbFGwJFFhpzl8PRB7CSLgIJ2nHXP9oILySmHb0BxigQ5oPlxYpR_Nyn_4wSh3gZA_4n55ye_3tbuDZ5FeK3eL1-apFYtiQ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12" y="410809"/>
            <a:ext cx="8366517" cy="644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3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35725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</a:t>
            </a:r>
            <a:r>
              <a:rPr lang="ru-RU" dirty="0" smtClean="0"/>
              <a:t> </a:t>
            </a:r>
            <a:r>
              <a:rPr lang="ru-RU" b="1" dirty="0"/>
              <a:t>обязательным</a:t>
            </a:r>
            <a:r>
              <a:rPr lang="ru-RU" dirty="0"/>
              <a:t> характеристикам продукта относятся те, без которых продукт не будет работать надлежащим образом. Например, автомобиль без руля, смартфон без возможности совершать звонки и так далее</a:t>
            </a:r>
            <a:r>
              <a:rPr lang="ru-RU" dirty="0" smtClean="0"/>
              <a:t>.</a:t>
            </a:r>
          </a:p>
          <a:p>
            <a:r>
              <a:rPr lang="ru-RU" dirty="0"/>
              <a:t>К </a:t>
            </a:r>
            <a:r>
              <a:rPr lang="ru-RU" b="1" dirty="0"/>
              <a:t>линейным</a:t>
            </a:r>
            <a:r>
              <a:rPr lang="ru-RU" dirty="0"/>
              <a:t> или одномерным характеристикам относят характеристики из разряда «чем больше, тем лучше». Например, объем памяти, расход топлива, емкость аккумулятора и прочие. Чем лучше значения этих показателей, тем выше удовлетворенность клиента</a:t>
            </a:r>
            <a:r>
              <a:rPr lang="ru-RU" dirty="0" smtClean="0"/>
              <a:t>.</a:t>
            </a:r>
          </a:p>
          <a:p>
            <a:r>
              <a:rPr lang="ru-RU" b="1" dirty="0"/>
              <a:t>Привлекательные</a:t>
            </a:r>
            <a:r>
              <a:rPr lang="ru-RU" dirty="0"/>
              <a:t> или восхищающие характеристики продукта — это киллер </a:t>
            </a:r>
            <a:r>
              <a:rPr lang="ru-RU" dirty="0" err="1"/>
              <a:t>фичи</a:t>
            </a:r>
            <a:r>
              <a:rPr lang="ru-RU" dirty="0"/>
              <a:t> вашего продукта. К таким характеристикам в свое время относилась функция </a:t>
            </a:r>
            <a:r>
              <a:rPr lang="ru-RU" dirty="0" err="1"/>
              <a:t>iPhone</a:t>
            </a:r>
            <a:r>
              <a:rPr lang="ru-RU" dirty="0"/>
              <a:t> </a:t>
            </a:r>
            <a:r>
              <a:rPr lang="ru-RU" dirty="0" err="1"/>
              <a:t>Touch</a:t>
            </a:r>
            <a:r>
              <a:rPr lang="ru-RU" dirty="0"/>
              <a:t> ID, а теперь и </a:t>
            </a:r>
            <a:r>
              <a:rPr lang="ru-RU" dirty="0" err="1"/>
              <a:t>Face</a:t>
            </a:r>
            <a:r>
              <a:rPr lang="ru-RU" dirty="0"/>
              <a:t> ID. Автоматическая разблокировка </a:t>
            </a:r>
            <a:r>
              <a:rPr lang="ru-RU" dirty="0" err="1"/>
              <a:t>MacBook</a:t>
            </a:r>
            <a:r>
              <a:rPr lang="ru-RU" dirty="0"/>
              <a:t> часами </a:t>
            </a:r>
            <a:r>
              <a:rPr lang="ru-RU" dirty="0" err="1"/>
              <a:t>Apple</a:t>
            </a:r>
            <a:r>
              <a:rPr lang="ru-RU" dirty="0"/>
              <a:t> </a:t>
            </a:r>
            <a:r>
              <a:rPr lang="ru-RU" dirty="0" err="1"/>
              <a:t>Watch</a:t>
            </a:r>
            <a:r>
              <a:rPr lang="ru-RU" dirty="0"/>
              <a:t>, беспроводная зарядка смартфонов и многие другие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Безразличные</a:t>
            </a:r>
            <a:r>
              <a:rPr lang="ru-RU" dirty="0" smtClean="0"/>
              <a:t> характеристики - те </a:t>
            </a:r>
            <a:r>
              <a:rPr lang="ru-RU" dirty="0"/>
              <a:t>функции и атрибуты продукта, которые потребителя мало интересуют или не интересуют вовсе; функционал, который никак не влияет на уровень удовлетворенности клиента продуктом</a:t>
            </a:r>
            <a:r>
              <a:rPr lang="ru-RU" dirty="0" smtClean="0"/>
              <a:t>.</a:t>
            </a:r>
          </a:p>
          <a:p>
            <a:r>
              <a:rPr lang="ru-RU" dirty="0"/>
              <a:t>Обратные или </a:t>
            </a:r>
            <a:r>
              <a:rPr lang="ru-RU" b="1" dirty="0"/>
              <a:t>нежелательные</a:t>
            </a:r>
            <a:r>
              <a:rPr lang="ru-RU" dirty="0"/>
              <a:t> характеристики — это те свойства продукта, которые по мере роста своего количества уменьшают удовлетворенность пользователя продуктом.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91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использовать модель </a:t>
            </a:r>
            <a:r>
              <a:rPr lang="ru-RU" dirty="0" err="1" smtClean="0"/>
              <a:t>Кано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Составьте список </a:t>
            </a:r>
            <a:r>
              <a:rPr lang="ru-RU" dirty="0" err="1"/>
              <a:t>фич</a:t>
            </a:r>
            <a:r>
              <a:rPr lang="ru-RU" dirty="0"/>
              <a:t> вашего продукта для каждого типа </a:t>
            </a:r>
            <a:r>
              <a:rPr lang="ru-RU" dirty="0" smtClean="0"/>
              <a:t>персон.</a:t>
            </a:r>
          </a:p>
          <a:p>
            <a:r>
              <a:rPr lang="ru-RU" dirty="0" smtClean="0"/>
              <a:t>Ведь </a:t>
            </a:r>
            <a:r>
              <a:rPr lang="ru-RU" dirty="0"/>
              <a:t>один сегмент ваших потребителей будет видеть доминирующую ценность продукта в одних характеристиках, а другие – в других. </a:t>
            </a:r>
            <a:endParaRPr lang="ru-RU" dirty="0" smtClean="0"/>
          </a:p>
          <a:p>
            <a:r>
              <a:rPr lang="ru-RU" dirty="0" smtClean="0"/>
              <a:t>Учитывайте </a:t>
            </a:r>
            <a:r>
              <a:rPr lang="ru-RU" dirty="0"/>
              <a:t>этот факт при </a:t>
            </a:r>
            <a:r>
              <a:rPr lang="ru-RU" dirty="0" smtClean="0"/>
              <a:t>опросе.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594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использовать модель </a:t>
            </a:r>
            <a:r>
              <a:rPr lang="ru-RU" dirty="0" err="1" smtClean="0"/>
              <a:t>Кано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Далее </a:t>
            </a:r>
            <a:r>
              <a:rPr lang="ru-RU" dirty="0"/>
              <a:t>перейдем к самому опросу. Он состоит всего из двух вопросов, каждый из которых задается один раз для каждого </a:t>
            </a:r>
            <a:r>
              <a:rPr lang="ru-RU" dirty="0" smtClean="0"/>
              <a:t>атрибута: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бы вы себя чувствовали, если бы продукт имел следующую </a:t>
            </a:r>
            <a:r>
              <a:rPr lang="ru-RU" dirty="0" smtClean="0"/>
              <a:t>характеристику?</a:t>
            </a:r>
            <a:endParaRPr lang="ru-RU" dirty="0"/>
          </a:p>
          <a:p>
            <a:pPr lvl="1"/>
            <a:r>
              <a:rPr lang="ru-RU" dirty="0" smtClean="0"/>
              <a:t>как </a:t>
            </a:r>
            <a:r>
              <a:rPr lang="ru-RU" dirty="0"/>
              <a:t>бы вы себя чувствовали, если бы продукт не имел следующей характеристики</a:t>
            </a:r>
            <a:r>
              <a:rPr lang="ru-RU" dirty="0" smtClean="0"/>
              <a:t>?</a:t>
            </a:r>
          </a:p>
          <a:p>
            <a:r>
              <a:rPr lang="ru-RU" dirty="0"/>
              <a:t>В качестве ответа опрашиваемым необходимо выбрать один из нескольких вариантов </a:t>
            </a:r>
            <a:r>
              <a:rPr lang="ru-RU" dirty="0" smtClean="0"/>
              <a:t>ответа:</a:t>
            </a:r>
          </a:p>
          <a:p>
            <a:pPr lvl="1"/>
            <a:r>
              <a:rPr lang="ru-RU" dirty="0" smtClean="0"/>
              <a:t>Мне </a:t>
            </a:r>
            <a:r>
              <a:rPr lang="ru-RU" dirty="0"/>
              <a:t>бы </a:t>
            </a:r>
            <a:r>
              <a:rPr lang="ru-RU" dirty="0" smtClean="0"/>
              <a:t>понравилось</a:t>
            </a:r>
            <a:endParaRPr lang="ru-RU" dirty="0"/>
          </a:p>
          <a:p>
            <a:pPr lvl="1"/>
            <a:r>
              <a:rPr lang="ru-RU" dirty="0"/>
              <a:t>Я ожидаю </a:t>
            </a:r>
            <a:r>
              <a:rPr lang="ru-RU" dirty="0" smtClean="0"/>
              <a:t>это</a:t>
            </a:r>
            <a:endParaRPr lang="ru-RU" dirty="0"/>
          </a:p>
          <a:p>
            <a:pPr lvl="1"/>
            <a:r>
              <a:rPr lang="ru-RU" dirty="0" smtClean="0"/>
              <a:t>Мне все равно</a:t>
            </a:r>
            <a:endParaRPr lang="ru-RU" dirty="0"/>
          </a:p>
          <a:p>
            <a:pPr lvl="1"/>
            <a:r>
              <a:rPr lang="ru-RU" dirty="0"/>
              <a:t>Я могу с этим </a:t>
            </a:r>
            <a:r>
              <a:rPr lang="ru-RU" dirty="0" smtClean="0"/>
              <a:t>жить</a:t>
            </a:r>
            <a:endParaRPr lang="ru-RU" dirty="0"/>
          </a:p>
          <a:p>
            <a:pPr lvl="1"/>
            <a:r>
              <a:rPr lang="ru-RU" dirty="0"/>
              <a:t>Я бы не использовал продукт из-за этого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136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lh3.googleusercontent.com/kDyw-BhsmZ5ToX8P8ZzgpkP1lGnD3aS_gFJgs3SNayAw0ovWUN-w7EU5j0u4dZNmv9jqqxP8OsWKh1JFLbku05JNDRRnBCvJaOAXhFOl0hHhuTQYWk2qbkbxQZBRr5hy9edyoNm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684564"/>
            <a:ext cx="7715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46744" y="261257"/>
            <a:ext cx="4688114" cy="6313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A — Attractive — </a:t>
            </a:r>
            <a:r>
              <a:rPr lang="ru-RU" dirty="0"/>
              <a:t>Привлекательные</a:t>
            </a:r>
          </a:p>
          <a:p>
            <a:r>
              <a:rPr lang="en-US" dirty="0"/>
              <a:t>O — One dimensional — </a:t>
            </a:r>
            <a:r>
              <a:rPr lang="ru-RU" dirty="0"/>
              <a:t>Линейные</a:t>
            </a:r>
          </a:p>
          <a:p>
            <a:r>
              <a:rPr lang="en-US" dirty="0"/>
              <a:t>M — Must-be — </a:t>
            </a:r>
            <a:r>
              <a:rPr lang="ru-RU" dirty="0"/>
              <a:t>Обязательные</a:t>
            </a:r>
          </a:p>
          <a:p>
            <a:r>
              <a:rPr lang="en-US" dirty="0"/>
              <a:t>I — Indifferent — </a:t>
            </a:r>
            <a:r>
              <a:rPr lang="ru-RU" dirty="0"/>
              <a:t>Безразличные</a:t>
            </a:r>
          </a:p>
          <a:p>
            <a:r>
              <a:rPr lang="en-US" dirty="0"/>
              <a:t>R — Reverse — </a:t>
            </a:r>
            <a:r>
              <a:rPr lang="ru-RU" dirty="0"/>
              <a:t>Обратные</a:t>
            </a:r>
          </a:p>
          <a:p>
            <a:r>
              <a:rPr lang="en-US" dirty="0"/>
              <a:t>Q — Questionable — </a:t>
            </a:r>
            <a:r>
              <a:rPr lang="ru-RU" dirty="0"/>
              <a:t>Под вопросом (Отражает неясные результаты, которые не могут быть оценены)</a:t>
            </a:r>
          </a:p>
        </p:txBody>
      </p:sp>
    </p:spTree>
    <p:extLst>
      <p:ext uri="{BB962C8B-B14F-4D97-AF65-F5344CB8AC3E}">
        <p14:creationId xmlns:p14="http://schemas.microsoft.com/office/powerpoint/2010/main" val="20827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Парето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Закон Парето (принцип Парето, принцип 80/20) — эмпирическое правило в наиболее общем виде формулируется как «20 % усилий дают 80 % результата, а остальные 80 % усилий — лишь 20 % результата».</a:t>
            </a:r>
            <a:endParaRPr lang="ru-RU" dirty="0"/>
          </a:p>
        </p:txBody>
      </p:sp>
      <p:pic>
        <p:nvPicPr>
          <p:cNvPr id="7" name="Picture 2" descr="https://lh5.googleusercontent.com/NlyP7BIfLfuicHfMpIER5sb5ozIpIH1IGv1zYk1GkH_0zfFEZZcLFpu_Vkz5A6i_quCaG1QaRJekl8z_G5keHLkalDYm04lQgeUmMj_Cm9i5pEL6hyOI7gyGS6YtcqRvU6RFrFg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4" y="3106057"/>
            <a:ext cx="5854400" cy="349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Количественные законы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Количественные законы, имеющие отношение к разработке интерфейсов, имеют хорошее когнитивное обоснование и дают дополнительные данные, на основе которых можно принимать те или иные решения, связанные с разработкой удобных интерфейсов.</a:t>
            </a:r>
          </a:p>
          <a:p>
            <a:r>
              <a:rPr lang="ru-RU" dirty="0"/>
              <a:t>Оценка времени информационного поиска</a:t>
            </a:r>
          </a:p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ru-RU" dirty="0"/>
          </a:p>
          <a:p>
            <a:r>
              <a:rPr lang="ru-RU" dirty="0"/>
              <a:t>Закон </a:t>
            </a:r>
            <a:r>
              <a:rPr lang="ru-RU" dirty="0" err="1"/>
              <a:t>Хика</a:t>
            </a:r>
            <a:endParaRPr lang="ru-RU" dirty="0"/>
          </a:p>
          <a:p>
            <a:r>
              <a:rPr lang="ru-RU" dirty="0"/>
              <a:t>Модель </a:t>
            </a:r>
            <a:r>
              <a:rPr lang="en-GB" dirty="0"/>
              <a:t>GOMS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</a:t>
            </a:r>
            <a:r>
              <a:rPr lang="ru-RU" dirty="0" err="1" smtClean="0"/>
              <a:t>Фитса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</a:t>
            </a:r>
            <a:r>
              <a:rPr lang="ru-RU" dirty="0" smtClean="0"/>
              <a:t>бщий </a:t>
            </a:r>
            <a:r>
              <a:rPr lang="ru-RU" dirty="0"/>
              <a:t>закон, касающийся </a:t>
            </a:r>
            <a:r>
              <a:rPr lang="ru-RU" b="1" dirty="0"/>
              <a:t>сенсорно-моторных процессов</a:t>
            </a:r>
            <a:r>
              <a:rPr lang="ru-RU" dirty="0"/>
              <a:t>, связывающий </a:t>
            </a:r>
            <a:r>
              <a:rPr lang="ru-RU" b="1" dirty="0"/>
              <a:t>время движения </a:t>
            </a:r>
            <a:r>
              <a:rPr lang="ru-RU" dirty="0"/>
              <a:t>с </a:t>
            </a:r>
            <a:r>
              <a:rPr lang="ru-RU" b="1" dirty="0"/>
              <a:t>точностью движения </a:t>
            </a:r>
            <a:r>
              <a:rPr lang="ru-RU" dirty="0"/>
              <a:t>и с </a:t>
            </a:r>
            <a:r>
              <a:rPr lang="ru-RU" b="1" dirty="0"/>
              <a:t>расстоянием перемещения</a:t>
            </a:r>
            <a:r>
              <a:rPr lang="ru-RU" dirty="0"/>
              <a:t>: чем дальше или точнее выполняется движение, тем больше коррекции необходимо для его выполнения, и соответственно, больше времени требуется для внесения этой коррекции.</a:t>
            </a:r>
          </a:p>
          <a:p>
            <a:r>
              <a:rPr lang="ru-RU" dirty="0" smtClean="0"/>
              <a:t>Пусть </a:t>
            </a:r>
            <a:r>
              <a:rPr lang="ru-RU" dirty="0"/>
              <a:t>пользователь перемещает курсор к некоторому графическому элементу пользовательского интерфейса.</a:t>
            </a:r>
          </a:p>
          <a:p>
            <a:r>
              <a:rPr lang="ru-RU" dirty="0"/>
              <a:t>Длина прямой линии, соединяющей начальную позицию курсора и ближайшую точку этого графического элемента определяется как </a:t>
            </a:r>
            <a:r>
              <a:rPr lang="ru-RU" b="1" dirty="0"/>
              <a:t>дистанция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Закон </a:t>
                </a:r>
                <a:r>
                  <a:rPr lang="ru-RU" dirty="0" err="1"/>
                  <a:t>Фитса</a:t>
                </a:r>
                <a:r>
                  <a:rPr lang="ru-RU" dirty="0"/>
                  <a:t> на основании данных о размерах объекта и дистанции позволяет найти среднее время, за которое пользователь перемещает курсор к графическому элементу.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+1)</a:t>
                </a:r>
              </a:p>
              <a:p>
                <a:pPr lvl="1"/>
                <a:r>
                  <a:rPr lang="en-GB" dirty="0"/>
                  <a:t>S – </a:t>
                </a:r>
                <a:r>
                  <a:rPr lang="ru-RU" dirty="0"/>
                  <a:t>размер графического элемента вдоль линии перемещения курсора;</a:t>
                </a:r>
                <a:endParaRPr lang="en-GB" dirty="0"/>
              </a:p>
              <a:p>
                <a:pPr lvl="1"/>
                <a:r>
                  <a:rPr lang="en-GB" dirty="0"/>
                  <a:t>D – </a:t>
                </a:r>
                <a:r>
                  <a:rPr lang="ru-RU" dirty="0"/>
                  <a:t>дистанция от начальной позиции курсора до графического элемента;</a:t>
                </a:r>
              </a:p>
              <a:p>
                <a:pPr lvl="1"/>
                <a:r>
                  <a:rPr lang="en-GB" dirty="0"/>
                  <a:t>a </a:t>
                </a:r>
                <a:r>
                  <a:rPr lang="ru-RU" dirty="0"/>
                  <a:t>и </a:t>
                </a:r>
                <a:r>
                  <a:rPr lang="en-GB" dirty="0"/>
                  <a:t>b – </a:t>
                </a:r>
                <a:r>
                  <a:rPr lang="ru-RU" dirty="0"/>
                  <a:t>константы, устанавливаемые опытным путем по параметрам производительности человека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≈150)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Время отсчитывается от момента, когда курсор начинает движение по прямой линии до момента, когда пользователь щелкает мышью по графическому элементу интерфейса.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8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+1)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Так как </a:t>
                </a:r>
                <a:r>
                  <a:rPr lang="en-GB" dirty="0"/>
                  <a:t>D/S </a:t>
                </a:r>
                <a:r>
                  <a:rPr lang="ru-RU" dirty="0"/>
                  <a:t>является отношением двух дистанций и не зависит от единицы измерения, то для вычисления времени могут быть использованы любые единицы измерения дистанции.</a:t>
                </a:r>
              </a:p>
              <a:p>
                <a:r>
                  <a:rPr lang="ru-RU" dirty="0"/>
                  <a:t>Если отношение между движением графического устройства ввода (мышь) и движением курсора является линейным, то закон позволяет вычислить время, даже при условии того, что графическое устройство ввода перемещается на большее или меньшее расстояние, чем курсор в интерфейсе.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Фитса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применяется для вычисления времени в стандартных интерфейсах, в которых перемещения совершаются одним движением и перемещения невелики относительной размеров человеческого тела.</a:t>
            </a:r>
          </a:p>
          <a:p>
            <a:r>
              <a:rPr lang="ru-RU" dirty="0"/>
              <a:t>можно расширить более сложными параметрами: </a:t>
            </a:r>
          </a:p>
          <a:p>
            <a:pPr lvl="1"/>
            <a:r>
              <a:rPr lang="ru-RU" dirty="0"/>
              <a:t>перемещение курсора между прямыми или искривленными границами, </a:t>
            </a:r>
          </a:p>
          <a:p>
            <a:pPr lvl="1"/>
            <a:r>
              <a:rPr lang="ru-RU" dirty="0"/>
              <a:t>перемещение в двумерном пространстве.</a:t>
            </a:r>
          </a:p>
          <a:p>
            <a:r>
              <a:rPr lang="ru-RU" dirty="0"/>
              <a:t>Для двумерных элементов получают приближенное значение времени, необходимого для перемещения курсора к графическому элементу, используя в качестве параметра </a:t>
            </a:r>
            <a:r>
              <a:rPr lang="en-GB" dirty="0"/>
              <a:t>S </a:t>
            </a:r>
            <a:r>
              <a:rPr lang="ru-RU" dirty="0"/>
              <a:t>наименьшее из значений размеров объекта по горизонтали или по вертикали.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" y="1778405"/>
            <a:ext cx="4352925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3" y="4130213"/>
            <a:ext cx="4448175" cy="1390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97" y="1683155"/>
            <a:ext cx="4295775" cy="1962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221" y="3892088"/>
            <a:ext cx="4124325" cy="476250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 помощью закона </a:t>
            </a:r>
            <a:r>
              <a:rPr lang="ru-RU" dirty="0" err="1" smtClean="0"/>
              <a:t>Фитса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76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654338" y="2975957"/>
            <a:ext cx="4576157" cy="3283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воспользоваться </a:t>
            </a:r>
            <a:r>
              <a:rPr lang="ru-RU" dirty="0" smtClean="0"/>
              <a:t>меню:</a:t>
            </a:r>
          </a:p>
          <a:p>
            <a:r>
              <a:rPr lang="ru-RU" dirty="0" smtClean="0"/>
              <a:t>в </a:t>
            </a:r>
            <a:r>
              <a:rPr lang="ru-RU" dirty="0" err="1"/>
              <a:t>MacOS</a:t>
            </a:r>
            <a:r>
              <a:rPr lang="ru-RU" dirty="0"/>
              <a:t>, человеку в среднем требуется 0,6 секунды,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 err="1"/>
              <a:t>Windows</a:t>
            </a:r>
            <a:r>
              <a:rPr lang="ru-RU" dirty="0"/>
              <a:t> эта операция занимает 1 секунду.</a:t>
            </a:r>
          </a:p>
        </p:txBody>
      </p:sp>
      <p:pic>
        <p:nvPicPr>
          <p:cNvPr id="1026" name="Picture 2" descr="https://lh5.googleusercontent.com/mCa5fwoH0I3tw6ObECHQTbFtlBCHItzmqkMmqKUdsUL0e7iCU-B3NL1967UG3BHuBOd5UsamcunYrCI2m265hZUvkYr2BRB_gNrYxuE59RE6TXvzVhgldZo1enKPiTjKGXPG-7D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157" y="377291"/>
            <a:ext cx="42672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990600" y="343593"/>
            <a:ext cx="5537662" cy="5985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Размер любого экрана ограничен, а элементы, которые находятся на границах, имеют условно бесконечную ширину — потому что курсор при попытке попасть в них.</a:t>
            </a:r>
          </a:p>
          <a:p>
            <a:r>
              <a:rPr lang="ru-RU" dirty="0" smtClean="0"/>
              <a:t>Это значительно экономит время на то, чтобы достичь цели, в том числе и из-за отсутствия фазы торможения.</a:t>
            </a:r>
          </a:p>
          <a:p>
            <a:r>
              <a:rPr lang="ru-RU" dirty="0" smtClean="0"/>
              <a:t>Из этого следует, что углы — это самые легкодоступные места на экране. </a:t>
            </a:r>
          </a:p>
          <a:p>
            <a:r>
              <a:rPr lang="ru-RU" dirty="0" smtClean="0"/>
              <a:t>Мы можем моментально передвинуть курсор в любой угол, не обращая внимания на реальные размеры элемента — и все равно в него попадем.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74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Рекомендации, </a:t>
            </a:r>
            <a:r>
              <a:rPr lang="ru-RU" dirty="0"/>
              <a:t>которые помогут улучшить ваше приложение уже </a:t>
            </a:r>
            <a:r>
              <a:rPr lang="ru-RU" dirty="0" smtClean="0"/>
              <a:t>сейчас: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Увеличьте область клика для </a:t>
            </a:r>
            <a:r>
              <a:rPr lang="ru-RU" dirty="0" err="1"/>
              <a:t>чекбоксов</a:t>
            </a:r>
            <a:r>
              <a:rPr lang="ru-RU" dirty="0"/>
              <a:t> и переключателей. Сделайте лейблы для этих элементов </a:t>
            </a:r>
            <a:r>
              <a:rPr lang="ru-RU" dirty="0" err="1"/>
              <a:t>кликабельными</a:t>
            </a:r>
            <a:r>
              <a:rPr lang="ru-RU" dirty="0"/>
              <a:t>. Это позволит уменьшить количество пользовательских ошибок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Расставьте </a:t>
            </a:r>
            <a:r>
              <a:rPr lang="ru-RU" dirty="0" err="1"/>
              <a:t>контролы</a:t>
            </a:r>
            <a:r>
              <a:rPr lang="ru-RU" dirty="0"/>
              <a:t> в вашем приложении, чтобы все они располагались по ходу основных пользовательских сценариев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2" name="Picture 4" descr="https://lh5.googleusercontent.com/Fq97EWmmNx4V1U1TwYXDEGec0rpaBLIM5qLLncDYoRTFIsAZT_pW303F7ouA1uEQtV4crQkbFN6yDt-S5XxlYHB2hyFQUNdGMvuqVOFM4riNg2sNLmXtPllVdfO9uhV0N_b7YPX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1" y="3245110"/>
            <a:ext cx="3152775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66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763" y="246207"/>
            <a:ext cx="10515600" cy="975764"/>
          </a:xfrm>
        </p:spPr>
        <p:txBody>
          <a:bodyPr/>
          <a:lstStyle/>
          <a:p>
            <a:r>
              <a:rPr lang="ru-RU" dirty="0"/>
              <a:t>Сделайте больше отступ между взаимно нежелательными кнопками, например «Сохранить» и «Удалить»</a:t>
            </a:r>
          </a:p>
          <a:p>
            <a:endParaRPr lang="ru-RU" dirty="0"/>
          </a:p>
        </p:txBody>
      </p:sp>
      <p:pic>
        <p:nvPicPr>
          <p:cNvPr id="3076" name="Picture 4" descr="https://lh6.googleusercontent.com/T5vDgDKtqLmby6KrdB-fE927aqnfK_2QsJfLRZJaxA19e8wsWw98naE_X9e1gmsmk8cNyM_uLzSo2tTTLcF_zraWLfyMkjizQjcx2BR_7_X9pLaAtH4Jsd9_n8_chy1Pqmd2vG5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11" y="1709247"/>
            <a:ext cx="7121809" cy="42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12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списка ссылок сделайте </a:t>
            </a:r>
            <a:r>
              <a:rPr lang="ru-RU" dirty="0" err="1"/>
              <a:t>кликабельными</a:t>
            </a:r>
            <a:r>
              <a:rPr lang="ru-RU" dirty="0"/>
              <a:t> не только надписи, но и все строки целиком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098" name="Picture 2" descr="https://lh3.googleusercontent.com/jfvCvqOUZRJ7SBCgsGzCe9JCxkUj-H8yxY3mG4VCJZCt0l96PtP3r6KI2UyWl_scP0L7rTNiNK-VRCOSjs22QTzjsGihDeykp4bHt-i4yY9ITySVkfqrUjP09m1ABj9P6AIVxpn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089" y="1825625"/>
            <a:ext cx="8947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6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2857"/>
            <a:ext cx="10515600" cy="62760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Закон Парето </a:t>
            </a:r>
            <a:r>
              <a:rPr lang="ru-RU" dirty="0" smtClean="0"/>
              <a:t>позволяет </a:t>
            </a:r>
            <a:r>
              <a:rPr lang="ru-RU" dirty="0"/>
              <a:t>нам сосредоточить наши усилия на областях, которые приносят наибольшую пользу. </a:t>
            </a:r>
            <a:endParaRPr lang="ru-RU" dirty="0" smtClean="0"/>
          </a:p>
          <a:p>
            <a:r>
              <a:rPr lang="ru-RU" dirty="0" smtClean="0"/>
              <a:t>Неважно</a:t>
            </a:r>
            <a:r>
              <a:rPr lang="ru-RU" dirty="0"/>
              <a:t>, разрабатываете ли вы небольшой веб-сайт или большое и сложное приложение, как только вы углубитесь в пользовательскую аналитику, вы увидите, что </a:t>
            </a:r>
            <a:r>
              <a:rPr lang="ru-RU" dirty="0" err="1"/>
              <a:t>бОльшую</a:t>
            </a:r>
            <a:r>
              <a:rPr lang="ru-RU" dirty="0"/>
              <a:t> часть времени пользователи работают лишь с ограниченной частью функционала. </a:t>
            </a:r>
            <a:endParaRPr lang="ru-RU" dirty="0" smtClean="0"/>
          </a:p>
          <a:p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важно, потому что это позволяет вам сосредоточить свои исследования на наиболее важных вещах и обеспечить сохранность этих вещей, когда вы приступаете к пересмотру пользовательского опыта.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вы не будете учитывать это, то вы потеряете пользователей. И наоборот, если вы сможете улучшить взаимодействие с пользователем этих ключевых атрибутов вашего продукта, вы с большей вероятностью сможете завоевать новых пользователей и поощрить лояльность текущих.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921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Используйте всплывающее меню в месте курсора. Это позволит сократить время, потраченное на перемещение мышки</a:t>
            </a:r>
            <a:endParaRPr lang="ru-RU" dirty="0"/>
          </a:p>
        </p:txBody>
      </p:sp>
      <p:pic>
        <p:nvPicPr>
          <p:cNvPr id="5122" name="Picture 2" descr="https://lh6.googleusercontent.com/nvm60zftm9aTyuV_-jAWpWJlHLR7XXf0B8Bxjv6S1t3auGvZHTxMY2_tirUM5Cc8HAvl1hkZn-dzpKjwcCvcNI_hml5zQcguTn6Ap2MjrZ2tBvqjcqvJJLkdb0YQvS8biA7lNhH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14" y="2224636"/>
            <a:ext cx="8079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04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Поведенческая модель </a:t>
            </a:r>
            <a:r>
              <a:rPr lang="ru-RU" dirty="0" err="1" smtClean="0"/>
              <a:t>Фогга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 </a:t>
            </a:r>
            <a:r>
              <a:rPr lang="ru-RU" dirty="0" err="1"/>
              <a:t>Джей</a:t>
            </a:r>
            <a:r>
              <a:rPr lang="ru-RU" dirty="0"/>
              <a:t> </a:t>
            </a:r>
            <a:r>
              <a:rPr lang="ru-RU" dirty="0" err="1"/>
              <a:t>Фогг</a:t>
            </a:r>
            <a:r>
              <a:rPr lang="ru-RU" dirty="0"/>
              <a:t> — ученый и писатель, основатель лаборатории поведенческого дизайна в </a:t>
            </a:r>
            <a:r>
              <a:rPr lang="ru-RU" dirty="0" smtClean="0"/>
              <a:t>Стэнфорде.</a:t>
            </a:r>
          </a:p>
          <a:p>
            <a:r>
              <a:rPr lang="ru-RU" dirty="0" smtClean="0"/>
              <a:t>Исходя </a:t>
            </a:r>
            <a:r>
              <a:rPr lang="ru-RU" dirty="0"/>
              <a:t>из его </a:t>
            </a:r>
            <a:r>
              <a:rPr lang="ru-RU" dirty="0" smtClean="0"/>
              <a:t>модели: </a:t>
            </a:r>
            <a:r>
              <a:rPr lang="ru-RU" i="1" dirty="0" smtClean="0"/>
              <a:t>Поступок</a:t>
            </a:r>
            <a:r>
              <a:rPr lang="ru-RU" i="1" dirty="0"/>
              <a:t> — это следствие трех факторов: мотивации, возможности и стимула, которые пересекаются в одно и то же время.</a:t>
            </a:r>
            <a:endParaRPr lang="ru-RU" dirty="0"/>
          </a:p>
        </p:txBody>
      </p:sp>
      <p:pic>
        <p:nvPicPr>
          <p:cNvPr id="6148" name="Picture 4" descr="https://lh3.googleusercontent.com/2MBRa9r8vSDstr6NOtys89pOltSKrsOqxbkTqTKK1RlbpgnzuAMBrcjmPunhUSFdEl3jogOgmLh0ql0XMjNoTLXzojJIuvEduaOI9JNVk74IkRgDtBOx0x7Ctmk-Jrpwov8x8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053345"/>
            <a:ext cx="6777240" cy="26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65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4567"/>
            <a:ext cx="10515600" cy="282632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картинке две оси: вертикальная — это ось мотивации, чем она выше, тем больше мотивация к действию. </a:t>
            </a:r>
            <a:endParaRPr lang="ru-RU" dirty="0" smtClean="0"/>
          </a:p>
          <a:p>
            <a:r>
              <a:rPr lang="ru-RU" dirty="0" smtClean="0"/>
              <a:t>Горизонтальная</a:t>
            </a:r>
            <a:r>
              <a:rPr lang="ru-RU" dirty="0"/>
              <a:t> — это ось возможности.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диагональная дуга — это линия воздействия, своего рода черта, за которой по триггеру будет совершено действие.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какая-то из переменных формулы отсутствует или недостаточно выражена, то потребитель не пересечет эту линию, и действие совершено не будет.</a:t>
            </a:r>
            <a:endParaRPr lang="ru-RU" dirty="0"/>
          </a:p>
        </p:txBody>
      </p:sp>
      <p:pic>
        <p:nvPicPr>
          <p:cNvPr id="4" name="Picture 4" descr="https://lh3.googleusercontent.com/2MBRa9r8vSDstr6NOtys89pOltSKrsOqxbkTqTKK1RlbpgnzuAMBrcjmPunhUSFdEl3jogOgmLh0ql0XMjNoTLXzojJIuvEduaOI9JNVk74IkRgDtBOx0x7Ctmk-Jrpwov8x8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55" y="3000895"/>
            <a:ext cx="9140489" cy="358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56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Мотивация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Фогг</a:t>
            </a:r>
            <a:r>
              <a:rPr lang="ru-RU" dirty="0"/>
              <a:t> считает, что мотивация строится на трех ключевых </a:t>
            </a:r>
            <a:r>
              <a:rPr lang="ru-RU" dirty="0" smtClean="0"/>
              <a:t>моментах:</a:t>
            </a:r>
          </a:p>
          <a:p>
            <a:r>
              <a:rPr lang="ru-RU" dirty="0" smtClean="0"/>
              <a:t>люди </a:t>
            </a:r>
            <a:r>
              <a:rPr lang="ru-RU" dirty="0"/>
              <a:t>хотят получить удовольствие и избежать </a:t>
            </a:r>
            <a:r>
              <a:rPr lang="ru-RU" dirty="0" smtClean="0"/>
              <a:t>боли;</a:t>
            </a:r>
          </a:p>
          <a:p>
            <a:r>
              <a:rPr lang="ru-RU" dirty="0" smtClean="0"/>
              <a:t>люди </a:t>
            </a:r>
            <a:r>
              <a:rPr lang="ru-RU" dirty="0"/>
              <a:t>хотят иметь надежду и избежать </a:t>
            </a:r>
            <a:r>
              <a:rPr lang="ru-RU" dirty="0" smtClean="0"/>
              <a:t>страха;</a:t>
            </a:r>
          </a:p>
          <a:p>
            <a:r>
              <a:rPr lang="ru-RU" dirty="0" smtClean="0"/>
              <a:t>люди </a:t>
            </a:r>
            <a:r>
              <a:rPr lang="ru-RU" dirty="0"/>
              <a:t>хотят получить социальное признание и избежать социальной неприязни.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345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– это способность человека совершить действие</a:t>
            </a:r>
            <a:r>
              <a:rPr lang="ru-RU" dirty="0" smtClean="0"/>
              <a:t>. </a:t>
            </a:r>
            <a:r>
              <a:rPr lang="ru-RU" dirty="0"/>
              <a:t>Э</a:t>
            </a:r>
            <a:r>
              <a:rPr lang="ru-RU" dirty="0" smtClean="0"/>
              <a:t>то </a:t>
            </a:r>
            <a:r>
              <a:rPr lang="ru-RU" dirty="0"/>
              <a:t>не свойство продукта, а свойство человека и контекста, в котором он находится</a:t>
            </a:r>
            <a:r>
              <a:rPr lang="ru-RU" dirty="0" smtClean="0"/>
              <a:t>. </a:t>
            </a:r>
          </a:p>
          <a:p>
            <a:r>
              <a:rPr lang="ru-RU" dirty="0" smtClean="0"/>
              <a:t>(</a:t>
            </a:r>
            <a:r>
              <a:rPr lang="ru-RU" i="1" dirty="0"/>
              <a:t>К примеру, пожилому человеку будет гораздо сложнее внести показания счетчиков в мобильное приложение, чем нам с вами</a:t>
            </a:r>
            <a:r>
              <a:rPr lang="ru-RU" i="1" dirty="0" smtClean="0"/>
              <a:t>.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9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факторов</a:t>
            </a:r>
            <a:r>
              <a:rPr lang="ru-RU" dirty="0"/>
              <a:t>, составляющих понятие возможности: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Время, временные затраты на совершение действия;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Деньги, финансовые затраты на выполнение действия;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Физические усилия, количество труда, которое потребует действие;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Ментальные усилия, умственное напряжение, концентрация, память и сосредоточенность, необходимые для выполнения действия;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Социальная приемлемость, т.е. насколько это действие будет одобрено обществом.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4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Каким образом мы можем увеличить возможность?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обучить человека, чтобы он смог выполнить целевое действие.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Мы можем дать ему инструмент или ресурс, чтобы выполнить действие было проще.</a:t>
            </a:r>
            <a:br>
              <a:rPr lang="ru-RU" dirty="0"/>
            </a:br>
            <a:endParaRPr lang="ru-RU" dirty="0"/>
          </a:p>
          <a:p>
            <a:r>
              <a:rPr lang="ru-RU" dirty="0"/>
              <a:t>Или мы можем упростить само целевое действие.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538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Стимул или </a:t>
            </a:r>
            <a:r>
              <a:rPr lang="ru-RU" dirty="0" smtClean="0"/>
              <a:t>триггер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Триггер – это своего рода событие, способное изменить наше поведение.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Стимулом </a:t>
            </a:r>
            <a:r>
              <a:rPr lang="ru-RU" dirty="0"/>
              <a:t>для совершения действия может быть все что угодно: будильник, нотификация, телефонный звонок, увиденная картинка/образ, услышанная фраза и многое другое.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зависимости от того, какой уровень мотивации и возможности, применяются разные типы триггеров.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когда уровень мотивации и возможности выше линии воздействия, именно </a:t>
            </a:r>
            <a:r>
              <a:rPr lang="ru-RU" dirty="0" err="1"/>
              <a:t>тригер</a:t>
            </a:r>
            <a:r>
              <a:rPr lang="ru-RU" dirty="0"/>
              <a:t> заставит человека совершить действие, но если нужный уровень не достигнут, то стимул ни к чему не приведет.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82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 smtClean="0"/>
              <a:t>Хика-Хаймана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Перед тем, как переместить курсор к графическому элементу или совершить любое другое действие из набора возможных действий в интерфейсе, пользователь должен выбрать этот элемент или действие</a:t>
            </a:r>
            <a:r>
              <a:rPr lang="ru-RU" dirty="0" smtClean="0"/>
              <a:t>.</a:t>
            </a:r>
          </a:p>
          <a:p>
            <a:r>
              <a:rPr lang="ru-RU" b="1" dirty="0"/>
              <a:t>Закон </a:t>
            </a:r>
            <a:r>
              <a:rPr lang="ru-RU" b="1" dirty="0" err="1"/>
              <a:t>Хика-Хаймана</a:t>
            </a:r>
            <a:r>
              <a:rPr lang="ru-RU" b="1" dirty="0"/>
              <a:t>— подтвержденная экспериментально теория о том, что количество информации, которая поступает в мозг человека, влияет на время, которое он тратит на принятие решения.</a:t>
            </a:r>
            <a:endParaRPr lang="ru-RU" b="1" dirty="0"/>
          </a:p>
          <a:p>
            <a:r>
              <a:rPr lang="ru-RU" dirty="0"/>
              <a:t>Чем больше количество вариантов определенного типа представлено, тем больше времени требуется на выбор этих вариантов.</a:t>
            </a:r>
            <a:endParaRPr lang="en-US" dirty="0"/>
          </a:p>
          <a:p>
            <a:r>
              <a:rPr lang="ru-RU" dirty="0"/>
              <a:t>Закон</a:t>
            </a:r>
            <a:r>
              <a:rPr lang="ru-RU" b="1" dirty="0"/>
              <a:t> </a:t>
            </a:r>
            <a:r>
              <a:rPr lang="ru-RU" dirty="0" smtClean="0"/>
              <a:t>позволяет </a:t>
            </a:r>
            <a:r>
              <a:rPr lang="ru-RU" dirty="0"/>
              <a:t>рассчитать время, которое требуется на выбор варианта.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Хика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При выборе из </a:t>
                </a:r>
                <a:r>
                  <a:rPr lang="en-GB" dirty="0"/>
                  <a:t>n </a:t>
                </a:r>
                <a:r>
                  <a:rPr lang="ru-RU" dirty="0"/>
                  <a:t>вариантов, время на выбор одного из них будет равно: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при условии, что все варианты являются равновероятными.</a:t>
                </a:r>
                <a:endParaRPr lang="en-GB" dirty="0"/>
              </a:p>
              <a:p>
                <a:pPr marL="0" indent="0">
                  <a:buNone/>
                </a:pPr>
                <a:r>
                  <a:rPr lang="ru-RU" dirty="0"/>
                  <a:t>T — это общее время реакции</a:t>
                </a:r>
              </a:p>
              <a:p>
                <a:pPr marL="0" indent="0">
                  <a:buNone/>
                </a:pPr>
                <a:r>
                  <a:rPr lang="ru-RU" dirty="0"/>
                  <a:t>a — задержка перед выполнением задания</a:t>
                </a:r>
              </a:p>
              <a:p>
                <a:pPr marL="0" indent="0">
                  <a:buNone/>
                </a:pPr>
                <a:r>
                  <a:rPr lang="ru-RU" dirty="0"/>
                  <a:t>b — индивидуальный коэффициент скорости принятия решения</a:t>
                </a:r>
              </a:p>
              <a:p>
                <a:pPr marL="0" indent="0">
                  <a:buNone/>
                </a:pPr>
                <a:r>
                  <a:rPr lang="ru-RU" dirty="0"/>
                  <a:t>n — количество вариантов, из которых нужно выбрать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Коэффициенты зависят от:</a:t>
                </a:r>
              </a:p>
              <a:p>
                <a:r>
                  <a:rPr lang="ru-RU" dirty="0"/>
                  <a:t>того, как представлены варианты выбора. Если система расположения вариантов непонятна, это приводит к увеличению параметров </a:t>
                </a:r>
                <a:r>
                  <a:rPr lang="ru-RU" i="1" dirty="0"/>
                  <a:t>а, </a:t>
                </a:r>
                <a:r>
                  <a:rPr lang="en-US" i="1" dirty="0"/>
                  <a:t>b</a:t>
                </a:r>
                <a:r>
                  <a:rPr lang="en-US" dirty="0"/>
                  <a:t> </a:t>
                </a:r>
                <a:r>
                  <a:rPr lang="ru-RU" dirty="0"/>
                  <a:t>; </a:t>
                </a:r>
              </a:p>
              <a:p>
                <a:r>
                  <a:rPr lang="ru-RU" dirty="0"/>
                  <a:t>того, насколько хорошо пользователь знаком с системой. Если пользователь хорошо знаком, это приводит к уменьшению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 не все так просто, предположим, что вы получили в службу поддержки </a:t>
            </a:r>
            <a:r>
              <a:rPr lang="ru-RU" b="1" dirty="0"/>
              <a:t>300</a:t>
            </a:r>
            <a:r>
              <a:rPr lang="ru-RU" dirty="0"/>
              <a:t> обращений, </a:t>
            </a:r>
            <a:r>
              <a:rPr lang="ru-RU" b="1" dirty="0"/>
              <a:t>200</a:t>
            </a:r>
            <a:r>
              <a:rPr lang="ru-RU" dirty="0"/>
              <a:t> из которых относятся к проблеме </a:t>
            </a:r>
            <a:r>
              <a:rPr lang="ru-RU" b="1" dirty="0"/>
              <a:t>A</a:t>
            </a:r>
            <a:r>
              <a:rPr lang="ru-RU" dirty="0"/>
              <a:t>, </a:t>
            </a:r>
            <a:r>
              <a:rPr lang="ru-RU" b="1" dirty="0"/>
              <a:t>80</a:t>
            </a:r>
            <a:r>
              <a:rPr lang="ru-RU" dirty="0"/>
              <a:t> относятся к проблеме </a:t>
            </a:r>
            <a:r>
              <a:rPr lang="ru-RU" b="1" dirty="0"/>
              <a:t>B</a:t>
            </a:r>
            <a:r>
              <a:rPr lang="ru-RU" dirty="0"/>
              <a:t>, и только </a:t>
            </a:r>
            <a:r>
              <a:rPr lang="ru-RU" b="1" dirty="0"/>
              <a:t>20</a:t>
            </a:r>
            <a:r>
              <a:rPr lang="ru-RU" dirty="0"/>
              <a:t> относятся к </a:t>
            </a:r>
            <a:r>
              <a:rPr lang="ru-RU" b="1" dirty="0"/>
              <a:t>C</a:t>
            </a:r>
            <a:r>
              <a:rPr lang="ru-RU" dirty="0"/>
              <a:t>. На этом этапе нетрудно сосредоточиться на решении проблемы </a:t>
            </a:r>
            <a:r>
              <a:rPr lang="ru-RU" b="1" dirty="0"/>
              <a:t>A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Но </a:t>
            </a:r>
            <a:r>
              <a:rPr lang="ru-RU" dirty="0"/>
              <a:t>если все запросы, относящиеся к </a:t>
            </a:r>
            <a:r>
              <a:rPr lang="ru-RU" b="1" dirty="0"/>
              <a:t>B</a:t>
            </a:r>
            <a:r>
              <a:rPr lang="ru-RU" dirty="0"/>
              <a:t> или </a:t>
            </a:r>
            <a:r>
              <a:rPr lang="ru-RU" b="1" dirty="0"/>
              <a:t>C</a:t>
            </a:r>
            <a:r>
              <a:rPr lang="ru-RU" dirty="0"/>
              <a:t>, поступают от пользователей с платной или премиальной подпиской, а вызовы, относящиеся к функции </a:t>
            </a:r>
            <a:r>
              <a:rPr lang="ru-RU" b="1" dirty="0"/>
              <a:t>A — </a:t>
            </a:r>
            <a:r>
              <a:rPr lang="ru-RU" dirty="0"/>
              <a:t>нет, то вы все же можете сначала сосредоточить свои усилия на исправлении </a:t>
            </a:r>
            <a:r>
              <a:rPr lang="ru-RU" b="1" dirty="0"/>
              <a:t>B</a:t>
            </a:r>
            <a:r>
              <a:rPr lang="ru-RU" dirty="0"/>
              <a:t> или </a:t>
            </a:r>
            <a:r>
              <a:rPr lang="ru-RU" b="1" dirty="0"/>
              <a:t>C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125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s://lh3.googleusercontent.com/xfpDxlrjgrE1OYRJ9gk8mAtPAI2Wy05WsFWL6LZKq-6NCRAEStjtQ0YOmbBZF01FYu5JQeOKj7TV7LvmJvMGyuFJp9rREo8apesmQBx2M34vpY5JCbOSno21MtItLCMaBbguEjMP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28812"/>
            <a:ext cx="5181600" cy="354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При увеличении </a:t>
            </a:r>
            <a:r>
              <a:rPr lang="ru-RU" dirty="0"/>
              <a:t>количества объектов увеличивается и время реакции в логарифмической зависимости.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Таким образом, чем меньше объектов, тем быстрее и проще выбрать из них нужный.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033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Предположим, на вашем сайте порядка 40 разделов меню. </a:t>
            </a:r>
            <a:r>
              <a:rPr lang="ru-RU" dirty="0" smtClean="0"/>
              <a:t>Встает </a:t>
            </a:r>
            <a:r>
              <a:rPr lang="ru-RU" dirty="0"/>
              <a:t>вопрос, как отобразить их? </a:t>
            </a:r>
            <a:endParaRPr lang="ru-RU" dirty="0" smtClean="0"/>
          </a:p>
          <a:p>
            <a:r>
              <a:rPr lang="ru-RU" dirty="0" smtClean="0"/>
              <a:t>Сгруппируйте </a:t>
            </a:r>
            <a:r>
              <a:rPr lang="ru-RU" dirty="0"/>
              <a:t>разделы меню по категориям. Это позволит уменьшить количество опций, и, как следствие, уменьшит когнитивную нагрузку на пользователя.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примера можно привести почти любой интернет-магазин техники или одежды.</a:t>
            </a:r>
            <a:endParaRPr lang="ru-RU" dirty="0"/>
          </a:p>
        </p:txBody>
      </p:sp>
      <p:pic>
        <p:nvPicPr>
          <p:cNvPr id="9220" name="Picture 4" descr="https://habrastorage.org/r/w1560/webt/cd/az/tc/cdaztc6pzyxxwpvajofpsdxjnne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277" y="1825625"/>
            <a:ext cx="46994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343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96637" y="171392"/>
            <a:ext cx="10515600" cy="1698972"/>
          </a:xfrm>
        </p:spPr>
        <p:txBody>
          <a:bodyPr/>
          <a:lstStyle/>
          <a:p>
            <a:r>
              <a:rPr lang="ru-RU" dirty="0"/>
              <a:t>В качестве другого примера можно привести использование </a:t>
            </a:r>
            <a:r>
              <a:rPr lang="ru-RU" dirty="0" err="1"/>
              <a:t>визарда</a:t>
            </a:r>
            <a:r>
              <a:rPr lang="ru-RU" dirty="0"/>
              <a:t> для массивных форм. Вместо того, чтобы показывать все поля формы разом, разделите форму на шаги, и на каждом шаге спрашивайте только то, что требуется.</a:t>
            </a:r>
            <a:endParaRPr lang="ru-RU" dirty="0"/>
          </a:p>
        </p:txBody>
      </p:sp>
      <p:pic>
        <p:nvPicPr>
          <p:cNvPr id="10244" name="Picture 4" descr="https://lh4.googleusercontent.com/zic3XEMWDXsOIr3x_WDrvpKnN-I8f8tTmVMTbXFmTrFsewtJrsVhs15tlRjEmZIr1Zl-jB0Ru8wYrBAeDwmd7xYYZZEev7_y-veNxIEVISYpoGmq1gKeZvBjZ05olHUqU0yLHl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80" y="1870364"/>
            <a:ext cx="7766792" cy="46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125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 помощью закона </a:t>
            </a:r>
            <a:r>
              <a:rPr lang="ru-RU" dirty="0" err="1"/>
              <a:t>Хика</a:t>
            </a:r>
            <a:r>
              <a:rPr lang="ru-RU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6" y="1972714"/>
            <a:ext cx="4133850" cy="2114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63" y="4154977"/>
            <a:ext cx="3076575" cy="428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39" y="2196724"/>
            <a:ext cx="4210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43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</a:t>
            </a:r>
            <a:r>
              <a:rPr lang="ru-RU" dirty="0" err="1"/>
              <a:t>Хика</a:t>
            </a:r>
            <a:r>
              <a:rPr lang="ru-RU" dirty="0"/>
              <a:t>: следствия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принятия сложных решений требуется больше времени, чем для простых, и эта зависимость – логарифмическая;</a:t>
            </a:r>
          </a:p>
          <a:p>
            <a:r>
              <a:rPr lang="ru-RU" dirty="0"/>
              <a:t>при отсутствии более точных данных, для проведения быстрых вычислений используют те же значения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, которые применяются в законе </a:t>
            </a:r>
            <a:r>
              <a:rPr lang="ru-RU" dirty="0" err="1"/>
              <a:t>Фитса</a:t>
            </a:r>
            <a:r>
              <a:rPr lang="ru-RU" dirty="0"/>
              <a:t>;</a:t>
            </a:r>
          </a:p>
          <a:p>
            <a:r>
              <a:rPr lang="ru-RU" dirty="0"/>
              <a:t>из закона </a:t>
            </a:r>
            <a:r>
              <a:rPr lang="ru-RU" dirty="0" err="1"/>
              <a:t>Хика</a:t>
            </a:r>
            <a:r>
              <a:rPr lang="ru-RU" dirty="0"/>
              <a:t> следует, что если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положительны, то предоставление пользователю сразу нескольких вариантов одновременно – более эффективный способ организации внешнего вида интерфейса, чем объединение этих же вариантов в иерархические группы</a:t>
            </a:r>
            <a:r>
              <a:rPr lang="ru-RU" dirty="0" smtClean="0"/>
              <a:t>.</a:t>
            </a:r>
          </a:p>
          <a:p>
            <a:r>
              <a:rPr lang="ru-RU" dirty="0"/>
              <a:t>Используйте закон </a:t>
            </a:r>
            <a:r>
              <a:rPr lang="ru-RU" dirty="0" err="1"/>
              <a:t>Хика</a:t>
            </a:r>
            <a:r>
              <a:rPr lang="ru-RU" dirty="0"/>
              <a:t> и закон </a:t>
            </a:r>
            <a:r>
              <a:rPr lang="ru-RU" dirty="0" err="1" smtClean="0"/>
              <a:t>Фитса</a:t>
            </a:r>
            <a:r>
              <a:rPr lang="ru-RU" dirty="0" smtClean="0"/>
              <a:t> </a:t>
            </a:r>
            <a:r>
              <a:rPr lang="ru-RU" dirty="0"/>
              <a:t>вместе. Так как эти законы описывают действия, которые обычно следуют друг за другом: определиться с выбором и попасть в нужный элемент.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2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эффективность трех интерфейсов, используя законы </a:t>
            </a:r>
            <a:r>
              <a:rPr lang="ru-RU" dirty="0" err="1"/>
              <a:t>Фитса</a:t>
            </a:r>
            <a:r>
              <a:rPr lang="ru-RU" dirty="0"/>
              <a:t> и </a:t>
            </a:r>
            <a:r>
              <a:rPr lang="ru-RU" dirty="0" err="1"/>
              <a:t>Хика</a:t>
            </a:r>
            <a:r>
              <a:rPr lang="ru-RU" dirty="0"/>
              <a:t>.</a:t>
            </a:r>
          </a:p>
          <a:p>
            <a:r>
              <a:rPr lang="ru-RU" dirty="0"/>
              <a:t>Предложить изменения в интерфейсах, которые улучшат количественные показатели.</a:t>
            </a:r>
          </a:p>
          <a:p>
            <a:r>
              <a:rPr lang="ru-RU" dirty="0"/>
              <a:t>Проанализировать собственные разрабатываемые интерфейсы, используя законы </a:t>
            </a:r>
            <a:r>
              <a:rPr lang="ru-RU" dirty="0" err="1"/>
              <a:t>Фитса</a:t>
            </a:r>
            <a:r>
              <a:rPr lang="ru-RU" dirty="0"/>
              <a:t> и </a:t>
            </a:r>
            <a:r>
              <a:rPr lang="ru-RU" dirty="0" err="1"/>
              <a:t>Хика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Информационный поиск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Информационный поиск</a:t>
                </a:r>
                <a:r>
                  <a:rPr lang="ru-RU" dirty="0"/>
                  <a:t> - нахождение на мониторе объекта с заданным признаком.</a:t>
                </a:r>
              </a:p>
              <a:p>
                <a:pPr marL="0" indent="0">
                  <a:buNone/>
                </a:pPr>
                <a:r>
                  <a:rPr lang="ru-RU" dirty="0"/>
                  <a:t>Математическое ожидание времени поиска: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 – </a:t>
                </a:r>
                <a:r>
                  <a:rPr lang="ru-RU" dirty="0"/>
                  <a:t>общий объем информации </a:t>
                </a:r>
                <a:r>
                  <a:rPr lang="en-US" dirty="0"/>
                  <a:t>(</a:t>
                </a:r>
                <a:r>
                  <a:rPr lang="ru-RU" dirty="0"/>
                  <a:t>количество элементов на экране пользователя);</a:t>
                </a:r>
              </a:p>
              <a:p>
                <a:r>
                  <a:rPr lang="en-US" dirty="0"/>
                  <a:t>M – </a:t>
                </a:r>
                <a:r>
                  <a:rPr lang="ru-RU" dirty="0"/>
                  <a:t>количество элементов, обладающих заданным для поиска признаком;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ru-RU" dirty="0"/>
                  <a:t> – оперативный объем зрительного восприятия, который ограничен объемом «оперативной» памяти (5±2 элемента) и «оперативным» полем зрения 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ru-RU" dirty="0"/>
                  <a:t>);</a:t>
                </a:r>
              </a:p>
              <a:p>
                <a:r>
                  <a:rPr lang="en-US" dirty="0"/>
                  <a:t>t – </a:t>
                </a:r>
                <a:r>
                  <a:rPr lang="ru-RU" dirty="0"/>
                  <a:t>длительность зрительной фиксации (зависит от способа кодирования информации и сложности решения задачи). 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928" t="-2384" b="-27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1069"/>
            <a:ext cx="10515600" cy="59358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Длительность фиксации </a:t>
            </a:r>
            <a:r>
              <a:rPr lang="ru-RU" b="1" i="1" dirty="0"/>
              <a:t>t</a:t>
            </a:r>
            <a:r>
              <a:rPr lang="ru-RU" dirty="0"/>
              <a:t> зависит от способа кодирования информации и сложности решения задачи. </a:t>
            </a:r>
          </a:p>
          <a:p>
            <a:pPr marL="0" indent="0">
              <a:buNone/>
            </a:pPr>
            <a:r>
              <a:rPr lang="ru-RU" dirty="0"/>
              <a:t>Для определения </a:t>
            </a:r>
            <a:r>
              <a:rPr lang="ru-RU" b="1" i="1" dirty="0"/>
              <a:t>t</a:t>
            </a:r>
            <a:r>
              <a:rPr lang="ru-RU" dirty="0"/>
              <a:t> в каждом конкретном случае используют следующую методику: </a:t>
            </a:r>
          </a:p>
          <a:p>
            <a:r>
              <a:rPr lang="ru-RU" dirty="0"/>
              <a:t>Выбирают </a:t>
            </a:r>
            <a:r>
              <a:rPr lang="ru-RU" b="1" dirty="0"/>
              <a:t>m</a:t>
            </a:r>
            <a:r>
              <a:rPr lang="ru-RU" dirty="0"/>
              <a:t> различных задач, решаемых пользователем. </a:t>
            </a:r>
          </a:p>
          <a:p>
            <a:r>
              <a:rPr lang="ru-RU" dirty="0"/>
              <a:t>Каждую задачу разбивают на </a:t>
            </a:r>
            <a:r>
              <a:rPr lang="ru-RU" b="1" dirty="0"/>
              <a:t>n</a:t>
            </a:r>
            <a:r>
              <a:rPr lang="ru-RU" dirty="0"/>
              <a:t> различных, но одинаковых для каждой задачи типов элементарных действий. Число действий </a:t>
            </a:r>
            <a:br>
              <a:rPr lang="ru-RU" dirty="0"/>
            </a:br>
            <a:r>
              <a:rPr lang="ru-RU" b="1" i="1" dirty="0"/>
              <a:t>j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вида в </a:t>
            </a:r>
            <a:r>
              <a:rPr lang="ru-RU" b="1" i="1" dirty="0"/>
              <a:t>i</a:t>
            </a:r>
            <a:r>
              <a:rPr lang="ru-RU" dirty="0"/>
              <a:t>-той задаче обозначим </a:t>
            </a:r>
            <a:r>
              <a:rPr lang="ru-RU" b="1" i="1" dirty="0" err="1"/>
              <a:t>a</a:t>
            </a:r>
            <a:r>
              <a:rPr lang="ru-RU" b="1" i="1" baseline="-25000" dirty="0" err="1"/>
              <a:t>ij</a:t>
            </a:r>
            <a:r>
              <a:rPr lang="ru-RU" dirty="0"/>
              <a:t>. </a:t>
            </a:r>
          </a:p>
          <a:p>
            <a:r>
              <a:rPr lang="ru-RU" dirty="0"/>
              <a:t>Тогда среднее значение времени решения </a:t>
            </a:r>
            <a:r>
              <a:rPr lang="ru-RU" i="1" dirty="0"/>
              <a:t>i</a:t>
            </a:r>
            <a:r>
              <a:rPr lang="ru-RU" dirty="0"/>
              <a:t>-той задачи равно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где </a:t>
            </a:r>
            <a:r>
              <a:rPr lang="ru-RU" i="1" dirty="0" err="1"/>
              <a:t>t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dirty="0"/>
              <a:t>— среднее значение времени выполнения </a:t>
            </a:r>
            <a:r>
              <a:rPr lang="ru-RU" i="1" dirty="0"/>
              <a:t>j</a:t>
            </a:r>
            <a:r>
              <a:rPr lang="ru-RU" dirty="0"/>
              <a:t>-</a:t>
            </a:r>
            <a:r>
              <a:rPr lang="ru-RU" dirty="0" err="1"/>
              <a:t>го</a:t>
            </a:r>
            <a:r>
              <a:rPr lang="ru-RU" dirty="0"/>
              <a:t> элементарного действия (</a:t>
            </a:r>
            <a:r>
              <a:rPr lang="ru-RU" i="1" dirty="0"/>
              <a:t>j </a:t>
            </a:r>
            <a:r>
              <a:rPr lang="ru-RU" dirty="0"/>
              <a:t>= 1...n)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529" y="4021021"/>
            <a:ext cx="4566228" cy="73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4196"/>
            <a:ext cx="10515600" cy="5852767"/>
          </a:xfrm>
        </p:spPr>
        <p:txBody>
          <a:bodyPr>
            <a:normAutofit/>
          </a:bodyPr>
          <a:lstStyle/>
          <a:p>
            <a:r>
              <a:rPr lang="ru-RU" dirty="0"/>
              <a:t>Если имеется </a:t>
            </a:r>
            <a:r>
              <a:rPr lang="ru-RU" i="1" dirty="0"/>
              <a:t>m </a:t>
            </a:r>
            <a:r>
              <a:rPr lang="ru-RU" dirty="0"/>
              <a:t>задач, различающихся значениями </a:t>
            </a:r>
            <a:r>
              <a:rPr lang="ru-RU" i="1" dirty="0" err="1"/>
              <a:t>a</a:t>
            </a:r>
            <a:r>
              <a:rPr lang="ru-RU" i="1" baseline="-25000" dirty="0" err="1"/>
              <a:t>ij</a:t>
            </a:r>
            <a:r>
              <a:rPr lang="ru-RU" dirty="0"/>
              <a:t>, то можно</a:t>
            </a:r>
            <a:br>
              <a:rPr lang="ru-RU" dirty="0"/>
            </a:br>
            <a:r>
              <a:rPr lang="ru-RU" dirty="0"/>
              <a:t>получить </a:t>
            </a:r>
            <a:r>
              <a:rPr lang="ru-RU" i="1" dirty="0"/>
              <a:t>m </a:t>
            </a:r>
            <a:r>
              <a:rPr lang="ru-RU" dirty="0"/>
              <a:t>линейных алгебраических уравнений с </a:t>
            </a:r>
            <a:r>
              <a:rPr lang="ru-RU" i="1" dirty="0"/>
              <a:t>n </a:t>
            </a:r>
            <a:r>
              <a:rPr lang="ru-RU" dirty="0"/>
              <a:t>неизвестными </a:t>
            </a:r>
            <a:r>
              <a:rPr lang="ru-RU" i="1" dirty="0" err="1"/>
              <a:t>t</a:t>
            </a:r>
            <a:r>
              <a:rPr lang="ru-RU" i="1" baseline="-25000" dirty="0" err="1"/>
              <a:t>j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На основании теоремы о сложении дисперсий независимых величин имеем: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где </a:t>
            </a:r>
            <a:r>
              <a:rPr lang="ru-RU" i="1" dirty="0" err="1"/>
              <a:t>σ</a:t>
            </a:r>
            <a:r>
              <a:rPr lang="ru-RU" i="1" baseline="-25000" dirty="0" err="1"/>
              <a:t>j</a:t>
            </a:r>
            <a:r>
              <a:rPr lang="en-US" i="1" dirty="0"/>
              <a:t> </a:t>
            </a:r>
            <a:r>
              <a:rPr lang="ru-RU" dirty="0"/>
              <a:t>— дисперсия времени выполнения j-</a:t>
            </a:r>
            <a:r>
              <a:rPr lang="ru-RU" dirty="0" err="1"/>
              <a:t>го</a:t>
            </a:r>
            <a:r>
              <a:rPr lang="ru-RU" dirty="0"/>
              <a:t> действия</a:t>
            </a:r>
          </a:p>
          <a:p>
            <a:r>
              <a:rPr lang="ru-RU" dirty="0"/>
              <a:t>S</a:t>
            </a:r>
            <a:r>
              <a:rPr lang="ru-RU" baseline="30000" dirty="0"/>
              <a:t>2</a:t>
            </a:r>
            <a:r>
              <a:rPr lang="ru-RU" baseline="-25000" dirty="0"/>
              <a:t>i</a:t>
            </a:r>
            <a:r>
              <a:rPr lang="ru-RU" dirty="0"/>
              <a:t> — дисперсия времени решения i-той задачи</a:t>
            </a:r>
            <a:r>
              <a:rPr lang="en-US" dirty="0"/>
              <a:t>.</a:t>
            </a:r>
          </a:p>
          <a:p>
            <a:r>
              <a:rPr lang="ru-RU" dirty="0"/>
              <a:t>Дисперсия </a:t>
            </a:r>
            <a:r>
              <a:rPr lang="ru-RU" i="1" dirty="0" err="1"/>
              <a:t>σ</a:t>
            </a:r>
            <a:r>
              <a:rPr lang="ru-RU" i="1" baseline="-25000" dirty="0" err="1"/>
              <a:t>j</a:t>
            </a:r>
            <a:r>
              <a:rPr lang="ru-RU" i="1" dirty="0"/>
              <a:t> </a:t>
            </a:r>
            <a:r>
              <a:rPr lang="ru-RU" dirty="0"/>
              <a:t>определяются в результате решения системы из</a:t>
            </a:r>
            <a:r>
              <a:rPr lang="en-US" dirty="0"/>
              <a:t> </a:t>
            </a:r>
            <a:r>
              <a:rPr lang="ru-RU" dirty="0"/>
              <a:t>m уравнений. Величины </a:t>
            </a:r>
            <a:r>
              <a:rPr lang="ru-RU" i="1" dirty="0"/>
              <a:t>T </a:t>
            </a:r>
            <a:r>
              <a:rPr lang="ru-RU" dirty="0"/>
              <a:t>и </a:t>
            </a:r>
            <a:r>
              <a:rPr lang="ru-RU" i="1" dirty="0"/>
              <a:t>S </a:t>
            </a:r>
            <a:r>
              <a:rPr lang="ru-RU" dirty="0"/>
              <a:t>берутся из эксперимента.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54" y="2413244"/>
            <a:ext cx="4683236" cy="9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Проведите вычисление математического ожидания времени поиска для значений </a:t>
            </a:r>
            <a:r>
              <a:rPr lang="en-GB" i="1" dirty="0"/>
              <a:t>t</a:t>
            </a:r>
            <a:r>
              <a:rPr lang="en-GB" dirty="0"/>
              <a:t> </a:t>
            </a:r>
            <a:r>
              <a:rPr lang="ru-RU" dirty="0"/>
              <a:t>разного порядка (0.001; 0.1; 1; 10; 100) для случайного интерфейса. </a:t>
            </a:r>
            <a:endParaRPr lang="en-GB" dirty="0"/>
          </a:p>
          <a:p>
            <a:r>
              <a:rPr lang="ru-RU" dirty="0"/>
              <a:t>Выберите эвристически наилучшее значение </a:t>
            </a:r>
            <a:r>
              <a:rPr lang="en-GB" i="1" dirty="0"/>
              <a:t>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Закон Миллера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«Магическое число семь плюс-минус два» («кошелёк Миллера», «закон Миллера») — закономерность,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</a:t>
            </a:r>
            <a:r>
              <a:rPr lang="ru-RU" dirty="0" smtClean="0"/>
              <a:t>.</a:t>
            </a:r>
          </a:p>
          <a:p>
            <a:r>
              <a:rPr lang="ru-RU" dirty="0"/>
              <a:t>В 1956 году Джордж Миллер, американский психолог, опубликовал статью под названием «Магическое число семь плюс-минус два: некоторые ограничения в нашей возможности обработки информации».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1560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b="1" dirty="0"/>
                  <a:t>Метрика оценки сложности </a:t>
                </a:r>
                <a:r>
                  <a:rPr lang="ru-RU" dirty="0"/>
                  <a:t>интерфейса </a:t>
                </a:r>
                <a:r>
                  <a:rPr lang="ru-RU" b="1" dirty="0"/>
                  <a:t>Тима </a:t>
                </a:r>
                <a:r>
                  <a:rPr lang="ru-RU" b="1" dirty="0" err="1"/>
                  <a:t>Комбера</a:t>
                </a:r>
                <a:r>
                  <a:rPr lang="ru-RU" b="1" dirty="0"/>
                  <a:t> и Джона </a:t>
                </a:r>
                <a:r>
                  <a:rPr lang="ru-RU" b="1" dirty="0" err="1"/>
                  <a:t>Мэлтби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показывает абстрактную сложность решаемой пользователем задачи, основанную на разнообразии и количестве элементов, с которыми приходится взаимодействовать пользователе в процессе решения задачи.</a:t>
                </a:r>
              </a:p>
              <a:p>
                <a:r>
                  <a:rPr lang="ru-RU" dirty="0"/>
                  <a:t>В соответствии с теорией информационной энтропии К. Шеннона, сложность будет определяться по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 – </a:t>
                </a:r>
                <a:r>
                  <a:rPr lang="ru-RU" dirty="0"/>
                  <a:t>количество всех объектов;</a:t>
                </a:r>
              </a:p>
              <a:p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dirty="0"/>
                  <a:t> –</a:t>
                </a:r>
                <a:r>
                  <a:rPr lang="ru-RU" dirty="0"/>
                  <a:t> отношения объектов в </a:t>
                </a:r>
                <a:r>
                  <a:rPr lang="en-US" i="1" dirty="0" err="1"/>
                  <a:t>i</a:t>
                </a:r>
                <a:r>
                  <a:rPr lang="en-US" dirty="0"/>
                  <a:t>-</a:t>
                </a:r>
                <a:r>
                  <a:rPr lang="ru-RU" dirty="0"/>
                  <a:t>м классе ко всем объектам (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smtClean="0"/>
                  <a:t>/N</a:t>
                </a:r>
                <a:r>
                  <a:rPr lang="ru-RU" smtClean="0"/>
                  <a:t>)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n – </a:t>
                </a:r>
                <a:r>
                  <a:rPr lang="ru-RU" dirty="0"/>
                  <a:t>количество классов;</a:t>
                </a:r>
              </a:p>
              <a:p>
                <a:r>
                  <a:rPr lang="en-US" dirty="0" err="1"/>
                  <a:t>n</a:t>
                </a:r>
                <a:r>
                  <a:rPr lang="en-US" baseline="-25000" dirty="0" err="1"/>
                  <a:t>i</a:t>
                </a:r>
                <a:r>
                  <a:rPr lang="en-US" dirty="0"/>
                  <a:t> – </a:t>
                </a:r>
                <a:r>
                  <a:rPr lang="ru-RU" dirty="0"/>
                  <a:t>количество объектов класса </a:t>
                </a:r>
                <a:r>
                  <a:rPr lang="en-US" i="1" dirty="0" err="1"/>
                  <a:t>i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Для использования в графических пользовательских интерфейсах вычисление сложности обычно связывают с расположением и размерами объектов: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основана на классах-размеров объектов;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основана на классах взаимного расположения.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Сложность отдельного объекта: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9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сложности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Исходная метрика предполагает оценку только одного интерфейса приложения или начальной веб-страницы, не учитывая оценки других интерфейсов приложения.</a:t>
            </a:r>
          </a:p>
          <a:p>
            <a:r>
              <a:rPr lang="ru-RU" dirty="0"/>
              <a:t>Для определения итоговой оценки необходимо вычислить сложность каждого интерфейса и сложить их, получив итоговой коэффициент сложности для задачи.</a:t>
            </a:r>
          </a:p>
          <a:p>
            <a:r>
              <a:rPr lang="ru-RU" dirty="0"/>
              <a:t>Коэффициент сложности для одного сценария взаимодействия вычисляется суммированием сложностей всех его задач с соответствующими коэффициентами важности.</a:t>
            </a:r>
          </a:p>
          <a:p>
            <a:r>
              <a:rPr lang="ru-RU" dirty="0"/>
              <a:t>Итоговой коэффициент сложности вычисляется суммированием сложностей всех его сценариев с соответствующими коэффициентами важности конкретного сценария.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0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сложность нескольких случайно выбранных в Интернете интерфейсов.</a:t>
            </a:r>
          </a:p>
          <a:p>
            <a:r>
              <a:rPr lang="ru-RU" dirty="0"/>
              <a:t>Найти среднее арифметическое значение.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Цели-Действия-Порядка-Правил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 целей-действий- порядка-правил</a:t>
            </a:r>
            <a:r>
              <a:rPr lang="ru-RU" dirty="0"/>
              <a:t> </a:t>
            </a:r>
            <a:r>
              <a:rPr lang="en-US" dirty="0"/>
              <a:t>(Goals, Operations, Methods and Selection Rules - </a:t>
            </a:r>
            <a:r>
              <a:rPr lang="en-US" b="1" dirty="0" err="1"/>
              <a:t>GOMS</a:t>
            </a:r>
            <a:r>
              <a:rPr lang="en-US" dirty="0"/>
              <a:t>) </a:t>
            </a:r>
            <a:r>
              <a:rPr lang="ru-RU" dirty="0"/>
              <a:t>позволяет вычислить, сколько времени потребуется пользователю для выполнения той или иной задачи в интерфейсе.</a:t>
            </a:r>
          </a:p>
          <a:p>
            <a:r>
              <a:rPr lang="ru-RU" dirty="0"/>
              <a:t>Применимость модели </a:t>
            </a:r>
            <a:r>
              <a:rPr lang="en-US" dirty="0" err="1"/>
              <a:t>GOMS</a:t>
            </a:r>
            <a:r>
              <a:rPr lang="en-US" dirty="0"/>
              <a:t> </a:t>
            </a:r>
            <a:r>
              <a:rPr lang="ru-RU" dirty="0"/>
              <a:t>обосновывают тем, что время выполнения любой задачи в человеко-машинном интерфейсе является величиной, которая интегрирует временные интервалы, затраченные на выполнение пользователем </a:t>
            </a:r>
            <a:r>
              <a:rPr lang="ru-RU" b="1" dirty="0"/>
              <a:t>элементарных</a:t>
            </a:r>
            <a:r>
              <a:rPr lang="ru-RU" dirty="0"/>
              <a:t> действий, определенный порядок выполнения которых приводит к решению поставленной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799749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Жесты и время по модели GOMS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H (перенос руки на мышь) = 0,4 сек</a:t>
            </a:r>
          </a:p>
          <a:p>
            <a:r>
              <a:rPr lang="ru-RU" dirty="0"/>
              <a:t>К (нажатие клавиши клавиатуры или мыши) = 0,2 сек</a:t>
            </a:r>
          </a:p>
          <a:p>
            <a:r>
              <a:rPr lang="ru-RU" dirty="0"/>
              <a:t>Р (перенос курсора к позиции на экране) = 1,1 сек</a:t>
            </a:r>
          </a:p>
          <a:p>
            <a:r>
              <a:rPr lang="ru-RU" dirty="0"/>
              <a:t>М (обдумывание следующего шага) = 1,35 сек</a:t>
            </a:r>
          </a:p>
          <a:p>
            <a:r>
              <a:rPr lang="ru-RU" dirty="0"/>
              <a:t>R (ожидание ответа системы) — время зависит от быстродействия конкретной системы и не участвует в расчётах.</a:t>
            </a:r>
          </a:p>
          <a:p>
            <a:pPr marL="0" indent="0">
              <a:buNone/>
            </a:pPr>
            <a:r>
              <a:rPr lang="ru-RU" dirty="0"/>
              <a:t>На практике указанные значения могут варьироваться в широких пределах, что делает невозможным абсолютную оценку временных значений, но позволяет сравнить несколько интерфейсов по средним сравнительным оценкам.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метода </a:t>
            </a:r>
            <a:r>
              <a:rPr lang="en-US" dirty="0" err="1"/>
              <a:t>GOMS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последовательности элементарных действий, необходимых для выполнения конкретной задачи;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Суммирование времени, затраченного на каждое из действий.</a:t>
            </a:r>
          </a:p>
          <a:p>
            <a:endParaRPr lang="ru-RU" dirty="0"/>
          </a:p>
          <a:p>
            <a:r>
              <a:rPr lang="ru-RU" dirty="0"/>
              <a:t>определение последовательности действий К, </a:t>
            </a:r>
            <a:r>
              <a:rPr lang="en-US" dirty="0"/>
              <a:t>H, P </a:t>
            </a:r>
            <a:r>
              <a:rPr lang="ru-RU" dirty="0"/>
              <a:t>не является сложной задачей;</a:t>
            </a:r>
          </a:p>
          <a:p>
            <a:r>
              <a:rPr lang="ru-RU" dirty="0"/>
              <a:t>существуют некоторые затруднения с определением позиций действий </a:t>
            </a:r>
            <a:r>
              <a:rPr lang="en-US" dirty="0"/>
              <a:t>M </a:t>
            </a:r>
            <a:r>
              <a:rPr lang="ru-RU" dirty="0"/>
              <a:t>во всей последовательности действий:</a:t>
            </a:r>
          </a:p>
          <a:p>
            <a:pPr lvl="1"/>
            <a:r>
              <a:rPr lang="ru-RU" dirty="0"/>
              <a:t>во время действия </a:t>
            </a:r>
            <a:r>
              <a:rPr lang="en-US" dirty="0"/>
              <a:t>M </a:t>
            </a:r>
            <a:r>
              <a:rPr lang="ru-RU" dirty="0"/>
              <a:t>пользователь принимает решение о дальнейшем действии;</a:t>
            </a:r>
          </a:p>
          <a:p>
            <a:pPr lvl="1"/>
            <a:r>
              <a:rPr lang="ru-RU" dirty="0"/>
              <a:t>важной частью модели </a:t>
            </a:r>
            <a:r>
              <a:rPr lang="en-US" dirty="0" err="1"/>
              <a:t>GOMS</a:t>
            </a:r>
            <a:r>
              <a:rPr lang="en-US" dirty="0"/>
              <a:t> </a:t>
            </a:r>
            <a:r>
              <a:rPr lang="ru-RU" dirty="0"/>
              <a:t>являются правила, позволяющие определить, в какие моменты пользователь задержится для подготовки (обдумывания) следующего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1143761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0. Начальная расстановка операторов 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Операторы M надо ставить</a:t>
            </a:r>
            <a:r>
              <a:rPr lang="en-US" dirty="0"/>
              <a:t>:</a:t>
            </a:r>
          </a:p>
          <a:p>
            <a:r>
              <a:rPr lang="ru-RU" dirty="0"/>
              <a:t>перед всеми операторами K (нажатие клавиши), </a:t>
            </a:r>
            <a:endParaRPr lang="en-US" dirty="0"/>
          </a:p>
          <a:p>
            <a:r>
              <a:rPr lang="ru-RU" dirty="0"/>
              <a:t>перед всеми операторами P (указание с помощью мыши), предназначенными для выбора команд (например, указание на выпадающий список);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Перед операторами P, предназначенными для указания на аргументы этих команд (например, конкретный пункт в выпавшем списке), ставить оператор M не надо.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9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1. Удаление ожидаемых операторов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оператор, следующий за оператором M, является полностью ожидаемым с точки зрения оператора, предшествующего M, то этот оператор M может быть удален. </a:t>
            </a:r>
          </a:p>
          <a:p>
            <a:endParaRPr lang="ru-RU" dirty="0"/>
          </a:p>
          <a:p>
            <a:r>
              <a:rPr lang="ru-RU" dirty="0"/>
              <a:t>Например, если вы перемещаете мышь чтобы нажать кнопку по достижении цели, то в соответствии с этим правилом следует удалить оператор M, устанавливаемый по правилу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67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Правило 2. Удаление операторов M внутри когнитивных единиц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строка вида M K M K M K… принадлежит когнитивной единице, то следует удалить все операторы M, кроме первого. </a:t>
            </a:r>
          </a:p>
          <a:p>
            <a:r>
              <a:rPr lang="ru-RU" dirty="0"/>
              <a:t>Когнитивной единицей является непрерывная последовательность вводимых символов, например «4564.23» или «Константин Константинопольский».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5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Проведя серию экспериментов, в ходе которых людям необходимо было различать звуковые сигналы с разной частотой, психолог выявил, что если количество сигналов 2 или 3, то у испытуемых не возникает сложностей в их определении. Начиная с 4-го сигнала появляются незначительные проблемы. А на 5-м и более звуках испытуемые ошибаются все чаще. Помимо экспериментов со звуком также проводились эксперименты со вкусом, с визуальным восприятием и другие.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Миллер обобщил показатели всех экспериментов и получил то самое число 7±2. Именно такое количество элементов способна хранить кратковременная память среднестатистического человека.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415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3. Удаление операторов M перед последовательными разделителями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 K означает разделитель, стоящий в конце когнитивной единицы, то следует удалить оператор M, стоящий перед ним.</a:t>
            </a:r>
          </a:p>
          <a:p>
            <a:r>
              <a:rPr lang="ru-RU" dirty="0"/>
              <a:t>Например: тире между двумя днями «понедельник — четверг».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61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4. Удаление операторов M, которые являются прерывателями команд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оператор K является разделителем, стоящим после постоянной строки (например, точка в конце предложения, которая каждый раз вводится в неизменном виде), то следует удалить оператор M, стоящий перед ним. </a:t>
            </a:r>
          </a:p>
          <a:p>
            <a:r>
              <a:rPr lang="ru-RU" dirty="0"/>
              <a:t>Добавление разделителя станет привычным действием, и поэтому разделитель станет частью строки и не будет требовать специального оператора M. </a:t>
            </a:r>
          </a:p>
          <a:p>
            <a:r>
              <a:rPr lang="ru-RU" dirty="0"/>
              <a:t>Но если оператор K является разделителем для строки аргументов или любой другой изменяемой строки, то оператор M следует сохранить перед ним.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721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Правило 5. Удаление перекрывающих операторов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Любую часть оператора M, которая перекрывает оператор R, означающий задержку, связанную с ожиданием ответа компьютера, учитывать не следует.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85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Дано: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Пользователя просят перевести температуру из Фаренгейта в Цельсий или наоборот. Например, могут попросить: «Переведи, 3,5 градуса по Фаренгейту в градусы по Цельсию». Значение температуры можно ввести только с помощью клавиатуры или мыши.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Задача: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Спроектировать интерфейс, где время на перевод значений температуры минимально.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простоты, будем считать, что пользователь вводит значения максимум из двух символов и не совершает ошибок.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13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Решение.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Представим, что пользователь сначала должен понять в какую сторону произойдёт перевод и если в нужную ему сторону, то просто вводит цифры. Если в не нужную сторону, то он переключается в радио-группе на нужную.</a:t>
            </a:r>
            <a:endParaRPr lang="en-US" dirty="0"/>
          </a:p>
        </p:txBody>
      </p:sp>
      <p:pic>
        <p:nvPicPr>
          <p:cNvPr id="1026" name="Picture 2" descr="https://habrastorage.org/webt/le/ui/m3/leuim3cmdtvefmnstkkoaaae8w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619616"/>
            <a:ext cx="46863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39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 (руку на мышь) + М (думаем) + Р (ведём курсор к радио-группе) + К (клик) + М (думаем) + Р (курсор к полю) + К (клик) + Н (перенос руки с мыши на </a:t>
            </a:r>
            <a:r>
              <a:rPr lang="ru-RU" dirty="0" err="1"/>
              <a:t>клаву</a:t>
            </a:r>
            <a:r>
              <a:rPr lang="ru-RU" dirty="0"/>
              <a:t>) + М (думаем) + К (ввод первой цифры) + М (думаем) + К (ввод второй цифры).</a:t>
            </a:r>
          </a:p>
          <a:p>
            <a:r>
              <a:rPr lang="ru-RU" dirty="0"/>
              <a:t>По правилу 2, удаляем лишние М и получаем:</a:t>
            </a:r>
            <a:br>
              <a:rPr lang="ru-RU" dirty="0"/>
            </a:br>
            <a:r>
              <a:rPr lang="ru-RU" dirty="0"/>
              <a:t>Н + М + Р + К + М + Р + К + Н + М + К + К</a:t>
            </a:r>
          </a:p>
          <a:p>
            <a:r>
              <a:rPr lang="ru-RU" dirty="0"/>
              <a:t>Если выбрано НЕ подходящее направление конвертации температур, то получаем:</a:t>
            </a:r>
            <a:br>
              <a:rPr lang="ru-RU" dirty="0"/>
            </a:br>
            <a:r>
              <a:rPr lang="ru-RU" dirty="0"/>
              <a:t>0,4 + 1,35 + 1,1 + 0,2 + 1,35 + 1,1 + 0,2 + 0,4 + 1,35 + 0,2 + 0,2 = </a:t>
            </a:r>
            <a:r>
              <a:rPr lang="ru-RU" b="1" dirty="0"/>
              <a:t>7,85 сек</a:t>
            </a:r>
          </a:p>
          <a:p>
            <a:r>
              <a:rPr lang="ru-RU" dirty="0"/>
              <a:t>Если выбрано подходящее направление конвертации температур, то получаем:</a:t>
            </a:r>
            <a:br>
              <a:rPr lang="ru-RU" dirty="0"/>
            </a:br>
            <a:r>
              <a:rPr lang="ru-RU" dirty="0"/>
              <a:t>0,4 + 1,35 + 1,1 + 0,2 + 1,35 + 0,2 + 0,2 = </a:t>
            </a:r>
            <a:r>
              <a:rPr lang="ru-RU" b="1" dirty="0"/>
              <a:t>4,8 сек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90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Решение.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/>
          <a:lstStyle/>
          <a:p>
            <a:r>
              <a:rPr lang="ru-RU" dirty="0"/>
              <a:t>Удалим необходимость переключать сторону перевода значений. </a:t>
            </a:r>
          </a:p>
          <a:p>
            <a:r>
              <a:rPr lang="ru-RU" dirty="0"/>
              <a:t>Делаем поля ввода перетаскиваемыми. </a:t>
            </a:r>
          </a:p>
          <a:p>
            <a:r>
              <a:rPr lang="ru-RU" dirty="0"/>
              <a:t>Если меняем положение / значение одного поля, то автоматически меняется и положение / значение другого.</a:t>
            </a:r>
            <a:endParaRPr lang="en-US" dirty="0"/>
          </a:p>
        </p:txBody>
      </p:sp>
      <p:pic>
        <p:nvPicPr>
          <p:cNvPr id="2050" name="Picture 2" descr="https://habrastorage.org/webt/n3/qh/rh/n3qhrhneoexhpeekhar6bpzwb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690688"/>
            <a:ext cx="46863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70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 (0,4) + М (1,35) + Р (1,1) + К (0,2) + Р (1,1) = </a:t>
            </a:r>
            <a:r>
              <a:rPr lang="ru-RU" b="1" dirty="0"/>
              <a:t>4,15 сек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Этот вариант реализации «быстрее» первого на 0,65 сек.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214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" y="172489"/>
            <a:ext cx="4000500" cy="2057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81" y="172489"/>
            <a:ext cx="3771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21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6" y="2488978"/>
            <a:ext cx="4162425" cy="15525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84" y="689541"/>
            <a:ext cx="5020108" cy="546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0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Несмотря на то, что закон Миллера является одним из наиболее популярных и цитируемых в среде UX дизайна, он не имеет почти никакого отношения к пользовательскому опыту и </a:t>
            </a:r>
            <a:r>
              <a:rPr lang="ru-RU" b="1" dirty="0" smtClean="0"/>
              <a:t>интерфейсам</a:t>
            </a:r>
          </a:p>
          <a:p>
            <a:r>
              <a:rPr lang="ru-RU" dirty="0"/>
              <a:t>Этот закон – миф, как и многие вытекающие из него убеждения о том, что количество элементов меню или количество элементов списка не должно превышать отметку в семь </a:t>
            </a:r>
            <a:r>
              <a:rPr lang="ru-RU" dirty="0" smtClean="0"/>
              <a:t>единиц.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1709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Погрешность и применимость метода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Раскин (автор метода) пишет, что с помощью этого метода можно предсказать, сколько времени понадобится пользователю на его задачи с абсолютной </a:t>
            </a:r>
            <a:r>
              <a:rPr lang="ru-RU" b="1" dirty="0"/>
              <a:t>погрешностью менее 5%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«Разработчики, которые знакомы с методом GOMS, редко проводят детальный и формальный анализ модели интерфейса. Отчасти это происходит из-за того, что основы GOMS и других количественных методов известны им настолько, что они изначально руководствуются этими методами в процессе разработки.»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5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Количественно оценить скорость работы пользователя в трех разных пользовательских интерфейсах электронных почт при выполнении двух основных задач:</a:t>
            </a:r>
          </a:p>
          <a:p>
            <a:pPr lvl="1"/>
            <a:r>
              <a:rPr lang="ru-RU" dirty="0"/>
              <a:t>Введение пароля доступа</a:t>
            </a:r>
          </a:p>
          <a:p>
            <a:pPr lvl="1"/>
            <a:r>
              <a:rPr lang="ru-RU" dirty="0"/>
              <a:t>Проверка входящих писем</a:t>
            </a:r>
          </a:p>
          <a:p>
            <a:r>
              <a:rPr lang="ru-RU" dirty="0"/>
              <a:t>Предложить улучшение интерфейсов, позволяющее сократить временные затраты.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87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XAOS — Actions, Organizational elements, Summed entropy of RGB values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Метрика разработана </a:t>
            </a:r>
            <a:r>
              <a:rPr lang="ru-RU" dirty="0" err="1"/>
              <a:t>Кристианом</a:t>
            </a:r>
            <a:r>
              <a:rPr lang="ru-RU" dirty="0"/>
              <a:t> </a:t>
            </a:r>
            <a:r>
              <a:rPr lang="ru-RU" dirty="0" err="1"/>
              <a:t>Штикелем</a:t>
            </a:r>
            <a:r>
              <a:rPr lang="ru-RU" dirty="0"/>
              <a:t> для определения сложности интерфейса исходя из анализа визуальной составляющей.</a:t>
            </a:r>
          </a:p>
          <a:p>
            <a:r>
              <a:rPr lang="ru-RU" dirty="0"/>
              <a:t>Очевидным и простым способом для определения визуальной</a:t>
            </a:r>
            <a:br>
              <a:rPr lang="ru-RU" dirty="0"/>
            </a:br>
            <a:r>
              <a:rPr lang="ru-RU" dirty="0"/>
              <a:t>сложности интерфейса является измерение размера графического файла (JPEG, TIFF, GIF) с некоторым образцом.</a:t>
            </a:r>
          </a:p>
          <a:p>
            <a:r>
              <a:rPr lang="ru-RU" dirty="0"/>
              <a:t>Сжатие графических изображений рассматривается не с точки зрения зрительного восприятия, а с точки зрения теории информации.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1401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6705"/>
            <a:ext cx="10515600" cy="5520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Визуальная сложность X зависит от трех факторов:</a:t>
            </a:r>
          </a:p>
          <a:p>
            <a:pPr marL="0" indent="0" algn="ctr">
              <a:buNone/>
            </a:pPr>
            <a:r>
              <a:rPr lang="ru-RU" dirty="0"/>
              <a:t>X = A × O × S,</a:t>
            </a:r>
          </a:p>
          <a:p>
            <a:r>
              <a:rPr lang="ru-RU" dirty="0"/>
              <a:t>где A – количество возможных взаимодействий, который могут рассматриваться как функциональные элементы;</a:t>
            </a:r>
          </a:p>
          <a:p>
            <a:r>
              <a:rPr lang="ru-RU" dirty="0"/>
              <a:t>O – количество групп, в которые можно организовать отдельные элементы;</a:t>
            </a:r>
          </a:p>
          <a:p>
            <a:r>
              <a:rPr lang="ru-RU" dirty="0"/>
              <a:t>S – суммарная энтропия RGB.</a:t>
            </a:r>
          </a:p>
          <a:p>
            <a:pPr marL="0" indent="0">
              <a:buNone/>
            </a:pPr>
            <a:r>
              <a:rPr lang="ru-RU" dirty="0"/>
              <a:t>Все виды ссылок или элементов графического интерфейса (такие как кнопки, </a:t>
            </a:r>
            <a:r>
              <a:rPr lang="ru-RU" dirty="0" err="1"/>
              <a:t>чекбоксы</a:t>
            </a:r>
            <a:r>
              <a:rPr lang="ru-RU" dirty="0"/>
              <a:t> и т.д.) рассматриваются как функциональные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2375430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LOC-</a:t>
            </a:r>
            <a:r>
              <a:rPr lang="ru-RU" b="1" dirty="0"/>
              <a:t>СС модель измерения сложности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Методика разработана </a:t>
            </a:r>
            <a:r>
              <a:rPr lang="ru-RU" dirty="0" err="1"/>
              <a:t>Иззатом</a:t>
            </a:r>
            <a:r>
              <a:rPr lang="ru-RU" dirty="0"/>
              <a:t> </a:t>
            </a:r>
            <a:r>
              <a:rPr lang="ru-RU" dirty="0" err="1"/>
              <a:t>Альсмади</a:t>
            </a:r>
            <a:r>
              <a:rPr lang="ru-RU" dirty="0"/>
              <a:t> и Мохаммедом Аль-</a:t>
            </a:r>
            <a:r>
              <a:rPr lang="ru-RU" dirty="0" err="1"/>
              <a:t>Каби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Количество </a:t>
            </a:r>
            <a:r>
              <a:rPr lang="ru-RU" dirty="0" err="1"/>
              <a:t>контролов</a:t>
            </a:r>
            <a:r>
              <a:rPr lang="ru-RU" dirty="0"/>
              <a:t> (</a:t>
            </a:r>
            <a:r>
              <a:rPr lang="ru-RU" dirty="0" err="1"/>
              <a:t>Controls</a:t>
            </a:r>
            <a:r>
              <a:rPr lang="ru-RU" dirty="0"/>
              <a:t>’ </a:t>
            </a:r>
            <a:r>
              <a:rPr lang="ru-RU" dirty="0" err="1"/>
              <a:t>Count</a:t>
            </a:r>
            <a:r>
              <a:rPr lang="ru-RU" dirty="0"/>
              <a:t>, CC) сравнивается с количеством строк кода (</a:t>
            </a:r>
            <a:r>
              <a:rPr lang="ru-RU" dirty="0" err="1"/>
              <a:t>Lines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Code</a:t>
            </a:r>
            <a:r>
              <a:rPr lang="ru-RU" dirty="0"/>
              <a:t>, LOC). </a:t>
            </a:r>
            <a:endParaRPr lang="en-US" dirty="0"/>
          </a:p>
          <a:p>
            <a:r>
              <a:rPr lang="ru-RU" dirty="0"/>
              <a:t>Очевидно, что программа</a:t>
            </a:r>
            <a:r>
              <a:rPr lang="en-US" dirty="0"/>
              <a:t> </a:t>
            </a:r>
            <a:r>
              <a:rPr lang="ru-RU" dirty="0"/>
              <a:t>имеющая миллионы строк кода ожидаемо будет более сложной, чем</a:t>
            </a:r>
            <a:r>
              <a:rPr lang="en-US" dirty="0"/>
              <a:t> </a:t>
            </a:r>
            <a:r>
              <a:rPr lang="ru-RU" dirty="0"/>
              <a:t>программа, чье количество строк кода измеряется в тысячах. </a:t>
            </a:r>
            <a:endParaRPr lang="en-US" dirty="0"/>
          </a:p>
          <a:p>
            <a:r>
              <a:rPr lang="ru-RU" dirty="0"/>
              <a:t>Точно</a:t>
            </a:r>
            <a:r>
              <a:rPr lang="en-US" dirty="0"/>
              <a:t> </a:t>
            </a:r>
            <a:r>
              <a:rPr lang="ru-RU" dirty="0"/>
              <a:t>так же, интерфейс, имеющий большое количество </a:t>
            </a:r>
            <a:r>
              <a:rPr lang="ru-RU" dirty="0" err="1"/>
              <a:t>контролов</a:t>
            </a:r>
            <a:r>
              <a:rPr lang="ru-RU" dirty="0"/>
              <a:t> скорее</a:t>
            </a:r>
            <a:r>
              <a:rPr lang="en-US" dirty="0"/>
              <a:t> </a:t>
            </a:r>
            <a:r>
              <a:rPr lang="ru-RU" dirty="0"/>
              <a:t>всего более сложен, чем интерфейс, имеющий мало управляющих</a:t>
            </a:r>
            <a:r>
              <a:rPr lang="en-US" dirty="0"/>
              <a:t> </a:t>
            </a:r>
            <a:r>
              <a:rPr lang="ru-RU" dirty="0"/>
              <a:t>элементов. </a:t>
            </a:r>
          </a:p>
          <a:p>
            <a:r>
              <a:rPr lang="ru-RU" dirty="0"/>
              <a:t>Авторами разработан инструмент, пригодный для автоматического тестирования, подсчитывающий количество CC и на основании</a:t>
            </a:r>
            <a:br>
              <a:rPr lang="ru-RU" dirty="0"/>
            </a:br>
            <a:r>
              <a:rPr lang="ru-RU" dirty="0"/>
              <a:t>этих данных, показывающий динамику изменений интерфейса. </a:t>
            </a:r>
          </a:p>
        </p:txBody>
      </p:sp>
    </p:spTree>
    <p:extLst>
      <p:ext uri="{BB962C8B-B14F-4D97-AF65-F5344CB8AC3E}">
        <p14:creationId xmlns:p14="http://schemas.microsoft.com/office/powerpoint/2010/main" val="271006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225"/>
            <a:ext cx="11099313" cy="1838325"/>
          </a:xfrm>
        </p:spPr>
        <p:txBody>
          <a:bodyPr>
            <a:normAutofit/>
          </a:bodyPr>
          <a:lstStyle/>
          <a:p>
            <a:r>
              <a:rPr lang="ru-RU" dirty="0" smtClean="0"/>
              <a:t>Пользователю </a:t>
            </a:r>
            <a:r>
              <a:rPr lang="ru-RU" dirty="0"/>
              <a:t>просто незачем запоминать информацию, она и так представлена в полном объеме у него на экране, поэтому он легко может оперировать большим количеством элементов. И незачем искусственно </a:t>
            </a:r>
            <a:r>
              <a:rPr lang="ru-RU" dirty="0" smtClean="0"/>
              <a:t>ограничивать </a:t>
            </a:r>
            <a:r>
              <a:rPr lang="ru-RU" dirty="0"/>
              <a:t>это количество семью</a:t>
            </a:r>
            <a:r>
              <a:rPr lang="ru-RU" dirty="0" smtClean="0"/>
              <a:t>.</a:t>
            </a:r>
          </a:p>
        </p:txBody>
      </p:sp>
      <p:pic>
        <p:nvPicPr>
          <p:cNvPr id="12290" name="Picture 2" descr="https://lh5.googleusercontent.com/V71iFq9lO3PCgCHDVBItsukMzd4sow_JfqbSYahRmCzKJ_oVuQn88aO1LGqjvmbFARxHzZrxRvLv0oeUV8JVhyLbphFmUJD_bakLn76NVsHZAqvZ-TjLxZJsLMmWypMcFPKFFa6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75" y="2571750"/>
            <a:ext cx="6575738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79643" y="2266950"/>
            <a:ext cx="5149607" cy="3943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Human</a:t>
            </a:r>
            <a:r>
              <a:rPr lang="ru-RU" dirty="0" smtClean="0"/>
              <a:t> </a:t>
            </a:r>
            <a:r>
              <a:rPr lang="ru-RU" dirty="0" err="1" smtClean="0"/>
              <a:t>Factors</a:t>
            </a:r>
            <a:r>
              <a:rPr lang="ru-RU" dirty="0" smtClean="0"/>
              <a:t> </a:t>
            </a:r>
            <a:r>
              <a:rPr lang="ru-RU" dirty="0" err="1" smtClean="0"/>
              <a:t>International</a:t>
            </a:r>
            <a:r>
              <a:rPr lang="ru-RU" dirty="0" smtClean="0"/>
              <a:t> (HFI), одна из крупнейших компаний, специализирующихся на проектировании пользовательского опыта провела исследования, в результате которого выяснилось, что объемные, но неглубокие меню могут работать лучше, чем те, которые имеют большое количество вложенностей.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2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Даже сам Джордж Миллер был потрясен тем, насколько его статья была неверно истолкована, заявив, что исследования проводились для одномерных стимулов (звук, яркость и т. д.), и не имеет никакого отношения к способностям человека понимать печатный текст.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Тем не менее, основной вывод исследований Миллера для UX специалистов должен заключаться в следующем: кратковременная память человека ограничена, поэтому, если вы хотите, чтобы ваши пользователи работали с </a:t>
            </a:r>
            <a:r>
              <a:rPr lang="ru-RU" dirty="0" err="1"/>
              <a:t>бОльшим</a:t>
            </a:r>
            <a:r>
              <a:rPr lang="ru-RU" dirty="0"/>
              <a:t> объемом информации и запоминали ее, разделяйте информацию на порции. Не просите пользователей одновременно хранить в своей краткосрочной памяти сразу много фрагментов информации. И не зацикливайтесь на цифре семь.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77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2861</Words>
  <Application>Microsoft Office PowerPoint</Application>
  <PresentationFormat>Широкоэкранный</PresentationFormat>
  <Paragraphs>288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Количественный анализ интерфейсов</vt:lpstr>
      <vt:lpstr>Закон Парето</vt:lpstr>
      <vt:lpstr>Презентация PowerPoint</vt:lpstr>
      <vt:lpstr>Презентация PowerPoint</vt:lpstr>
      <vt:lpstr>Закон Миллера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Закон Теслера</vt:lpstr>
      <vt:lpstr>Презентация PowerPoint</vt:lpstr>
      <vt:lpstr>Выбор типа платежной системы</vt:lpstr>
      <vt:lpstr>Презентация PowerPoint</vt:lpstr>
      <vt:lpstr>Модель Кано</vt:lpstr>
      <vt:lpstr>Презентация PowerPoint</vt:lpstr>
      <vt:lpstr>Презентация PowerPoint</vt:lpstr>
      <vt:lpstr>Как использовать модель Кано</vt:lpstr>
      <vt:lpstr>Как использовать модель Кано</vt:lpstr>
      <vt:lpstr>Презентация PowerPoint</vt:lpstr>
      <vt:lpstr>Количественные законы</vt:lpstr>
      <vt:lpstr>Закон Фитса</vt:lpstr>
      <vt:lpstr>Закон Фитса</vt:lpstr>
      <vt:lpstr>Закон Фитса</vt:lpstr>
      <vt:lpstr>Закон Фитса</vt:lpstr>
      <vt:lpstr>Расчет с помощью закона Фитса </vt:lpstr>
      <vt:lpstr>Презентация PowerPoint</vt:lpstr>
      <vt:lpstr>Рекомендации, которые помогут улучшить ваше приложение уже сейчас:</vt:lpstr>
      <vt:lpstr>Презентация PowerPoint</vt:lpstr>
      <vt:lpstr>Для списка ссылок сделайте кликабельными не только надписи, но и все строки целиком.</vt:lpstr>
      <vt:lpstr>Используйте всплывающее меню в месте курсора. Это позволит сократить время, потраченное на перемещение мышки</vt:lpstr>
      <vt:lpstr>Поведенческая модель Фогга</vt:lpstr>
      <vt:lpstr>Презентация PowerPoint</vt:lpstr>
      <vt:lpstr>Мотивация</vt:lpstr>
      <vt:lpstr>Возможность</vt:lpstr>
      <vt:lpstr>Несколько факторов, составляющих понятие возможности:</vt:lpstr>
      <vt:lpstr>Каким образом мы можем увеличить возможность?</vt:lpstr>
      <vt:lpstr>Стимул или триггер</vt:lpstr>
      <vt:lpstr>Закон Хика-Хаймана</vt:lpstr>
      <vt:lpstr>Закон Хика</vt:lpstr>
      <vt:lpstr>Презентация PowerPoint</vt:lpstr>
      <vt:lpstr>Презентация PowerPoint</vt:lpstr>
      <vt:lpstr>Презентация PowerPoint</vt:lpstr>
      <vt:lpstr>Расчет с помощью закона Хика </vt:lpstr>
      <vt:lpstr>Закон Хика: следствия</vt:lpstr>
      <vt:lpstr>Постановка задачи 1</vt:lpstr>
      <vt:lpstr>Информационный поиск</vt:lpstr>
      <vt:lpstr>Презентация PowerPoint</vt:lpstr>
      <vt:lpstr>Презентация PowerPoint</vt:lpstr>
      <vt:lpstr>Постановка задачи 2</vt:lpstr>
      <vt:lpstr>Оценка сложности интерфейса </vt:lpstr>
      <vt:lpstr>Оценка сложности интерфейса</vt:lpstr>
      <vt:lpstr>Оценка сложности интерфейса</vt:lpstr>
      <vt:lpstr>Постановка задачи</vt:lpstr>
      <vt:lpstr>Модель Цели-Действия-Порядка-Правил</vt:lpstr>
      <vt:lpstr>Жесты и время по модели GOMS</vt:lpstr>
      <vt:lpstr>Суть метода GOMS</vt:lpstr>
      <vt:lpstr>Правило 0. Начальная расстановка операторов M</vt:lpstr>
      <vt:lpstr>Правило 1. Удаление ожидаемых операторов M</vt:lpstr>
      <vt:lpstr>Правило 2. Удаление операторов M внутри когнитивных единиц</vt:lpstr>
      <vt:lpstr>Правило 3. Удаление операторов M перед последовательными разделителями</vt:lpstr>
      <vt:lpstr>Правило 4. Удаление операторов M, которые являются прерывателями команд</vt:lpstr>
      <vt:lpstr>Правило 5. Удаление перекрывающих операторов M</vt:lpstr>
      <vt:lpstr>Применение метода</vt:lpstr>
      <vt:lpstr>Решение. Вариант 1</vt:lpstr>
      <vt:lpstr>Расчет</vt:lpstr>
      <vt:lpstr>Решение. Вариант 2</vt:lpstr>
      <vt:lpstr>Расчет</vt:lpstr>
      <vt:lpstr>Презентация PowerPoint</vt:lpstr>
      <vt:lpstr>Презентация PowerPoint</vt:lpstr>
      <vt:lpstr>Погрешность и применимость метода</vt:lpstr>
      <vt:lpstr>Постановка задачи 3</vt:lpstr>
      <vt:lpstr>XAOS — Actions, Organizational elements, Summed entropy of RGB values </vt:lpstr>
      <vt:lpstr>Презентация PowerPoint</vt:lpstr>
      <vt:lpstr>LOC-СС модель измерения сложности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Количественный анализ интерфейсов</dc:title>
  <dc:creator>dmitry</dc:creator>
  <cp:lastModifiedBy>itgd</cp:lastModifiedBy>
  <cp:revision>51</cp:revision>
  <dcterms:created xsi:type="dcterms:W3CDTF">2022-11-02T17:43:23Z</dcterms:created>
  <dcterms:modified xsi:type="dcterms:W3CDTF">2024-11-13T05:22:31Z</dcterms:modified>
</cp:coreProperties>
</file>