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82" r:id="rId6"/>
    <p:sldId id="260" r:id="rId7"/>
    <p:sldId id="301" r:id="rId8"/>
    <p:sldId id="281" r:id="rId9"/>
    <p:sldId id="261" r:id="rId10"/>
    <p:sldId id="262" r:id="rId11"/>
    <p:sldId id="263" r:id="rId12"/>
    <p:sldId id="264" r:id="rId13"/>
    <p:sldId id="295" r:id="rId14"/>
    <p:sldId id="296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3" r:id="rId25"/>
    <p:sldId id="274" r:id="rId26"/>
    <p:sldId id="275" r:id="rId27"/>
    <p:sldId id="276" r:id="rId28"/>
    <p:sldId id="284" r:id="rId29"/>
    <p:sldId id="285" r:id="rId30"/>
    <p:sldId id="286" r:id="rId31"/>
    <p:sldId id="287" r:id="rId32"/>
    <p:sldId id="288" r:id="rId33"/>
    <p:sldId id="289" r:id="rId34"/>
    <p:sldId id="302" r:id="rId35"/>
    <p:sldId id="303" r:id="rId36"/>
    <p:sldId id="304" r:id="rId37"/>
    <p:sldId id="305" r:id="rId38"/>
    <p:sldId id="290" r:id="rId39"/>
    <p:sldId id="279" r:id="rId40"/>
    <p:sldId id="299" r:id="rId41"/>
    <p:sldId id="300" r:id="rId42"/>
    <p:sldId id="298" r:id="rId43"/>
    <p:sldId id="291" r:id="rId44"/>
    <p:sldId id="292" r:id="rId45"/>
    <p:sldId id="293" r:id="rId46"/>
    <p:sldId id="29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0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9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1E2D-D382-462F-9FD9-B08728E52BC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Количественный анализ интерфейсов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/>
              <a:t>Хика</a:t>
            </a:r>
            <a:r>
              <a:rPr lang="ru-RU" dirty="0"/>
              <a:t>: следствия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сложных решений требуется больше времени, чем для простых, и эта зависимость – логарифмическая;</a:t>
            </a:r>
          </a:p>
          <a:p>
            <a:r>
              <a:rPr lang="ru-RU" dirty="0"/>
              <a:t>при отсутствии более точных данных, для проведения быстрых вычислений используют те же значения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ru-RU" dirty="0"/>
              <a:t>, которые применяются в законе </a:t>
            </a:r>
            <a:r>
              <a:rPr lang="ru-RU" dirty="0" err="1"/>
              <a:t>Фитса</a:t>
            </a:r>
            <a:r>
              <a:rPr lang="ru-RU" dirty="0"/>
              <a:t>;</a:t>
            </a:r>
          </a:p>
          <a:p>
            <a:r>
              <a:rPr lang="ru-RU" dirty="0"/>
              <a:t>из закона </a:t>
            </a:r>
            <a:r>
              <a:rPr lang="ru-RU" dirty="0" err="1"/>
              <a:t>Хика</a:t>
            </a:r>
            <a:r>
              <a:rPr lang="ru-RU" dirty="0"/>
              <a:t> следует, что если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ru-RU" dirty="0"/>
              <a:t>положительны, то предоставление пользователю сразу нескольких вариантов одновременно – более эффективный способ организации внешнего вида интерфейса, чем объединение этих же вариантов в иерархические группы.</a:t>
            </a:r>
          </a:p>
        </p:txBody>
      </p:sp>
    </p:spTree>
    <p:extLst>
      <p:ext uri="{BB962C8B-B14F-4D97-AF65-F5344CB8AC3E}">
        <p14:creationId xmlns:p14="http://schemas.microsoft.com/office/powerpoint/2010/main" val="346221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Количественно оценить эффективность трех интерфейсов, используя законы </a:t>
            </a:r>
            <a:r>
              <a:rPr lang="ru-RU" dirty="0" err="1"/>
              <a:t>Фитса</a:t>
            </a:r>
            <a:r>
              <a:rPr lang="ru-RU" dirty="0"/>
              <a:t> и </a:t>
            </a:r>
            <a:r>
              <a:rPr lang="ru-RU" dirty="0" err="1"/>
              <a:t>Хика</a:t>
            </a:r>
            <a:r>
              <a:rPr lang="ru-RU" dirty="0"/>
              <a:t>.</a:t>
            </a:r>
          </a:p>
          <a:p>
            <a:r>
              <a:rPr lang="ru-RU" dirty="0"/>
              <a:t>Предложить изменения в интерфейсах, которые улучшат количественные показатели.</a:t>
            </a:r>
          </a:p>
          <a:p>
            <a:r>
              <a:rPr lang="ru-RU" dirty="0"/>
              <a:t>Проанализировать собственные разрабатываемые интерфейсы, используя законы </a:t>
            </a:r>
            <a:r>
              <a:rPr lang="ru-RU" dirty="0" err="1"/>
              <a:t>Фитса</a:t>
            </a:r>
            <a:r>
              <a:rPr lang="ru-RU" dirty="0"/>
              <a:t> и </a:t>
            </a:r>
            <a:r>
              <a:rPr lang="ru-RU" dirty="0" err="1"/>
              <a:t>Хика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9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Информационный поиск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780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Информационный поиск</a:t>
                </a:r>
                <a:r>
                  <a:rPr lang="ru-RU" dirty="0"/>
                  <a:t> - нахождение на мониторе объекта с заданным признаком.</a:t>
                </a:r>
              </a:p>
              <a:p>
                <a:pPr marL="0" indent="0">
                  <a:buNone/>
                </a:pPr>
                <a:r>
                  <a:rPr lang="ru-RU" dirty="0"/>
                  <a:t>Математическое ожидание времени поиска: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 – </a:t>
                </a:r>
                <a:r>
                  <a:rPr lang="ru-RU" dirty="0"/>
                  <a:t>общий объем информации </a:t>
                </a:r>
                <a:r>
                  <a:rPr lang="en-US" dirty="0"/>
                  <a:t>(</a:t>
                </a:r>
                <a:r>
                  <a:rPr lang="ru-RU" dirty="0"/>
                  <a:t>количество элементов на экране пользователя);</a:t>
                </a:r>
              </a:p>
              <a:p>
                <a:r>
                  <a:rPr lang="en-US" dirty="0"/>
                  <a:t>M – </a:t>
                </a:r>
                <a:r>
                  <a:rPr lang="ru-RU" dirty="0"/>
                  <a:t>количество элементов, обладающих заданным для поиска признаком;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ru-RU" dirty="0"/>
                  <a:t> – оперативный объем зрительного восприятия, который ограничен объемом «оперативной» памяти (5±2 элемента) и «оперативным» полем зрения (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ru-RU" dirty="0"/>
                  <a:t>);</a:t>
                </a:r>
              </a:p>
              <a:p>
                <a:r>
                  <a:rPr lang="en-US" dirty="0"/>
                  <a:t>t – </a:t>
                </a:r>
                <a:r>
                  <a:rPr lang="ru-RU" dirty="0"/>
                  <a:t>длительность зрительной фиксации (зависит от способа кодирования информации и сложности решения задачи). </a:t>
                </a:r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7808"/>
              </a:xfrm>
              <a:blipFill>
                <a:blip r:embed="rId2"/>
                <a:stretch>
                  <a:fillRect l="-928" t="-2384" b="-2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2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1069"/>
            <a:ext cx="10515600" cy="59358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Длительность фиксации </a:t>
            </a:r>
            <a:r>
              <a:rPr lang="ru-RU" b="1" i="1" dirty="0"/>
              <a:t>t</a:t>
            </a:r>
            <a:r>
              <a:rPr lang="ru-RU" dirty="0"/>
              <a:t> зависит от способа кодирования информации и сложности решения задачи. </a:t>
            </a:r>
          </a:p>
          <a:p>
            <a:pPr marL="0" indent="0">
              <a:buNone/>
            </a:pPr>
            <a:r>
              <a:rPr lang="ru-RU" dirty="0"/>
              <a:t>Для определения </a:t>
            </a:r>
            <a:r>
              <a:rPr lang="ru-RU" b="1" i="1" dirty="0"/>
              <a:t>t</a:t>
            </a:r>
            <a:r>
              <a:rPr lang="ru-RU" dirty="0"/>
              <a:t> в каждом конкретном случае используют следующую методику: </a:t>
            </a:r>
          </a:p>
          <a:p>
            <a:r>
              <a:rPr lang="ru-RU" dirty="0"/>
              <a:t>Выбирают </a:t>
            </a:r>
            <a:r>
              <a:rPr lang="ru-RU" b="1" dirty="0"/>
              <a:t>m</a:t>
            </a:r>
            <a:r>
              <a:rPr lang="ru-RU" dirty="0"/>
              <a:t> различных задач, решаемых пользователем. </a:t>
            </a:r>
          </a:p>
          <a:p>
            <a:r>
              <a:rPr lang="ru-RU" dirty="0"/>
              <a:t>Каждую задачу разбивают на </a:t>
            </a:r>
            <a:r>
              <a:rPr lang="ru-RU" b="1" dirty="0"/>
              <a:t>n</a:t>
            </a:r>
            <a:r>
              <a:rPr lang="ru-RU" dirty="0"/>
              <a:t> различных, но одинаковых для каждой задачи типов элементарных действий. Число действий </a:t>
            </a:r>
            <a:br>
              <a:rPr lang="ru-RU" dirty="0"/>
            </a:br>
            <a:r>
              <a:rPr lang="ru-RU" b="1" i="1" dirty="0"/>
              <a:t>j</a:t>
            </a:r>
            <a:r>
              <a:rPr lang="ru-RU" dirty="0"/>
              <a:t>-</a:t>
            </a:r>
            <a:r>
              <a:rPr lang="ru-RU" dirty="0" err="1"/>
              <a:t>го</a:t>
            </a:r>
            <a:r>
              <a:rPr lang="ru-RU" dirty="0"/>
              <a:t> вида в </a:t>
            </a:r>
            <a:r>
              <a:rPr lang="ru-RU" b="1" i="1" dirty="0"/>
              <a:t>i</a:t>
            </a:r>
            <a:r>
              <a:rPr lang="ru-RU" dirty="0"/>
              <a:t>-той задаче обозначим </a:t>
            </a:r>
            <a:r>
              <a:rPr lang="ru-RU" b="1" i="1" dirty="0" err="1"/>
              <a:t>a</a:t>
            </a:r>
            <a:r>
              <a:rPr lang="ru-RU" b="1" i="1" baseline="-25000" dirty="0" err="1"/>
              <a:t>ij</a:t>
            </a:r>
            <a:r>
              <a:rPr lang="ru-RU" dirty="0"/>
              <a:t>. </a:t>
            </a:r>
          </a:p>
          <a:p>
            <a:r>
              <a:rPr lang="ru-RU" dirty="0"/>
              <a:t>Тогда среднее значение времени решения </a:t>
            </a:r>
            <a:r>
              <a:rPr lang="ru-RU" i="1" dirty="0"/>
              <a:t>i</a:t>
            </a:r>
            <a:r>
              <a:rPr lang="ru-RU" dirty="0"/>
              <a:t>-той задачи равно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где </a:t>
            </a:r>
            <a:r>
              <a:rPr lang="ru-RU" i="1" dirty="0" err="1"/>
              <a:t>t</a:t>
            </a:r>
            <a:r>
              <a:rPr lang="ru-RU" i="1" baseline="-25000" dirty="0" err="1"/>
              <a:t>j</a:t>
            </a:r>
            <a:r>
              <a:rPr lang="ru-RU" i="1" dirty="0"/>
              <a:t> </a:t>
            </a:r>
            <a:r>
              <a:rPr lang="ru-RU" dirty="0"/>
              <a:t>— среднее значение времени выполнения </a:t>
            </a:r>
            <a:r>
              <a:rPr lang="ru-RU" i="1" dirty="0"/>
              <a:t>j</a:t>
            </a:r>
            <a:r>
              <a:rPr lang="ru-RU" dirty="0"/>
              <a:t>-</a:t>
            </a:r>
            <a:r>
              <a:rPr lang="ru-RU" dirty="0" err="1"/>
              <a:t>го</a:t>
            </a:r>
            <a:r>
              <a:rPr lang="ru-RU" dirty="0"/>
              <a:t> элементарного действия (</a:t>
            </a:r>
            <a:r>
              <a:rPr lang="ru-RU" i="1" dirty="0"/>
              <a:t>j </a:t>
            </a:r>
            <a:r>
              <a:rPr lang="ru-RU" dirty="0"/>
              <a:t>= 1...n)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29" y="4021021"/>
            <a:ext cx="4566228" cy="73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8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4196"/>
            <a:ext cx="10515600" cy="5852767"/>
          </a:xfrm>
        </p:spPr>
        <p:txBody>
          <a:bodyPr>
            <a:normAutofit/>
          </a:bodyPr>
          <a:lstStyle/>
          <a:p>
            <a:r>
              <a:rPr lang="ru-RU" dirty="0"/>
              <a:t>Если имеется </a:t>
            </a:r>
            <a:r>
              <a:rPr lang="ru-RU" i="1" dirty="0"/>
              <a:t>m </a:t>
            </a:r>
            <a:r>
              <a:rPr lang="ru-RU" dirty="0"/>
              <a:t>задач, различающихся значениями </a:t>
            </a:r>
            <a:r>
              <a:rPr lang="ru-RU" i="1" dirty="0" err="1"/>
              <a:t>a</a:t>
            </a:r>
            <a:r>
              <a:rPr lang="ru-RU" i="1" baseline="-25000" dirty="0" err="1"/>
              <a:t>ij</a:t>
            </a:r>
            <a:r>
              <a:rPr lang="ru-RU" dirty="0"/>
              <a:t>, то можно</a:t>
            </a:r>
            <a:br>
              <a:rPr lang="ru-RU" dirty="0"/>
            </a:br>
            <a:r>
              <a:rPr lang="ru-RU" dirty="0"/>
              <a:t>получить </a:t>
            </a:r>
            <a:r>
              <a:rPr lang="ru-RU" i="1" dirty="0"/>
              <a:t>m </a:t>
            </a:r>
            <a:r>
              <a:rPr lang="ru-RU" dirty="0"/>
              <a:t>линейных алгебраических уравнений с </a:t>
            </a:r>
            <a:r>
              <a:rPr lang="ru-RU" i="1" dirty="0"/>
              <a:t>n </a:t>
            </a:r>
            <a:r>
              <a:rPr lang="ru-RU" dirty="0"/>
              <a:t>неизвестными </a:t>
            </a:r>
            <a:r>
              <a:rPr lang="ru-RU" i="1" dirty="0" err="1"/>
              <a:t>t</a:t>
            </a:r>
            <a:r>
              <a:rPr lang="ru-RU" i="1" baseline="-25000" dirty="0" err="1"/>
              <a:t>j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На основании теоремы о сложении дисперсий независимых величин имеем: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где </a:t>
            </a:r>
            <a:r>
              <a:rPr lang="ru-RU" i="1" dirty="0" err="1"/>
              <a:t>σ</a:t>
            </a:r>
            <a:r>
              <a:rPr lang="ru-RU" i="1" baseline="-25000" dirty="0" err="1"/>
              <a:t>j</a:t>
            </a:r>
            <a:r>
              <a:rPr lang="en-US" i="1" dirty="0"/>
              <a:t> </a:t>
            </a:r>
            <a:r>
              <a:rPr lang="ru-RU" dirty="0"/>
              <a:t>— дисперсия времени выполнения j-</a:t>
            </a:r>
            <a:r>
              <a:rPr lang="ru-RU" dirty="0" err="1"/>
              <a:t>го</a:t>
            </a:r>
            <a:r>
              <a:rPr lang="ru-RU" dirty="0"/>
              <a:t> действия</a:t>
            </a:r>
          </a:p>
          <a:p>
            <a:r>
              <a:rPr lang="ru-RU" dirty="0"/>
              <a:t>S</a:t>
            </a:r>
            <a:r>
              <a:rPr lang="ru-RU" baseline="30000" dirty="0"/>
              <a:t>2</a:t>
            </a:r>
            <a:r>
              <a:rPr lang="ru-RU" baseline="-25000" dirty="0"/>
              <a:t>i</a:t>
            </a:r>
            <a:r>
              <a:rPr lang="ru-RU" dirty="0"/>
              <a:t> — дисперсия времени решения i-той задачи</a:t>
            </a:r>
            <a:r>
              <a:rPr lang="en-US" dirty="0"/>
              <a:t>.</a:t>
            </a:r>
          </a:p>
          <a:p>
            <a:r>
              <a:rPr lang="ru-RU" dirty="0"/>
              <a:t>Дисперсия </a:t>
            </a:r>
            <a:r>
              <a:rPr lang="ru-RU" i="1" dirty="0" err="1"/>
              <a:t>σ</a:t>
            </a:r>
            <a:r>
              <a:rPr lang="ru-RU" i="1" baseline="-25000" dirty="0" err="1"/>
              <a:t>j</a:t>
            </a:r>
            <a:r>
              <a:rPr lang="ru-RU" i="1" dirty="0"/>
              <a:t> </a:t>
            </a:r>
            <a:r>
              <a:rPr lang="ru-RU" dirty="0"/>
              <a:t>определяются в результате решения системы из</a:t>
            </a:r>
            <a:r>
              <a:rPr lang="en-US" dirty="0"/>
              <a:t> </a:t>
            </a:r>
            <a:r>
              <a:rPr lang="ru-RU" dirty="0"/>
              <a:t>m уравнений. Величины </a:t>
            </a:r>
            <a:r>
              <a:rPr lang="ru-RU" i="1" dirty="0"/>
              <a:t>T </a:t>
            </a:r>
            <a:r>
              <a:rPr lang="ru-RU" dirty="0"/>
              <a:t>и </a:t>
            </a:r>
            <a:r>
              <a:rPr lang="ru-RU" i="1" dirty="0"/>
              <a:t>S </a:t>
            </a:r>
            <a:r>
              <a:rPr lang="ru-RU" dirty="0"/>
              <a:t>берутся из эксперимента. 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54" y="2413244"/>
            <a:ext cx="4683236" cy="9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9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Проведите вычисление математического ожидания времени поиска для значений </a:t>
            </a:r>
            <a:r>
              <a:rPr lang="en-GB" i="1" dirty="0"/>
              <a:t>t</a:t>
            </a:r>
            <a:r>
              <a:rPr lang="en-GB" dirty="0"/>
              <a:t> </a:t>
            </a:r>
            <a:r>
              <a:rPr lang="ru-RU" dirty="0"/>
              <a:t>разного порядка (0.001; 0.1; 1; 10; 100) для случайного интерфейса. </a:t>
            </a:r>
            <a:endParaRPr lang="en-GB" dirty="0"/>
          </a:p>
          <a:p>
            <a:r>
              <a:rPr lang="ru-RU" dirty="0"/>
              <a:t>Выберите эвристически наилучшее значение </a:t>
            </a:r>
            <a:r>
              <a:rPr lang="en-GB" i="1" dirty="0"/>
              <a:t>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8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сложности интерфейса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b="1" dirty="0"/>
                  <a:t>Метрика оценки сложности </a:t>
                </a:r>
                <a:r>
                  <a:rPr lang="ru-RU" dirty="0"/>
                  <a:t>интерфейса </a:t>
                </a:r>
                <a:r>
                  <a:rPr lang="ru-RU" b="1" dirty="0"/>
                  <a:t>Тима </a:t>
                </a:r>
                <a:r>
                  <a:rPr lang="ru-RU" b="1" dirty="0" err="1"/>
                  <a:t>Комбера</a:t>
                </a:r>
                <a:r>
                  <a:rPr lang="ru-RU" b="1" dirty="0"/>
                  <a:t> и Джона </a:t>
                </a:r>
                <a:r>
                  <a:rPr lang="ru-RU" b="1" dirty="0" err="1"/>
                  <a:t>Мэлтби</a:t>
                </a:r>
                <a:r>
                  <a:rPr lang="ru-RU" dirty="0"/>
                  <a:t> </a:t>
                </a:r>
                <a:br>
                  <a:rPr lang="ru-RU" dirty="0"/>
                </a:br>
                <a:r>
                  <a:rPr lang="ru-RU" dirty="0"/>
                  <a:t>показывает абстрактную сложность решаемой пользователем задачи, основанную на разнообразии и количестве элементов, с которыми приходится взаимодействовать пользователе в процессе решения задачи.</a:t>
                </a:r>
              </a:p>
              <a:p>
                <a:r>
                  <a:rPr lang="ru-RU" dirty="0"/>
                  <a:t>В соответствии с теорией информационной энтропии К. Шеннона, сложность будет определяться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N – </a:t>
                </a:r>
                <a:r>
                  <a:rPr lang="ru-RU" dirty="0"/>
                  <a:t>количество всех объектов;</a:t>
                </a:r>
              </a:p>
              <a:p>
                <a:r>
                  <a:rPr lang="en-US" dirty="0"/>
                  <a:t>p</a:t>
                </a:r>
                <a:r>
                  <a:rPr lang="en-US" baseline="-25000" dirty="0"/>
                  <a:t>i</a:t>
                </a:r>
                <a:r>
                  <a:rPr lang="en-US" dirty="0"/>
                  <a:t> –</a:t>
                </a:r>
                <a:r>
                  <a:rPr lang="ru-RU" dirty="0"/>
                  <a:t> отношения объектов в </a:t>
                </a:r>
                <a:r>
                  <a:rPr lang="en-US" i="1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м классе ко всем объектам (</a:t>
                </a:r>
                <a:r>
                  <a:rPr lang="en-US" dirty="0"/>
                  <a:t>p</a:t>
                </a:r>
                <a:r>
                  <a:rPr lang="en-US" baseline="-25000" dirty="0"/>
                  <a:t>i</a:t>
                </a:r>
                <a:r>
                  <a:rPr lang="en-US" dirty="0"/>
                  <a:t>=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i</a:t>
                </a:r>
                <a:r>
                  <a:rPr lang="en-US" dirty="0"/>
                  <a:t>/n</a:t>
                </a:r>
                <a:r>
                  <a:rPr lang="ru-RU" dirty="0"/>
                  <a:t>)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n – </a:t>
                </a:r>
                <a:r>
                  <a:rPr lang="ru-RU" dirty="0"/>
                  <a:t>количество классов;</a:t>
                </a:r>
              </a:p>
              <a:p>
                <a:r>
                  <a:rPr lang="en-US" dirty="0" err="1"/>
                  <a:t>n</a:t>
                </a:r>
                <a:r>
                  <a:rPr lang="en-US" baseline="-25000" dirty="0" err="1"/>
                  <a:t>i</a:t>
                </a:r>
                <a:r>
                  <a:rPr lang="en-US" dirty="0"/>
                  <a:t> – </a:t>
                </a:r>
                <a:r>
                  <a:rPr lang="ru-RU" dirty="0"/>
                  <a:t>количество объектов класса </a:t>
                </a:r>
                <a:r>
                  <a:rPr lang="en-US" i="1" dirty="0" err="1"/>
                  <a:t>i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00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сложности интерфейса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Для использования в графических пользовательских интерфейсах вычисление сложности обычно связывают с расположением и размерами объектов: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основана на классах-размеров объектов;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основана на классах взаимного расположения.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Сложность отдельного объекта: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97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сложности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Исходная метрика предполагает оценку только одного интерфейса приложения или начальной веб-страницы, не учитывая оценки других интерфейсов приложения.</a:t>
            </a:r>
          </a:p>
          <a:p>
            <a:r>
              <a:rPr lang="ru-RU" dirty="0"/>
              <a:t>Для определения итоговой оценки необходимо вычислить сложность каждого интерфейса и сложить их, получив итоговой коэффициент сложности для задачи.</a:t>
            </a:r>
          </a:p>
          <a:p>
            <a:r>
              <a:rPr lang="ru-RU" dirty="0"/>
              <a:t>Коэффициент сложности для одного сценария взаимодействия вычисляется суммированием сложностей всех его задач с соответствующими коэффициентами важности.</a:t>
            </a:r>
          </a:p>
          <a:p>
            <a:r>
              <a:rPr lang="ru-RU" dirty="0"/>
              <a:t>Итоговой коэффициент сложности вычисляется суммированием сложностей всех его сценариев с соответствующими коэффициентами важности конкретного сценария.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03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Количественно оценить сложность нескольких случайно выбранных в Интернете интерфейсов.</a:t>
            </a:r>
          </a:p>
          <a:p>
            <a:r>
              <a:rPr lang="ru-RU" dirty="0"/>
              <a:t>Найти среднее арифметическое значение.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Количественные законы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Количественные законы, имеющие отношение к разработке интерфейсов, имеют хорошее когнитивное обоснование и дают дополнительные данные, на основе которых можно принимать те или иные решения, связанные с разработкой удобных интерфейсов.</a:t>
            </a:r>
          </a:p>
          <a:p>
            <a:r>
              <a:rPr lang="ru-RU" dirty="0"/>
              <a:t>Оценка времени информационного поиска</a:t>
            </a:r>
          </a:p>
          <a:p>
            <a:r>
              <a:rPr lang="ru-RU" dirty="0"/>
              <a:t>Закон </a:t>
            </a:r>
            <a:r>
              <a:rPr lang="ru-RU" dirty="0" err="1"/>
              <a:t>Фитса</a:t>
            </a:r>
            <a:endParaRPr lang="ru-RU" dirty="0"/>
          </a:p>
          <a:p>
            <a:r>
              <a:rPr lang="ru-RU" dirty="0"/>
              <a:t>Закон </a:t>
            </a:r>
            <a:r>
              <a:rPr lang="ru-RU" dirty="0" err="1"/>
              <a:t>Хика</a:t>
            </a:r>
            <a:endParaRPr lang="ru-RU" dirty="0"/>
          </a:p>
          <a:p>
            <a:r>
              <a:rPr lang="ru-RU" dirty="0"/>
              <a:t>Модель </a:t>
            </a:r>
            <a:r>
              <a:rPr lang="en-GB" dirty="0"/>
              <a:t>GOMS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464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Цели-Действия-Порядка-Правил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Модель целей-действий- порядка-правил</a:t>
            </a:r>
            <a:r>
              <a:rPr lang="ru-RU" dirty="0"/>
              <a:t> </a:t>
            </a:r>
            <a:r>
              <a:rPr lang="en-US" dirty="0"/>
              <a:t>(Goals, Operations, Methods and Selection Rules - </a:t>
            </a:r>
            <a:r>
              <a:rPr lang="en-US" b="1" dirty="0" err="1"/>
              <a:t>GOMS</a:t>
            </a:r>
            <a:r>
              <a:rPr lang="en-US" dirty="0"/>
              <a:t>) </a:t>
            </a:r>
            <a:r>
              <a:rPr lang="ru-RU" dirty="0"/>
              <a:t>позволяет вычислить, сколько времени потребуется пользователю для выполнения той или иной задачи в интерфейсе.</a:t>
            </a:r>
          </a:p>
          <a:p>
            <a:r>
              <a:rPr lang="ru-RU" dirty="0"/>
              <a:t>Применимость модели </a:t>
            </a:r>
            <a:r>
              <a:rPr lang="en-US" dirty="0" err="1"/>
              <a:t>GOMS</a:t>
            </a:r>
            <a:r>
              <a:rPr lang="en-US" dirty="0"/>
              <a:t> </a:t>
            </a:r>
            <a:r>
              <a:rPr lang="ru-RU" dirty="0"/>
              <a:t>обосновывают тем, что время выполнения любой задачи в человеко-машинном интерфейсе является величиной, которая интегрирует временные интервалы, затраченные на выполнение пользователем </a:t>
            </a:r>
            <a:r>
              <a:rPr lang="ru-RU" b="1" dirty="0"/>
              <a:t>элементарных</a:t>
            </a:r>
            <a:r>
              <a:rPr lang="ru-RU" dirty="0"/>
              <a:t> действий, определенный порядок выполнения которых приводит к решению поставленной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79974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Жесты и время по модели GOMS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H (перенос руки на мышь) = 0,4 сек</a:t>
            </a:r>
          </a:p>
          <a:p>
            <a:r>
              <a:rPr lang="ru-RU" dirty="0"/>
              <a:t>К (нажатие клавиши клавиатуры или мыши) = 0,2 сек</a:t>
            </a:r>
          </a:p>
          <a:p>
            <a:r>
              <a:rPr lang="ru-RU" dirty="0"/>
              <a:t>Р (перенос курсора к позиции на экране) = 1,1 сек</a:t>
            </a:r>
          </a:p>
          <a:p>
            <a:r>
              <a:rPr lang="ru-RU" dirty="0"/>
              <a:t>М (обдумывание следующего шага) = 1,35 сек</a:t>
            </a:r>
          </a:p>
          <a:p>
            <a:r>
              <a:rPr lang="ru-RU" dirty="0"/>
              <a:t>R (ожидание ответа системы) — время зависит от быстродействия конкретной системы и не участвует в расчётах.</a:t>
            </a:r>
          </a:p>
          <a:p>
            <a:pPr marL="0" indent="0">
              <a:buNone/>
            </a:pPr>
            <a:r>
              <a:rPr lang="ru-RU" dirty="0"/>
              <a:t>На практике указанные значения могут варьироваться в широких пределах, что делает невозможным абсолютную оценку временных значений, но позволяет сравнить несколько интерфейсов по средним сравнительным оценкам.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метода </a:t>
            </a:r>
            <a:r>
              <a:rPr lang="en-US" dirty="0" err="1"/>
              <a:t>GOMS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Определение последовательности элементарных действий, необходимых для выполнения конкретной задачи;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Суммирование времени, затраченного на каждое из действий.</a:t>
            </a:r>
          </a:p>
          <a:p>
            <a:endParaRPr lang="ru-RU" dirty="0"/>
          </a:p>
          <a:p>
            <a:r>
              <a:rPr lang="ru-RU" dirty="0"/>
              <a:t>определение последовательности действий К, </a:t>
            </a:r>
            <a:r>
              <a:rPr lang="en-US" dirty="0"/>
              <a:t>H, P </a:t>
            </a:r>
            <a:r>
              <a:rPr lang="ru-RU" dirty="0"/>
              <a:t>не является сложной задачей;</a:t>
            </a:r>
          </a:p>
          <a:p>
            <a:r>
              <a:rPr lang="ru-RU" dirty="0"/>
              <a:t>существуют некоторые затруднения с определением позиций действий </a:t>
            </a:r>
            <a:r>
              <a:rPr lang="en-US" dirty="0"/>
              <a:t>M </a:t>
            </a:r>
            <a:r>
              <a:rPr lang="ru-RU" dirty="0"/>
              <a:t>во всей последовательности действий:</a:t>
            </a:r>
          </a:p>
          <a:p>
            <a:pPr lvl="1"/>
            <a:r>
              <a:rPr lang="ru-RU" dirty="0"/>
              <a:t>во время действия </a:t>
            </a:r>
            <a:r>
              <a:rPr lang="en-US" dirty="0"/>
              <a:t>M </a:t>
            </a:r>
            <a:r>
              <a:rPr lang="ru-RU" dirty="0"/>
              <a:t>пользователь принимает решение о дальнейшем действии;</a:t>
            </a:r>
          </a:p>
          <a:p>
            <a:pPr lvl="1"/>
            <a:r>
              <a:rPr lang="ru-RU" dirty="0"/>
              <a:t>важной частью модели </a:t>
            </a:r>
            <a:r>
              <a:rPr lang="en-US" dirty="0" err="1"/>
              <a:t>GOMS</a:t>
            </a:r>
            <a:r>
              <a:rPr lang="en-US" dirty="0"/>
              <a:t> </a:t>
            </a:r>
            <a:r>
              <a:rPr lang="ru-RU" dirty="0"/>
              <a:t>являются правила, позволяющие определить, в какие моменты пользователь задержится для подготовки (обдумывания) следующего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114376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Правило 0. Начальная расстановка операторов 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Операторы M надо ставить</a:t>
            </a:r>
            <a:r>
              <a:rPr lang="en-US" dirty="0"/>
              <a:t>:</a:t>
            </a:r>
          </a:p>
          <a:p>
            <a:r>
              <a:rPr lang="ru-RU" dirty="0"/>
              <a:t>перед всеми операторами K (нажатие клавиши), </a:t>
            </a:r>
            <a:endParaRPr lang="en-US" dirty="0"/>
          </a:p>
          <a:p>
            <a:r>
              <a:rPr lang="ru-RU" dirty="0"/>
              <a:t>перед всеми операторами P (указание с помощью мыши), предназначенными для выбора команд (например, указание на выпадающий список);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Перед операторами P, предназначенными для указания на аргументы этих команд (например, конкретный пункт в выпавшем списке), ставить оператор M не надо.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39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Правило 1. Удаление ожидаемых операторов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оператор, следующий за оператором M, является полностью ожидаемым с точки зрения оператора, предшествующего M, то этот оператор M может быть удален. </a:t>
            </a:r>
          </a:p>
          <a:p>
            <a:endParaRPr lang="ru-RU" dirty="0"/>
          </a:p>
          <a:p>
            <a:r>
              <a:rPr lang="ru-RU" dirty="0"/>
              <a:t>Например, если вы перемещаете мышь чтобы нажать кнопку по достижении цели, то в соответствии с этим правилом следует удалить оператор M, устанавливаемый по правилу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67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Правило 2. Удаление операторов M внутри когнитивных единиц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строка вида M K M K M K… принадлежит когнитивной единице, то следует удалить все операторы M, кроме первого. </a:t>
            </a:r>
          </a:p>
          <a:p>
            <a:r>
              <a:rPr lang="ru-RU" dirty="0"/>
              <a:t>Когнитивной единицей является непрерывная последовательность вводимых символов, например «4564.23» или «Константин Константинопольский».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55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Правило 3. Удаление операторов M перед последовательными разделителями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оператор K означает разделитель, стоящий в конце когнитивной единицы, то следует удалить оператор M, стоящий перед ним.</a:t>
            </a:r>
          </a:p>
          <a:p>
            <a:r>
              <a:rPr lang="ru-RU" dirty="0"/>
              <a:t>Например: тире между двумя днями «понедельник — четверг».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6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Правило 4. Удаление операторов M, которые являются прерывателями команд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оператор K является разделителем, стоящим после постоянной строки (например, точка в конце предложения, которая каждый раз вводится в неизменном виде), то следует удалить оператор M, стоящий перед ним. </a:t>
            </a:r>
          </a:p>
          <a:p>
            <a:r>
              <a:rPr lang="ru-RU" dirty="0"/>
              <a:t>Добавление разделителя станет привычным действием, и поэтому разделитель станет частью строки и не будет требовать специального оператора M. </a:t>
            </a:r>
          </a:p>
          <a:p>
            <a:r>
              <a:rPr lang="ru-RU" dirty="0"/>
              <a:t>Но если оператор K является разделителем для строки аргументов или любой другой изменяемой строки, то оператор M следует сохранить перед ним.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72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Правило 5. Удаление перекрывающих операторов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Любую часть оператора M, которая перекрывает оператор R, означающий задержку, связанную с ожиданием ответа компьютера, учитывать не следует.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85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Дано: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Пользователя просят перевести температуру из Фаренгейта в Цельсий или наоборот. Например, могут попросить: «Переведи, 3,5 градуса по Фаренгейту в градусы по Цельсию». Значение температуры можно ввести только с помощью клавиатуры или мыши.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Задача:</a:t>
            </a:r>
            <a:br>
              <a:rPr lang="ru-RU" dirty="0"/>
            </a:br>
            <a:r>
              <a:rPr lang="ru-RU" dirty="0"/>
              <a:t>Спроектировать интерфейс, где время на перевод значений температуры минимально.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Условия</a:t>
            </a:r>
            <a:br>
              <a:rPr lang="ru-RU" dirty="0"/>
            </a:br>
            <a:r>
              <a:rPr lang="ru-RU" dirty="0"/>
              <a:t>Для простоты, будем считать, что пользователь вводит значения максимум из двух символов и не совершает ошибок.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1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Количественные законы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Чем дальше находится некоторый графической элемент интерфейса от текущей позиции курсора или чем меньше размеры этого графического элемента, тем больше времени потребуется пользователю для перемещения к нему курсора</a:t>
            </a:r>
            <a:endParaRPr lang="en-US" dirty="0"/>
          </a:p>
          <a:p>
            <a:r>
              <a:rPr lang="ru-RU" dirty="0"/>
              <a:t>Пусть пользователь перемещает курсор к некоторому графическому элементу пользовательского интерфейса.</a:t>
            </a:r>
          </a:p>
          <a:p>
            <a:r>
              <a:rPr lang="ru-RU" dirty="0"/>
              <a:t>Длина прямой линии, соединяющей начальную позицию курсора и ближайшую точку этого графического элемента определяется как </a:t>
            </a:r>
            <a:r>
              <a:rPr lang="ru-RU" b="1" dirty="0"/>
              <a:t>дистанция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44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Решение. Вариант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Представим, что пользователь сначала должен понять в какую сторону произойдёт перевод и если в нужную ему сторону, то просто вводит цифры. Если в не нужную сторону, то он переключается в радио-группе на нужную.</a:t>
            </a:r>
            <a:endParaRPr lang="en-US" dirty="0"/>
          </a:p>
        </p:txBody>
      </p:sp>
      <p:pic>
        <p:nvPicPr>
          <p:cNvPr id="1026" name="Picture 2" descr="https://habrastorage.org/webt/le/ui/m3/leuim3cmdtvefmnstkkoaaae8w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619616"/>
            <a:ext cx="46863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39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 (руку на мышь) + М (думаем) + Р (ведём курсор к радио-группе) + К (клик) + М (думаем) + Р (курсор к полю) + К (клик) + Н (перенос руки с мыши на </a:t>
            </a:r>
            <a:r>
              <a:rPr lang="ru-RU" dirty="0" err="1"/>
              <a:t>клаву</a:t>
            </a:r>
            <a:r>
              <a:rPr lang="ru-RU" dirty="0"/>
              <a:t>) + М (думаем) + К (ввод первой цифры) + М (думаем) + К (ввод второй цифры).</a:t>
            </a:r>
          </a:p>
          <a:p>
            <a:r>
              <a:rPr lang="ru-RU" dirty="0"/>
              <a:t>По правилу 2, удаляем лишние М и получаем:</a:t>
            </a:r>
            <a:br>
              <a:rPr lang="ru-RU" dirty="0"/>
            </a:br>
            <a:r>
              <a:rPr lang="ru-RU" dirty="0"/>
              <a:t>Н + М + Р + К + М + Р + К + Н + М + К + К</a:t>
            </a:r>
          </a:p>
          <a:p>
            <a:r>
              <a:rPr lang="ru-RU" dirty="0"/>
              <a:t>Если выбрано НЕ подходящее направление конвертации температур, то получаем:</a:t>
            </a:r>
            <a:br>
              <a:rPr lang="ru-RU" dirty="0"/>
            </a:br>
            <a:r>
              <a:rPr lang="ru-RU" dirty="0"/>
              <a:t>0,4 + 1,35 + 1,1 + 0,2 + 1,35 + 1,1 + 0,2 + 0,4 + 1,35 + 0,2 + 0,2 = </a:t>
            </a:r>
            <a:r>
              <a:rPr lang="ru-RU" b="1" dirty="0"/>
              <a:t>7,85 сек</a:t>
            </a:r>
          </a:p>
          <a:p>
            <a:r>
              <a:rPr lang="ru-RU" dirty="0"/>
              <a:t>Если выбрано подходящее направление конвертации температур, то получаем:</a:t>
            </a:r>
            <a:br>
              <a:rPr lang="ru-RU" dirty="0"/>
            </a:br>
            <a:r>
              <a:rPr lang="ru-RU" dirty="0"/>
              <a:t>0,4 + 1,35 + 1,1 + 0,2 + 1,35 + 0,2 + 0,2 = </a:t>
            </a:r>
            <a:r>
              <a:rPr lang="ru-RU" b="1" dirty="0"/>
              <a:t>4,8 сек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90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Решение. Вариант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5039" cy="4351338"/>
          </a:xfrm>
        </p:spPr>
        <p:txBody>
          <a:bodyPr/>
          <a:lstStyle/>
          <a:p>
            <a:r>
              <a:rPr lang="ru-RU" dirty="0"/>
              <a:t>Удалим необходимость переключать сторону перевода значений. </a:t>
            </a:r>
          </a:p>
          <a:p>
            <a:r>
              <a:rPr lang="ru-RU" dirty="0"/>
              <a:t>Делаем поля ввода перетаскиваемыми. </a:t>
            </a:r>
          </a:p>
          <a:p>
            <a:r>
              <a:rPr lang="ru-RU" dirty="0"/>
              <a:t>Если меняем положение / значение одного поля, то автоматически меняется и положение / значение другого.</a:t>
            </a:r>
            <a:endParaRPr lang="en-US" dirty="0"/>
          </a:p>
        </p:txBody>
      </p:sp>
      <p:pic>
        <p:nvPicPr>
          <p:cNvPr id="2050" name="Picture 2" descr="https://habrastorage.org/webt/n3/qh/rh/n3qhrhneoexhpeekhar6bpzwbm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690688"/>
            <a:ext cx="46863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270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 (0,4) + М (1,35) + Р (1,1) + К (0,2) + Р (1,1) = </a:t>
            </a:r>
            <a:r>
              <a:rPr lang="ru-RU" b="1" dirty="0"/>
              <a:t>4,15 сек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Этот вариант реализации «быстрее» первого на 0,65 сек.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21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4" y="172489"/>
            <a:ext cx="4000500" cy="2057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181" y="172489"/>
            <a:ext cx="37719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2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6" y="2488978"/>
            <a:ext cx="4162425" cy="15525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684" y="689541"/>
            <a:ext cx="5020108" cy="54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00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5" y="1778405"/>
            <a:ext cx="4352925" cy="1771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3" y="4130213"/>
            <a:ext cx="4448175" cy="1390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497" y="1683155"/>
            <a:ext cx="4295775" cy="1962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221" y="3892088"/>
            <a:ext cx="4124325" cy="476250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с помощью закона </a:t>
            </a:r>
            <a:r>
              <a:rPr lang="ru-RU" dirty="0" err="1"/>
              <a:t>Хика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8995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с помощью закона </a:t>
            </a:r>
            <a:r>
              <a:rPr lang="ru-RU" dirty="0" err="1"/>
              <a:t>Хика</a:t>
            </a:r>
            <a:r>
              <a:rPr lang="ru-RU" dirty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6" y="1972714"/>
            <a:ext cx="4133850" cy="2114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63" y="4154977"/>
            <a:ext cx="3076575" cy="428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739" y="2196724"/>
            <a:ext cx="42100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8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и применимость 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Раскин (автор метода) пишет, что с помощью этого метода можно предсказать, сколько времени понадобится пользователю на его задачи с абсолютной </a:t>
            </a:r>
            <a:r>
              <a:rPr lang="ru-RU" b="1" dirty="0"/>
              <a:t>погрешностью менее 5%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«Разработчики, которые знакомы с методом GOMS, редко проводят детальный и формальный анализ модели интерфейса. Отчасти это происходит из-за того, что основы GOMS и других количественных методов известны им настолько, что они изначально руководствуются этими методами в процессе разработки.»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95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Количественно оценить скорость работы пользователя в трех разных пользовательских интерфейсах электронных почт при выполнении двух основных задач:</a:t>
            </a:r>
          </a:p>
          <a:p>
            <a:pPr lvl="1"/>
            <a:r>
              <a:rPr lang="ru-RU" dirty="0"/>
              <a:t>Введение пароля доступа</a:t>
            </a:r>
          </a:p>
          <a:p>
            <a:pPr lvl="1"/>
            <a:r>
              <a:rPr lang="ru-RU" dirty="0"/>
              <a:t>Проверка входящих писем</a:t>
            </a:r>
          </a:p>
          <a:p>
            <a:r>
              <a:rPr lang="ru-RU" dirty="0"/>
              <a:t>Предложить улучшение интерфейсов, позволяющее сократить временные затраты.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8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/>
              <a:t>Фитса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Закон </a:t>
                </a:r>
                <a:r>
                  <a:rPr lang="ru-RU" dirty="0" err="1"/>
                  <a:t>Фитса</a:t>
                </a:r>
                <a:r>
                  <a:rPr lang="ru-RU" dirty="0"/>
                  <a:t> на основании данных о размерах объекта и дистанции позволяет найти среднее время, за которое пользователь перемещает курсор к графическому элементу.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𝑇𝑖𝑚𝑒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/>
                  <a:t>+1)</a:t>
                </a:r>
              </a:p>
              <a:p>
                <a:pPr lvl="1"/>
                <a:r>
                  <a:rPr lang="en-GB" dirty="0"/>
                  <a:t>S – </a:t>
                </a:r>
                <a:r>
                  <a:rPr lang="ru-RU" dirty="0"/>
                  <a:t>размер графического элемента вдоль линии перемещения курсора;</a:t>
                </a:r>
                <a:endParaRPr lang="en-GB" dirty="0"/>
              </a:p>
              <a:p>
                <a:pPr lvl="1"/>
                <a:r>
                  <a:rPr lang="en-GB" dirty="0"/>
                  <a:t>D – </a:t>
                </a:r>
                <a:r>
                  <a:rPr lang="ru-RU" dirty="0"/>
                  <a:t>дистанция от начальной позиции курсора до графического элемента;</a:t>
                </a:r>
              </a:p>
              <a:p>
                <a:pPr lvl="1"/>
                <a:r>
                  <a:rPr lang="en-GB" dirty="0"/>
                  <a:t>a </a:t>
                </a:r>
                <a:r>
                  <a:rPr lang="ru-RU" dirty="0"/>
                  <a:t>и </a:t>
                </a:r>
                <a:r>
                  <a:rPr lang="en-GB" dirty="0"/>
                  <a:t>b – </a:t>
                </a:r>
                <a:r>
                  <a:rPr lang="ru-RU" dirty="0"/>
                  <a:t>константы, устанавливаемые опытным путем по параметрам производительности человека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≈50,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≈150)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Время отсчитывается от момента, когда курсор начинает движение по прямой линии до момента, когда пользователь щелкает мышью по графическому элементу интерфейса. 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889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XAOS — Actions, Organizational elements, Summed entropy of RGB values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Метрика разработана </a:t>
            </a:r>
            <a:r>
              <a:rPr lang="ru-RU" dirty="0" err="1"/>
              <a:t>Кристианом</a:t>
            </a:r>
            <a:r>
              <a:rPr lang="ru-RU" dirty="0"/>
              <a:t> </a:t>
            </a:r>
            <a:r>
              <a:rPr lang="ru-RU" dirty="0" err="1"/>
              <a:t>Штикелем</a:t>
            </a:r>
            <a:r>
              <a:rPr lang="ru-RU" dirty="0"/>
              <a:t> для определения сложности интерфейса исходя из анализа визуальной составляющей.</a:t>
            </a:r>
          </a:p>
          <a:p>
            <a:r>
              <a:rPr lang="ru-RU" dirty="0"/>
              <a:t>Очевидным и простым способом для определения визуальной</a:t>
            </a:r>
            <a:br>
              <a:rPr lang="ru-RU" dirty="0"/>
            </a:br>
            <a:r>
              <a:rPr lang="ru-RU" dirty="0"/>
              <a:t>сложности интерфейса является измерение размера графического файла (JPEG, TIFF, GIF) с некоторым образцом.</a:t>
            </a:r>
          </a:p>
          <a:p>
            <a:r>
              <a:rPr lang="ru-RU" dirty="0"/>
              <a:t>Сжатие графических изображений рассматривается не с точки зрения зрительного восприятия, а с точки зрения теории информации. 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140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6705"/>
            <a:ext cx="10515600" cy="5520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Визуальная сложность X зависит от трех факторов:</a:t>
            </a:r>
          </a:p>
          <a:p>
            <a:pPr marL="0" indent="0" algn="ctr">
              <a:buNone/>
            </a:pPr>
            <a:r>
              <a:rPr lang="ru-RU" dirty="0"/>
              <a:t>X = A × O × S,</a:t>
            </a:r>
          </a:p>
          <a:p>
            <a:r>
              <a:rPr lang="ru-RU" dirty="0"/>
              <a:t>где A – количество возможных взаимодействий, который могут рассматриваться как функциональные элементы;</a:t>
            </a:r>
          </a:p>
          <a:p>
            <a:r>
              <a:rPr lang="ru-RU" dirty="0"/>
              <a:t>O – количество групп, в которые можно организовать отдельные элементы;</a:t>
            </a:r>
          </a:p>
          <a:p>
            <a:r>
              <a:rPr lang="ru-RU" dirty="0"/>
              <a:t>S – суммарная энтропия RGB.</a:t>
            </a:r>
          </a:p>
          <a:p>
            <a:pPr marL="0" indent="0">
              <a:buNone/>
            </a:pPr>
            <a:r>
              <a:rPr lang="ru-RU" dirty="0"/>
              <a:t>Все виды ссылок или элементов графического интерфейса (такие как кнопки, </a:t>
            </a:r>
            <a:r>
              <a:rPr lang="ru-RU" dirty="0" err="1"/>
              <a:t>чекбоксы</a:t>
            </a:r>
            <a:r>
              <a:rPr lang="ru-RU" dirty="0"/>
              <a:t> и т.д.) рассматриваются как функциональные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2375430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LOC-</a:t>
            </a:r>
            <a:r>
              <a:rPr lang="ru-RU" b="1" dirty="0"/>
              <a:t>СС модель измерения сложности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Методика разработана </a:t>
            </a:r>
            <a:r>
              <a:rPr lang="ru-RU" dirty="0" err="1"/>
              <a:t>Иззатом</a:t>
            </a:r>
            <a:r>
              <a:rPr lang="ru-RU" dirty="0"/>
              <a:t> </a:t>
            </a:r>
            <a:r>
              <a:rPr lang="ru-RU" dirty="0" err="1"/>
              <a:t>Альсмади</a:t>
            </a:r>
            <a:r>
              <a:rPr lang="ru-RU" dirty="0"/>
              <a:t> и Мохаммедом Аль-</a:t>
            </a:r>
            <a:r>
              <a:rPr lang="ru-RU" dirty="0" err="1"/>
              <a:t>Каби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Количество </a:t>
            </a:r>
            <a:r>
              <a:rPr lang="ru-RU" dirty="0" err="1"/>
              <a:t>контролов</a:t>
            </a:r>
            <a:r>
              <a:rPr lang="ru-RU" dirty="0"/>
              <a:t> (</a:t>
            </a:r>
            <a:r>
              <a:rPr lang="ru-RU" dirty="0" err="1"/>
              <a:t>Controls</a:t>
            </a:r>
            <a:r>
              <a:rPr lang="ru-RU" dirty="0"/>
              <a:t>’ </a:t>
            </a:r>
            <a:r>
              <a:rPr lang="ru-RU" dirty="0" err="1"/>
              <a:t>Count</a:t>
            </a:r>
            <a:r>
              <a:rPr lang="ru-RU" dirty="0"/>
              <a:t>, CC) сравнивается с количеством строк кода (</a:t>
            </a:r>
            <a:r>
              <a:rPr lang="ru-RU" dirty="0" err="1"/>
              <a:t>Lines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Code</a:t>
            </a:r>
            <a:r>
              <a:rPr lang="ru-RU" dirty="0"/>
              <a:t>, LOC). </a:t>
            </a:r>
            <a:endParaRPr lang="en-US" dirty="0"/>
          </a:p>
          <a:p>
            <a:r>
              <a:rPr lang="ru-RU" dirty="0"/>
              <a:t>Очевидно, что программа</a:t>
            </a:r>
            <a:r>
              <a:rPr lang="en-US" dirty="0"/>
              <a:t> </a:t>
            </a:r>
            <a:r>
              <a:rPr lang="ru-RU" dirty="0"/>
              <a:t>имеющая миллионы строк кода ожидаемо будет более сложной, чем</a:t>
            </a:r>
            <a:r>
              <a:rPr lang="en-US" dirty="0"/>
              <a:t> </a:t>
            </a:r>
            <a:r>
              <a:rPr lang="ru-RU" dirty="0"/>
              <a:t>программа, чье количество строк кода измеряется в тысячах. </a:t>
            </a:r>
            <a:endParaRPr lang="en-US" dirty="0"/>
          </a:p>
          <a:p>
            <a:r>
              <a:rPr lang="ru-RU" dirty="0"/>
              <a:t>Точно</a:t>
            </a:r>
            <a:r>
              <a:rPr lang="en-US" dirty="0"/>
              <a:t> </a:t>
            </a:r>
            <a:r>
              <a:rPr lang="ru-RU" dirty="0"/>
              <a:t>так же, интерфейс, имеющий большое количество </a:t>
            </a:r>
            <a:r>
              <a:rPr lang="ru-RU" dirty="0" err="1"/>
              <a:t>контролов</a:t>
            </a:r>
            <a:r>
              <a:rPr lang="ru-RU" dirty="0"/>
              <a:t> скорее</a:t>
            </a:r>
            <a:r>
              <a:rPr lang="en-US" dirty="0"/>
              <a:t> </a:t>
            </a:r>
            <a:r>
              <a:rPr lang="ru-RU" dirty="0"/>
              <a:t>всего более сложен, чем интерфейс, имеющий мало управляющих</a:t>
            </a:r>
            <a:r>
              <a:rPr lang="en-US" dirty="0"/>
              <a:t> </a:t>
            </a:r>
            <a:r>
              <a:rPr lang="ru-RU" dirty="0"/>
              <a:t>элементов. </a:t>
            </a:r>
          </a:p>
          <a:p>
            <a:r>
              <a:rPr lang="ru-RU" dirty="0"/>
              <a:t>Авторами разработан инструмент, пригодный для автоматического тестирования, подсчитывающий количество CC и на основании</a:t>
            </a:r>
            <a:br>
              <a:rPr lang="ru-RU" dirty="0"/>
            </a:br>
            <a:r>
              <a:rPr lang="ru-RU" dirty="0"/>
              <a:t>этих данных, показывающий динамику изменений интерфейса. </a:t>
            </a:r>
          </a:p>
        </p:txBody>
      </p:sp>
    </p:spTree>
    <p:extLst>
      <p:ext uri="{BB962C8B-B14F-4D97-AF65-F5344CB8AC3E}">
        <p14:creationId xmlns:p14="http://schemas.microsoft.com/office/powerpoint/2010/main" val="2710060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46" y="287771"/>
            <a:ext cx="7658352" cy="599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06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03" y="412460"/>
            <a:ext cx="7606792" cy="613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14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icture backgrou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2" y="620279"/>
            <a:ext cx="11599422" cy="576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442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ture backgrou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5" y="473943"/>
            <a:ext cx="7711426" cy="614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7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/>
              <a:t>Фитса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𝑇𝑖𝑚𝑒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/>
                  <a:t>+1)</a:t>
                </a:r>
                <a:r>
                  <a:rPr lang="ru-RU" dirty="0"/>
                  <a:t> </a:t>
                </a:r>
              </a:p>
              <a:p>
                <a:r>
                  <a:rPr lang="ru-RU" dirty="0"/>
                  <a:t>Так как </a:t>
                </a:r>
                <a:r>
                  <a:rPr lang="en-GB" dirty="0"/>
                  <a:t>D/S </a:t>
                </a:r>
                <a:r>
                  <a:rPr lang="ru-RU" dirty="0"/>
                  <a:t>является отношением двух дистанций и не зависит от единицы измерения, то для вычисления времени могут быть использованы любые единицы измерения дистанции.</a:t>
                </a:r>
              </a:p>
              <a:p>
                <a:r>
                  <a:rPr lang="ru-RU" dirty="0"/>
                  <a:t>Если отношение между движением графического устройства ввода (мышь) и движением курсора является линейным, то закон позволяет вычислить время, даже при условии того, что графическое устройство ввода перемещается на большее или меньшее расстояние, чем курсор в интерфейсе.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17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/>
              <a:t>Фитса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применяется для вычисления времени в стандартных интерфейсах, в которых перемещения совершаются одним движением и перемещения невелики относительной размеров человеческого тела.</a:t>
            </a:r>
          </a:p>
          <a:p>
            <a:r>
              <a:rPr lang="ru-RU" dirty="0"/>
              <a:t>можно расширить более сложными параметрами: </a:t>
            </a:r>
          </a:p>
          <a:p>
            <a:pPr lvl="1"/>
            <a:r>
              <a:rPr lang="ru-RU" dirty="0"/>
              <a:t>перемещение курсора между прямыми или искривленными границами, </a:t>
            </a:r>
          </a:p>
          <a:p>
            <a:pPr lvl="1"/>
            <a:r>
              <a:rPr lang="ru-RU" dirty="0"/>
              <a:t>перемещение в двумерном пространстве.</a:t>
            </a:r>
          </a:p>
          <a:p>
            <a:r>
              <a:rPr lang="ru-RU" dirty="0"/>
              <a:t>Для двумерных элементов получают приближенное значение времени, необходимого для перемещения курсора к графическому элементу, используя в качестве параметра </a:t>
            </a:r>
            <a:r>
              <a:rPr lang="en-GB" dirty="0"/>
              <a:t>S </a:t>
            </a:r>
            <a:r>
              <a:rPr lang="ru-RU" dirty="0"/>
              <a:t>наименьшее из значений размеров объекта по горизонтали или по вертикали.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5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Информационная производительность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Информационная производительность интерфейса определяется как отношение минимального количества информации, необходимого для выполнения задачи, к количеству информации, которое должен ввести пользователь. </a:t>
            </a:r>
          </a:p>
          <a:p>
            <a:pPr marL="0" indent="0" algn="ctr">
              <a:buNone/>
            </a:pPr>
            <a:r>
              <a:rPr lang="en-US" dirty="0"/>
              <a:t>E = 0..1</a:t>
            </a:r>
          </a:p>
          <a:p>
            <a:r>
              <a:rPr lang="ru-RU" dirty="0"/>
              <a:t>В случае голосового ввода информации его информационное содержание можно вычислить, если рассматривать речь как</a:t>
            </a:r>
            <a:r>
              <a:rPr lang="en-US" dirty="0"/>
              <a:t> </a:t>
            </a:r>
            <a:r>
              <a:rPr lang="ru-RU" dirty="0"/>
              <a:t>последовательность вводимых символов, а не как непрерывный поток определенного диапазона и продолжительности.</a:t>
            </a:r>
          </a:p>
          <a:p>
            <a:r>
              <a:rPr lang="ru-RU" dirty="0"/>
              <a:t>Информационная производительность интерфейса и скорость выполнения – слабо коррелирующие величины. </a:t>
            </a:r>
            <a:endParaRPr lang="en-US" dirty="0"/>
          </a:p>
          <a:p>
            <a:r>
              <a:rPr lang="ru-RU" dirty="0"/>
              <a:t>Решение,</a:t>
            </a:r>
            <a:r>
              <a:rPr lang="en-US" dirty="0"/>
              <a:t> </a:t>
            </a:r>
            <a:r>
              <a:rPr lang="ru-RU" dirty="0"/>
              <a:t>позволяющее запрашивать у пользователя меньше информации может занимать больше времени, и наоборот.</a:t>
            </a:r>
          </a:p>
        </p:txBody>
      </p:sp>
    </p:spTree>
    <p:extLst>
      <p:ext uri="{BB962C8B-B14F-4D97-AF65-F5344CB8AC3E}">
        <p14:creationId xmlns:p14="http://schemas.microsoft.com/office/powerpoint/2010/main" val="204967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/>
              <a:t>Хика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Перед тем, как переместить курсор к графическому элементу или совершить любое другое действие из набора возможных действий в интерфейсе, пользователь должен выбрать этот элемент или действие.</a:t>
            </a:r>
          </a:p>
          <a:p>
            <a:r>
              <a:rPr lang="ru-RU" dirty="0"/>
              <a:t>Чем больше количество вариантов определенного типа представлено, тем больше времени требуется на выбор этих вариантов.</a:t>
            </a:r>
            <a:endParaRPr lang="en-US" dirty="0"/>
          </a:p>
          <a:p>
            <a:r>
              <a:rPr lang="ru-RU" b="1" dirty="0"/>
              <a:t>Закон </a:t>
            </a:r>
            <a:r>
              <a:rPr lang="ru-RU" b="1" dirty="0" err="1"/>
              <a:t>Хика</a:t>
            </a:r>
            <a:r>
              <a:rPr lang="ru-RU" b="1" dirty="0"/>
              <a:t> </a:t>
            </a:r>
            <a:r>
              <a:rPr lang="en-GB" dirty="0"/>
              <a:t>(Hick’s Law) </a:t>
            </a:r>
            <a:r>
              <a:rPr lang="ru-RU" dirty="0"/>
              <a:t>позволяет рассчитать время, которое требуется на выбор варианта.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1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/>
              <a:t>Хика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При выборе из </a:t>
                </a:r>
                <a:r>
                  <a:rPr lang="en-GB" dirty="0"/>
                  <a:t>n </a:t>
                </a:r>
                <a:r>
                  <a:rPr lang="ru-RU" dirty="0"/>
                  <a:t>вариантов, время на выбор одного из них будет равно: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𝑇𝑖𝑚𝑒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при условии, что все варианты являются равновероятными.</a:t>
                </a:r>
                <a:endParaRPr lang="en-GB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Коэффициенты зависят от:</a:t>
                </a:r>
              </a:p>
              <a:p>
                <a:r>
                  <a:rPr lang="ru-RU" dirty="0"/>
                  <a:t>того, как представлены варианты выбора. Если система расположения вариантов непонятна, это приводит к увеличению параметров </a:t>
                </a:r>
                <a:r>
                  <a:rPr lang="ru-RU" i="1" dirty="0"/>
                  <a:t>а, </a:t>
                </a:r>
                <a:r>
                  <a:rPr lang="en-US" i="1" dirty="0"/>
                  <a:t>b</a:t>
                </a:r>
                <a:r>
                  <a:rPr lang="en-US" dirty="0"/>
                  <a:t> </a:t>
                </a:r>
                <a:r>
                  <a:rPr lang="ru-RU" dirty="0"/>
                  <a:t>; </a:t>
                </a:r>
              </a:p>
              <a:p>
                <a:r>
                  <a:rPr lang="ru-RU" dirty="0"/>
                  <a:t>того, насколько хорошо пользователь знаком с системой. Если пользователь хорошо знаком, это приводит к уменьшению </a:t>
                </a:r>
                <a:r>
                  <a:rPr lang="en-US" i="1" dirty="0"/>
                  <a:t>b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3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2577</Words>
  <Application>Microsoft Office PowerPoint</Application>
  <PresentationFormat>Широкоэкранный</PresentationFormat>
  <Paragraphs>186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Количественный анализ интерфейсов</vt:lpstr>
      <vt:lpstr>Количественные законы</vt:lpstr>
      <vt:lpstr>Количественные законы</vt:lpstr>
      <vt:lpstr>Закон Фитса</vt:lpstr>
      <vt:lpstr>Закон Фитса</vt:lpstr>
      <vt:lpstr>Закон Фитса</vt:lpstr>
      <vt:lpstr>Информационная производительность </vt:lpstr>
      <vt:lpstr>Закон Хика</vt:lpstr>
      <vt:lpstr>Закон Хика</vt:lpstr>
      <vt:lpstr>Закон Хика: следствия</vt:lpstr>
      <vt:lpstr>Постановка задачи 1</vt:lpstr>
      <vt:lpstr>Информационный поиск</vt:lpstr>
      <vt:lpstr>Презентация PowerPoint</vt:lpstr>
      <vt:lpstr>Презентация PowerPoint</vt:lpstr>
      <vt:lpstr>Постановка задачи 2</vt:lpstr>
      <vt:lpstr>Оценка сложности интерфейса </vt:lpstr>
      <vt:lpstr>Оценка сложности интерфейса</vt:lpstr>
      <vt:lpstr>Оценка сложности интерфейса</vt:lpstr>
      <vt:lpstr>Постановка задачи</vt:lpstr>
      <vt:lpstr>Модель Цели-Действия-Порядка-Правил</vt:lpstr>
      <vt:lpstr>Жесты и время по модели GOMS</vt:lpstr>
      <vt:lpstr>Суть метода GOMS</vt:lpstr>
      <vt:lpstr>Правило 0. Начальная расстановка операторов M</vt:lpstr>
      <vt:lpstr>Правило 1. Удаление ожидаемых операторов M</vt:lpstr>
      <vt:lpstr>Правило 2. Удаление операторов M внутри когнитивных единиц</vt:lpstr>
      <vt:lpstr>Правило 3. Удаление операторов M перед последовательными разделителями</vt:lpstr>
      <vt:lpstr>Правило 4. Удаление операторов M, которые являются прерывателями команд</vt:lpstr>
      <vt:lpstr>Правило 5. Удаление перекрывающих операторов M</vt:lpstr>
      <vt:lpstr>Применение метода</vt:lpstr>
      <vt:lpstr>Решение. Вариант 1</vt:lpstr>
      <vt:lpstr>Расчет</vt:lpstr>
      <vt:lpstr>Решение. Вариант 2</vt:lpstr>
      <vt:lpstr>Расчет</vt:lpstr>
      <vt:lpstr>Презентация PowerPoint</vt:lpstr>
      <vt:lpstr>Презентация PowerPoint</vt:lpstr>
      <vt:lpstr>Расчет с помощью закона Хика </vt:lpstr>
      <vt:lpstr>Расчет с помощью закона Хика </vt:lpstr>
      <vt:lpstr>Погрешность и применимость метода</vt:lpstr>
      <vt:lpstr>Постановка задачи 3</vt:lpstr>
      <vt:lpstr>XAOS — Actions, Organizational elements, Summed entropy of RGB values </vt:lpstr>
      <vt:lpstr>Презентация PowerPoint</vt:lpstr>
      <vt:lpstr>LOC-СС модель измерения сложности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Количественный анализ интерфейсов</dc:title>
  <dc:creator>dmitry</dc:creator>
  <cp:lastModifiedBy>Дмитрий Наумов</cp:lastModifiedBy>
  <cp:revision>35</cp:revision>
  <dcterms:created xsi:type="dcterms:W3CDTF">2022-11-02T17:43:23Z</dcterms:created>
  <dcterms:modified xsi:type="dcterms:W3CDTF">2024-11-12T09:06:09Z</dcterms:modified>
</cp:coreProperties>
</file>