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69" r:id="rId17"/>
    <p:sldId id="270" r:id="rId18"/>
    <p:sldId id="271" r:id="rId19"/>
    <p:sldId id="299" r:id="rId20"/>
    <p:sldId id="295" r:id="rId21"/>
    <p:sldId id="296" r:id="rId22"/>
    <p:sldId id="297" r:id="rId23"/>
    <p:sldId id="281" r:id="rId24"/>
    <p:sldId id="279" r:id="rId25"/>
    <p:sldId id="298" r:id="rId26"/>
    <p:sldId id="280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Maven Pro" pitchFamily="2" charset="77"/>
      <p:regular r:id="rId34"/>
      <p:bold r:id="rId35"/>
    </p:embeddedFont>
    <p:embeddedFont>
      <p:font typeface="Nunito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VhRs8bsvGfwERROPvaZbtWTjR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47800B-648E-4D4E-B989-8BE3D431EC98}">
  <a:tblStyle styleId="{0947800B-648E-4D4E-B989-8BE3D431EC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71" d="100"/>
          <a:sy n="171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6738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55d3ac020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55d3ac020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038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55d3ac020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55d3ac020_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21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55d3ac020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55d3ac020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437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55d3ac020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55d3ac020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650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55d3ac020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55d3ac020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49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55d3ac020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55d3ac020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63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c88f729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c88f7291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c88f7291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c88f7291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c88f7291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c88f7291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c88f729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c88f729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903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c88f729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c88f729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c88f729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c88f729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248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c88f729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c88f7291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c88f7291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c88f7291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c88f7291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c88f7291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39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c88f7291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c88f7291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06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c88f7291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c88f7291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41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c88f7291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c88f7291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59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55d3ac02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55d3ac02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26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6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6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6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5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3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3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3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3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3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3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3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3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3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3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3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3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3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3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3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3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3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3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3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3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3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3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3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3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3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3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3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3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3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3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3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3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3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3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3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3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3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3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3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3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3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3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3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35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35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8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8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2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32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3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3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3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3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32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3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4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3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4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85900" cy="222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l" dirty="0"/>
              <a:t>Integralny model optymalizacji dystrybucji</a:t>
            </a:r>
            <a:br>
              <a:rPr lang="pl" dirty="0"/>
            </a:br>
            <a:r>
              <a:rPr lang="pl" sz="2000" dirty="0"/>
              <a:t>wersja 4.0</a:t>
            </a:r>
            <a:endParaRPr dirty="0"/>
          </a:p>
        </p:txBody>
      </p:sp>
      <p:sp>
        <p:nvSpPr>
          <p:cNvPr id="278" name="Google Shape;278;p1"/>
          <p:cNvSpPr txBox="1">
            <a:spLocks noGrp="1"/>
          </p:cNvSpPr>
          <p:nvPr>
            <p:ph type="subTitle" idx="1"/>
          </p:nvPr>
        </p:nvSpPr>
        <p:spPr>
          <a:xfrm>
            <a:off x="823999" y="3989000"/>
            <a:ext cx="7229057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l"/>
              <a:t>Vitalii Naumov		Daniel Kubek		Paweł Więcek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Lokalizacja miejsc dostawy z próbki testowej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220BEA-B642-F941-8E4E-E8FE7CDA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00" y="1786491"/>
            <a:ext cx="4331283" cy="309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7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Testowane algorytmy klasteryzacji zleceń</a:t>
            </a: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76097"/>
            <a:ext cx="7575395" cy="2826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buSzPts val="1400"/>
              <a:buChar char="-"/>
            </a:pPr>
            <a:r>
              <a:rPr lang="pl" sz="1800" b="1" dirty="0">
                <a:latin typeface="+mn-lt"/>
              </a:rPr>
              <a:t>KMeans</a:t>
            </a:r>
            <a:r>
              <a:rPr lang="pl" sz="1800" dirty="0">
                <a:latin typeface="+mn-lt"/>
              </a:rPr>
              <a:t>: klasyczny algorytm klastrowy</a:t>
            </a:r>
            <a:endParaRPr sz="1800" dirty="0">
              <a:latin typeface="+mn-lt"/>
            </a:endParaRPr>
          </a:p>
          <a:p>
            <a:pPr marL="457200" lvl="0" indent="-317500" algn="l" rtl="0">
              <a:spcBef>
                <a:spcPts val="600"/>
              </a:spcBef>
              <a:buSzPts val="1400"/>
              <a:buChar char="-"/>
            </a:pPr>
            <a:r>
              <a:rPr lang="pl" sz="1800" b="1" dirty="0">
                <a:latin typeface="+mn-lt"/>
              </a:rPr>
              <a:t>MiniBatchKMeans</a:t>
            </a:r>
            <a:r>
              <a:rPr lang="pl" sz="1800" dirty="0">
                <a:latin typeface="+mn-lt"/>
              </a:rPr>
              <a:t>: klastrowy algorytm przeprowadzany na wylosowanych małych próbkach, z reguły jest szybszy od KMeans</a:t>
            </a:r>
            <a:endParaRPr sz="1800" dirty="0">
              <a:latin typeface="+mn-lt"/>
            </a:endParaRPr>
          </a:p>
          <a:p>
            <a:pPr marL="457200" lvl="0" indent="-317500" algn="l" rtl="0">
              <a:spcBef>
                <a:spcPts val="600"/>
              </a:spcBef>
              <a:buSzPts val="1400"/>
              <a:buChar char="-"/>
            </a:pPr>
            <a:r>
              <a:rPr lang="pl" sz="1800" b="1" dirty="0">
                <a:latin typeface="+mn-lt"/>
              </a:rPr>
              <a:t>Agglomerative Clustering</a:t>
            </a:r>
            <a:r>
              <a:rPr lang="pl" sz="1800" dirty="0">
                <a:latin typeface="+mn-lt"/>
              </a:rPr>
              <a:t>: hierarchiczna analiza klastrów (grupowanie hierarchiczne)</a:t>
            </a:r>
            <a:endParaRPr sz="1800" b="1" dirty="0">
              <a:latin typeface="+mn-lt"/>
            </a:endParaRPr>
          </a:p>
          <a:p>
            <a:pPr marL="457200" lvl="0" indent="-317500" algn="l" rtl="0">
              <a:spcBef>
                <a:spcPts val="600"/>
              </a:spcBef>
              <a:buSzPts val="1400"/>
              <a:buChar char="-"/>
            </a:pPr>
            <a:r>
              <a:rPr lang="pl" sz="1800" b="1" dirty="0">
                <a:latin typeface="+mn-lt"/>
              </a:rPr>
              <a:t>Birch</a:t>
            </a:r>
            <a:r>
              <a:rPr lang="pl" sz="1800" dirty="0">
                <a:latin typeface="+mn-lt"/>
              </a:rPr>
              <a:t>: hierarchiczne grupowanie na dużych zbiorach danych, jest efektywny czasowo w porównaniu z algorytmami klastrowymi</a:t>
            </a:r>
            <a:endParaRPr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617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Klasteryzacja zleceń z datą wysyłki pomiędzy 1.08.2020 a 10.08.2020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5E74BE-E130-FD4F-95CA-050AD3AE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28" y="1943256"/>
            <a:ext cx="4451044" cy="289637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4950E31-4F55-AB40-9A34-FE6728EB3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482" y="1943257"/>
            <a:ext cx="4318357" cy="29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8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Klasteryzacja zleceń z datą wysyłki pomiędzy 11.08.2020 a 17.08.2020</a:t>
            </a:r>
            <a:endParaRPr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756D7F7-771E-0240-91B3-F15C6A19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64" y="2045033"/>
            <a:ext cx="4339768" cy="286754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5136824-27B6-BB42-BAC4-DCEB9AD66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432" y="2045033"/>
            <a:ext cx="4306808" cy="28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Klasteryzacja zleceń z datą wysyłki pomiędzy 18.08.2020 a 24.08.2020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E6969ED-CE92-7746-A525-227FBBBB1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2" y="1992353"/>
            <a:ext cx="4432918" cy="2885266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1C854C9-D979-8945-BA45-6945A5C76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92353"/>
            <a:ext cx="4343077" cy="29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9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Klasteryzacja zleceń z datą wysyłki pomiędzy 25.08.2020 a 31.08.2020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BF1FADA-F9F8-CE4B-A9AC-C313A731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3" y="2000576"/>
            <a:ext cx="4475920" cy="291325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E3E450-D8F4-9F4C-ACD7-FECF1BE9E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087" y="2000575"/>
            <a:ext cx="4330816" cy="29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4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" dirty="0"/>
              <a:t>Wyniki modelu przydziału</a:t>
            </a:r>
            <a:endParaRPr dirty="0"/>
          </a:p>
        </p:txBody>
      </p:sp>
      <p:sp>
        <p:nvSpPr>
          <p:cNvPr id="361" name="Google Shape;361;p11"/>
          <p:cNvSpPr txBox="1">
            <a:spLocks noGrp="1"/>
          </p:cNvSpPr>
          <p:nvPr>
            <p:ph type="body" idx="1"/>
          </p:nvPr>
        </p:nvSpPr>
        <p:spPr>
          <a:xfrm>
            <a:off x="1303800" y="1879600"/>
            <a:ext cx="7239067" cy="286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300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1303800" y="1196500"/>
            <a:ext cx="67896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 dirty="0">
                <a:latin typeface="Nunito"/>
                <a:ea typeface="Nunito"/>
                <a:cs typeface="Nunito"/>
                <a:sym typeface="Nunito"/>
              </a:rPr>
              <a:t>Założenia: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 dirty="0">
                <a:latin typeface="Nunito"/>
                <a:ea typeface="Nunito"/>
                <a:cs typeface="Nunito"/>
                <a:sym typeface="Nunito"/>
              </a:rPr>
              <a:t>Scenariusz I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l" dirty="0">
                <a:latin typeface="Nunito"/>
                <a:ea typeface="Nunito"/>
                <a:cs typeface="Nunito"/>
                <a:sym typeface="Nunito"/>
              </a:rPr>
              <a:t>przyjęto wykorzystanie 4 typów pojazdów o ładowności odpowiednio 5, 10, 17 oraz 33 palet 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l" dirty="0">
                <a:latin typeface="Nunito"/>
                <a:ea typeface="Nunito"/>
                <a:cs typeface="Nunito"/>
                <a:sym typeface="Nunito"/>
              </a:rPr>
              <a:t>jednostkowe koszty przewozu / 1 km zostały </a:t>
            </a:r>
            <a:r>
              <a:rPr lang="pl-PL" dirty="0">
                <a:latin typeface="Nunito"/>
                <a:ea typeface="Nunito"/>
                <a:cs typeface="Nunito"/>
                <a:sym typeface="Nunito"/>
              </a:rPr>
              <a:t>przyjęte na podstawie rezultatów oszacowanego modelu ekonometrycznego (formuła 1)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362;p11"/>
          <p:cNvSpPr txBox="1"/>
          <p:nvPr/>
        </p:nvSpPr>
        <p:spPr>
          <a:xfrm>
            <a:off x="1405750" y="3278599"/>
            <a:ext cx="67896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 dirty="0">
                <a:latin typeface="Nunito"/>
                <a:ea typeface="Nunito"/>
                <a:cs typeface="Nunito"/>
                <a:sym typeface="Nunito"/>
              </a:rPr>
              <a:t>Scenariusz II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l" dirty="0">
                <a:latin typeface="Nunito"/>
                <a:ea typeface="Nunito"/>
                <a:cs typeface="Nunito"/>
                <a:sym typeface="Nunito"/>
              </a:rPr>
              <a:t>przyjęto wykorzystanie 33 typów pojazdów o ładowności od 1 do 33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pl" dirty="0">
              <a:latin typeface="Nunito"/>
              <a:ea typeface="Nunito"/>
              <a:cs typeface="Nunito"/>
              <a:sym typeface="Nunito"/>
            </a:endParaRPr>
          </a:p>
          <a:p>
            <a:pPr marL="457200" indent="-317500">
              <a:buSzPts val="1400"/>
              <a:buFont typeface="Nunito"/>
              <a:buChar char="●"/>
            </a:pPr>
            <a:r>
              <a:rPr lang="pl-PL" dirty="0">
                <a:latin typeface="Nunito"/>
                <a:ea typeface="Nunito"/>
                <a:cs typeface="Nunito"/>
                <a:sym typeface="Nunito"/>
              </a:rPr>
              <a:t>jednostkowe koszty przewozu / 1 km zostały przyjęte na podstawie rezultatów oszacowanego modelu ekonometrycznego (formuła 2)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c88f7291c_0_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l"/>
              <a:t>Wyniki modelu przydziału dla zleceń z datą wysyłki 1.08.2020 - 31.08.2020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ac88f7291c_0_5"/>
          <p:cNvSpPr txBox="1"/>
          <p:nvPr/>
        </p:nvSpPr>
        <p:spPr>
          <a:xfrm>
            <a:off x="1484000" y="4493475"/>
            <a:ext cx="4728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dirty="0">
                <a:latin typeface="Nunito"/>
                <a:ea typeface="Nunito"/>
                <a:cs typeface="Nunito"/>
                <a:sym typeface="Nunito"/>
              </a:rPr>
              <a:t>Struktura wykorzystania poszczególnych typów pojazdów w analizowanym okresie.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437815" y="1655992"/>
            <a:ext cx="236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Scenariusz I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00" y="2017197"/>
            <a:ext cx="4119825" cy="2476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c88f7291c_2_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 modelu przydziału dla zleceń z datą wysyłki 1.08.2020 - 31.08.2020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Obraz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8" y="1719754"/>
            <a:ext cx="6979920" cy="27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1601777" y="4551930"/>
            <a:ext cx="52581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00" dirty="0">
                <a:latin typeface="Nunito"/>
                <a:ea typeface="Nunito"/>
                <a:cs typeface="Nunito"/>
              </a:rPr>
              <a:t>Struktura wykorzystywanych pojazdów w poszczególnych klastrach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c88f7291c_2_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Wyniki modelu przydziału dla zleceń z datą wysyłki 1.08.2020 - 31.08.2020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pole tekstowe 1"/>
          <p:cNvSpPr txBox="1"/>
          <p:nvPr/>
        </p:nvSpPr>
        <p:spPr>
          <a:xfrm>
            <a:off x="1601777" y="4551930"/>
            <a:ext cx="31726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00" dirty="0">
                <a:latin typeface="Nunito"/>
                <a:ea typeface="Nunito"/>
                <a:cs typeface="Nunito"/>
              </a:rPr>
              <a:t>Struktura wykorzystywanych pojazdów</a:t>
            </a:r>
          </a:p>
        </p:txBody>
      </p:sp>
      <p:pic>
        <p:nvPicPr>
          <p:cNvPr id="5" name="Obraz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3" y="2053957"/>
            <a:ext cx="7521597" cy="249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933318" y="1666064"/>
            <a:ext cx="236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Scenariusz II</a:t>
            </a:r>
          </a:p>
        </p:txBody>
      </p:sp>
    </p:spTree>
    <p:extLst>
      <p:ext uri="{BB962C8B-B14F-4D97-AF65-F5344CB8AC3E}">
        <p14:creationId xmlns:p14="http://schemas.microsoft.com/office/powerpoint/2010/main" val="872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"/>
              <a:t>Plan prezentacji</a:t>
            </a:r>
            <a:endParaRPr/>
          </a:p>
        </p:txBody>
      </p:sp>
      <p:sp>
        <p:nvSpPr>
          <p:cNvPr id="284" name="Google Shape;284;p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pl" sz="1400" dirty="0">
                <a:solidFill>
                  <a:srgbClr val="222222"/>
                </a:solidFill>
                <a:highlight>
                  <a:srgbClr val="FFFFFF"/>
                </a:highlight>
                <a:latin typeface="Nunito" panose="020B0604020202020204" charset="-18"/>
                <a:ea typeface="Arial"/>
                <a:cs typeface="Arial"/>
                <a:sym typeface="Arial"/>
              </a:rPr>
              <a:t>Koncepcja modelu</a:t>
            </a: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Nunito" panose="020B0604020202020204" charset="-18"/>
              <a:ea typeface="Arial"/>
              <a:cs typeface="Arial"/>
              <a:sym typeface="Arial"/>
            </a:endParaRPr>
          </a:p>
          <a:p>
            <a:pPr indent="-317500"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pl" sz="1400" dirty="0">
                <a:solidFill>
                  <a:srgbClr val="222222"/>
                </a:solidFill>
                <a:highlight>
                  <a:srgbClr val="FFFFFF"/>
                </a:highlight>
                <a:latin typeface="Nunito" panose="020B0604020202020204" charset="-18"/>
                <a:ea typeface="Arial"/>
                <a:cs typeface="Arial"/>
                <a:sym typeface="Arial"/>
              </a:rPr>
              <a:t>Założenia analizy</a:t>
            </a: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Nunito" panose="020B0604020202020204" charset="-18"/>
              <a:ea typeface="Arial"/>
              <a:cs typeface="Arial"/>
              <a:sym typeface="Arial"/>
            </a:endParaRPr>
          </a:p>
          <a:p>
            <a:pPr indent="-317500"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pl" sz="1400" dirty="0">
                <a:latin typeface="Nunito" panose="020B0604020202020204" charset="-18"/>
              </a:rPr>
              <a:t>Klasteryzacja zleceń </a:t>
            </a:r>
          </a:p>
          <a:p>
            <a:pPr indent="-317500"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pl" sz="1400" dirty="0">
                <a:solidFill>
                  <a:srgbClr val="222222"/>
                </a:solidFill>
                <a:highlight>
                  <a:srgbClr val="FFFFFF"/>
                </a:highlight>
                <a:latin typeface="Nunito" panose="020B0604020202020204" charset="-18"/>
                <a:ea typeface="Arial"/>
                <a:cs typeface="Arial"/>
                <a:sym typeface="Arial"/>
              </a:rPr>
              <a:t>Model przydziału</a:t>
            </a: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Nunito" panose="020B0604020202020204" charset="-18"/>
              <a:ea typeface="Arial"/>
              <a:cs typeface="Arial"/>
              <a:sym typeface="Arial"/>
            </a:endParaRPr>
          </a:p>
          <a:p>
            <a:pPr indent="-317500"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pl-PL" sz="1400" dirty="0">
                <a:solidFill>
                  <a:srgbClr val="222222"/>
                </a:solidFill>
                <a:highlight>
                  <a:srgbClr val="FFFFFF"/>
                </a:highlight>
                <a:latin typeface="Nunito" panose="020B0604020202020204" charset="-18"/>
                <a:ea typeface="Arial"/>
                <a:cs typeface="Arial"/>
                <a:sym typeface="Arial"/>
              </a:rPr>
              <a:t>Model marszrutyzacji</a:t>
            </a: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Nunito" panose="020B0604020202020204" charset="-18"/>
              <a:ea typeface="Arial"/>
              <a:cs typeface="Arial"/>
              <a:sym typeface="Arial"/>
            </a:endParaRPr>
          </a:p>
          <a:p>
            <a:pPr indent="-317500"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pl" sz="1400" dirty="0">
                <a:solidFill>
                  <a:srgbClr val="222222"/>
                </a:solidFill>
                <a:highlight>
                  <a:srgbClr val="FFFFFF"/>
                </a:highlight>
                <a:latin typeface="Nunito" panose="020B0604020202020204" charset="-18"/>
                <a:ea typeface="Arial"/>
                <a:cs typeface="Arial"/>
                <a:sym typeface="Arial"/>
              </a:rPr>
              <a:t>Porównanie modelu z rzeczywistym modelem planowania transportu</a:t>
            </a: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Nunito" panose="020B0604020202020204" charset="-18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pl" sz="1400" dirty="0">
                <a:solidFill>
                  <a:srgbClr val="222222"/>
                </a:solidFill>
                <a:highlight>
                  <a:srgbClr val="FFFFFF"/>
                </a:highlight>
                <a:latin typeface="Nunito" panose="020B0604020202020204" charset="-18"/>
                <a:ea typeface="Arial"/>
                <a:cs typeface="Arial"/>
                <a:sym typeface="Arial"/>
              </a:rPr>
              <a:t>Wnioski i uwagi</a:t>
            </a:r>
            <a:endParaRPr sz="1400" b="1" dirty="0">
              <a:solidFill>
                <a:srgbClr val="222222"/>
              </a:solidFill>
              <a:highlight>
                <a:srgbClr val="FFFFFF"/>
              </a:highlight>
              <a:latin typeface="Nunito" panose="020B0604020202020204" charset="-18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E148-8EA3-0F43-9B7F-0CA764B2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99" y="598575"/>
            <a:ext cx="7264467" cy="999300"/>
          </a:xfrm>
        </p:spPr>
        <p:txBody>
          <a:bodyPr/>
          <a:lstStyle/>
          <a:p>
            <a:r>
              <a:rPr lang="x-none" dirty="0"/>
              <a:t>Metoda marszrutyzacji uwzględniająca pojemność pojazdów oraz okna czasowe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732A-FCA5-664A-89BA-CF438069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533" y="1905383"/>
            <a:ext cx="7425267" cy="282748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pl-PL" sz="1600" dirty="0">
                <a:latin typeface="+mn-lt"/>
              </a:rPr>
              <a:t>Klasa zagadnień do rozwiązania – CVRPTW</a:t>
            </a:r>
          </a:p>
          <a:p>
            <a:pPr>
              <a:spcAft>
                <a:spcPts val="300"/>
              </a:spcAft>
            </a:pPr>
            <a:r>
              <a:rPr lang="pl-PL" sz="1600" dirty="0">
                <a:latin typeface="+mn-lt"/>
              </a:rPr>
              <a:t>Wykorzystane narzędzia – Google OR-Tools (implementacja dla testów – w </a:t>
            </a:r>
            <a:r>
              <a:rPr lang="pl-PL" sz="1600" dirty="0" err="1">
                <a:latin typeface="+mn-lt"/>
              </a:rPr>
              <a:t>Python</a:t>
            </a:r>
            <a:r>
              <a:rPr lang="pl-PL" sz="1600" dirty="0">
                <a:latin typeface="+mn-lt"/>
              </a:rPr>
              <a:t>, istnieje biblioteka w C#)</a:t>
            </a:r>
          </a:p>
          <a:p>
            <a:pPr>
              <a:spcAft>
                <a:spcPts val="300"/>
              </a:spcAft>
            </a:pPr>
            <a:r>
              <a:rPr lang="pl-PL" sz="1600" dirty="0">
                <a:latin typeface="+mn-lt"/>
              </a:rPr>
              <a:t>Odległości pomiędzy punktami w testach oszacowano na podstawie współrzędnych lokalizacji jako odległości dojazdu samochodem według </a:t>
            </a:r>
            <a:r>
              <a:rPr lang="pl-PL" sz="1600" b="1" dirty="0">
                <a:latin typeface="+mn-lt"/>
              </a:rPr>
              <a:t>Google </a:t>
            </a:r>
            <a:r>
              <a:rPr lang="pl-PL" sz="1600" b="1" dirty="0" err="1">
                <a:latin typeface="+mn-lt"/>
              </a:rPr>
              <a:t>Maps</a:t>
            </a:r>
            <a:r>
              <a:rPr lang="pl-PL" sz="1600" dirty="0">
                <a:latin typeface="+mn-lt"/>
              </a:rPr>
              <a:t> (ograniczenie – 10 tys. zapytań dziennie)</a:t>
            </a:r>
          </a:p>
          <a:p>
            <a:pPr>
              <a:spcAft>
                <a:spcPts val="300"/>
              </a:spcAft>
            </a:pPr>
            <a:r>
              <a:rPr lang="pl-PL" sz="1600" dirty="0">
                <a:latin typeface="+mn-lt"/>
              </a:rPr>
              <a:t>Dla każdego odbiorcy jest zdefiniowane okno czasowe, w którym ma odbyć się dostawa towaru</a:t>
            </a:r>
          </a:p>
        </p:txBody>
      </p:sp>
    </p:spTree>
    <p:extLst>
      <p:ext uri="{BB962C8B-B14F-4D97-AF65-F5344CB8AC3E}">
        <p14:creationId xmlns:p14="http://schemas.microsoft.com/office/powerpoint/2010/main" val="330220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4E5-DFD0-DB44-B5F2-E10BD8F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491067"/>
            <a:ext cx="7030500" cy="1106808"/>
          </a:xfrm>
        </p:spPr>
        <p:txBody>
          <a:bodyPr/>
          <a:lstStyle/>
          <a:p>
            <a:r>
              <a:rPr lang="pl-PL" dirty="0"/>
              <a:t>Marszrutyzacja z oknami czasowymi – dane wejściowe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4557B2-F859-9948-B37C-606FF23104A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76867" y="1871103"/>
                <a:ext cx="7157433" cy="2781330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x-none" sz="1400" dirty="0">
                    <a:latin typeface="+mn-lt"/>
                  </a:rPr>
                  <a:t>Zlecenia na dostawy (</a:t>
                </a:r>
                <a:r>
                  <a:rPr lang="pl-PL" sz="1400" dirty="0">
                    <a:latin typeface="+mn-lt"/>
                  </a:rPr>
                  <a:t>data wysyłki – </a:t>
                </a:r>
                <a:r>
                  <a:rPr lang="x-none" sz="1400" dirty="0">
                    <a:latin typeface="+mn-lt"/>
                  </a:rPr>
                  <a:t>klaster): lokalizacja, </a:t>
                </a:r>
                <a:r>
                  <a:rPr lang="pl-PL" sz="1400" dirty="0">
                    <a:latin typeface="+mn-lt"/>
                  </a:rPr>
                  <a:t>wielkość</a:t>
                </a:r>
                <a:r>
                  <a:rPr lang="x-none" sz="1400" dirty="0">
                    <a:latin typeface="+mn-lt"/>
                  </a:rPr>
                  <a:t> ładunku</a:t>
                </a:r>
                <a:r>
                  <a:rPr lang="pl-PL" sz="1400" dirty="0">
                    <a:latin typeface="+mn-lt"/>
                  </a:rPr>
                  <a:t> (w paletach)</a:t>
                </a:r>
                <a:r>
                  <a:rPr lang="x-none" sz="1400" dirty="0">
                    <a:latin typeface="+mn-lt"/>
                  </a:rPr>
                  <a:t>, okno czasowe (czas wysyłki – czas dostarczenia)</a:t>
                </a:r>
              </a:p>
              <a:p>
                <a:pPr>
                  <a:spcAft>
                    <a:spcPts val="600"/>
                  </a:spcAft>
                </a:pPr>
                <a:r>
                  <a:rPr lang="x-none" sz="1400" dirty="0">
                    <a:latin typeface="+mn-lt"/>
                  </a:rPr>
                  <a:t>Ograniczenie łącznego czasu</a:t>
                </a:r>
                <a:r>
                  <a:rPr lang="pl-PL" sz="1400" dirty="0">
                    <a:latin typeface="+mn-lt"/>
                  </a:rPr>
                  <a:t> podróży</a:t>
                </a:r>
                <a:r>
                  <a:rPr lang="x-none" sz="14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=113,5 </m:t>
                    </m:r>
                  </m:oMath>
                </a14:m>
                <a:r>
                  <a:rPr lang="pl-PL" sz="1400" dirty="0">
                    <a:latin typeface="+mn-lt"/>
                  </a:rPr>
                  <a:t>[h]</a:t>
                </a:r>
              </a:p>
              <a:p>
                <a:pPr>
                  <a:spcAft>
                    <a:spcPts val="600"/>
                  </a:spcAft>
                </a:pPr>
                <a:r>
                  <a:rPr lang="pl-PL" sz="1400" dirty="0">
                    <a:latin typeface="+mn-lt"/>
                  </a:rPr>
                  <a:t>Całkowity czas dojazdu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l-PL" sz="1400" dirty="0">
                    <a:latin typeface="+mn-lt"/>
                  </a:rPr>
                  <a:t> oszacowano według wzoru:</a:t>
                </a:r>
                <a:br>
                  <a:rPr lang="pl-PL" sz="1400" dirty="0">
                    <a:latin typeface="+mn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x-non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l-PL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non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pl-PL" sz="1400" i="1">
                        <a:latin typeface="Cambria Math" panose="02040503050406030204" pitchFamily="18" charset="0"/>
                      </a:rPr>
                      <m:t>+0,75∙</m:t>
                    </m:r>
                    <m:d>
                      <m:dPr>
                        <m:ctrlPr>
                          <a:rPr lang="x-non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x-non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x-none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x-non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pl-PL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4,5</m:t>
                                </m:r>
                              </m:den>
                            </m:f>
                          </m:e>
                        </m:d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x-non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x-none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x-non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pl-PL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l-PL" sz="1400" i="1">
                        <a:latin typeface="Cambria Math" panose="02040503050406030204" pitchFamily="18" charset="0"/>
                      </a:rPr>
                      <m:t>+11∙</m:t>
                    </m:r>
                    <m:d>
                      <m:dPr>
                        <m:begChr m:val="⌊"/>
                        <m:endChr m:val="⌋"/>
                        <m:ctrlPr>
                          <a:rPr lang="x-non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x-non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x-none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1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</m:oMath>
                </a14:m>
                <a:r>
                  <a:rPr lang="x-none" sz="1400" dirty="0">
                    <a:latin typeface="+mn-lt"/>
                  </a:rPr>
                  <a:t>,</a:t>
                </a:r>
                <a:br>
                  <a:rPr lang="x-none" sz="1400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pl-PL" sz="1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sz="1400" dirty="0">
                    <a:latin typeface="+mn-lt"/>
                  </a:rPr>
                  <a:t> – odległość według Google </a:t>
                </a:r>
                <a:r>
                  <a:rPr lang="pl-PL" sz="1400" dirty="0" err="1">
                    <a:latin typeface="+mn-lt"/>
                  </a:rPr>
                  <a:t>Maps</a:t>
                </a:r>
                <a:r>
                  <a:rPr lang="pl-PL" sz="1400" dirty="0">
                    <a:latin typeface="+mn-lt"/>
                  </a:rPr>
                  <a:t> [km];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pl-PL" sz="1400" dirty="0">
                    <a:latin typeface="+mn-lt"/>
                  </a:rPr>
                  <a:t> – czas jazdy [h]</a:t>
                </a:r>
              </a:p>
              <a:p>
                <a:pPr>
                  <a:spcAft>
                    <a:spcPts val="600"/>
                  </a:spcAft>
                </a:pPr>
                <a:r>
                  <a:rPr lang="pl-PL" sz="1400" dirty="0">
                    <a:latin typeface="+mn-lt"/>
                  </a:rPr>
                  <a:t>Średnia eksploatacyjna prędkość dostawy </a:t>
                </a:r>
                <a14:m>
                  <m:oMath xmlns:m="http://schemas.openxmlformats.org/officeDocument/2006/math">
                    <m:r>
                      <a:rPr lang="pl-PL" sz="1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pl-PL" sz="1400" dirty="0">
                    <a:latin typeface="+mn-lt"/>
                  </a:rPr>
                  <a:t> [kmh]</a:t>
                </a:r>
              </a:p>
              <a:p>
                <a:pPr>
                  <a:spcAft>
                    <a:spcPts val="600"/>
                  </a:spcAft>
                </a:pPr>
                <a:r>
                  <a:rPr lang="pl-PL" sz="1400" dirty="0">
                    <a:latin typeface="+mn-lt"/>
                  </a:rPr>
                  <a:t>Średni czas rozładunku palety: 1 [h/</a:t>
                </a:r>
                <a:r>
                  <a:rPr lang="pl-PL" sz="1400" dirty="0" err="1">
                    <a:latin typeface="+mn-lt"/>
                  </a:rPr>
                  <a:t>rozład</a:t>
                </a:r>
                <a:r>
                  <a:rPr lang="pl-PL" sz="1400" dirty="0">
                    <a:latin typeface="+mn-lt"/>
                  </a:rPr>
                  <a:t>.]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4557B2-F859-9948-B37C-606FF2310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76867" y="1871103"/>
                <a:ext cx="7157433" cy="2781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6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D49D-0B79-8A45-BE13-EFED8104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Marszrutyzacja z oknami czasowymi – uwagi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4087E-CDE8-C548-A5BE-611FF191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1990049"/>
            <a:ext cx="7369100" cy="263398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l-PL" sz="1600" dirty="0">
                <a:latin typeface="+mn-lt"/>
              </a:rPr>
              <a:t>Dla zestawu zleceń w klastrze nie zawsze istnieje rozwiązanie osiągalne ze względu na okna czasowe oraz łączny czas podróży (dla uzyskanych wyników takich przypadków jest znacznie mniej)</a:t>
            </a:r>
          </a:p>
          <a:p>
            <a:pPr>
              <a:spcAft>
                <a:spcPts val="600"/>
              </a:spcAft>
            </a:pPr>
            <a:r>
              <a:rPr lang="pl-PL" sz="1600" dirty="0">
                <a:latin typeface="+mn-lt"/>
              </a:rPr>
              <a:t>Minimalizacja ryzyka – zwiększenie rozpiętości przedziałów czasowych oraz zwiększenie dopuszczalnego łącznego czasu podróży</a:t>
            </a:r>
          </a:p>
          <a:p>
            <a:pPr>
              <a:spcAft>
                <a:spcPts val="600"/>
              </a:spcAft>
            </a:pPr>
            <a:r>
              <a:rPr lang="pl-PL" sz="1600" dirty="0">
                <a:latin typeface="+mn-lt"/>
              </a:rPr>
              <a:t>Zmniejszenie łącznego dopuszczalnego czasu podróży przyczynia się do zmniejszenia liczby punktów na trasie, a w konsekwencji – do zwiększenia liczby transportów</a:t>
            </a:r>
          </a:p>
        </p:txBody>
      </p:sp>
    </p:spTree>
    <p:extLst>
      <p:ext uri="{BB962C8B-B14F-4D97-AF65-F5344CB8AC3E}">
        <p14:creationId xmlns:p14="http://schemas.microsoft.com/office/powerpoint/2010/main" val="4267680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c88f7291c_0_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Porównanie do rzeczywistego modelu planowania transportu</a:t>
            </a:r>
            <a:endParaRPr dirty="0"/>
          </a:p>
        </p:txBody>
      </p:sp>
      <p:sp>
        <p:nvSpPr>
          <p:cNvPr id="428" name="Google Shape;428;gac88f7291c_0_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Analiza obejmowała dwa scenariusze: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pl-PL" sz="1300" dirty="0"/>
              <a:t>Koszty transportu szacowane wg formuły 1 (4 wielkości pojazdów)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pl-PL" sz="1300" dirty="0"/>
              <a:t>Koszty transportu szacowane wg formuły 2 (33 wielkości pojazdów)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Wskaźniki oceny: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l-PL" dirty="0"/>
              <a:t>Liczba tras [-] – łączna liczba tras (pojazdów)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l-PL" dirty="0"/>
              <a:t>Łączny dystans [km] – euklidesowy dystans od punktu załadowczego do ostatniego klienta (bez pustego przebiegu)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l-PL" dirty="0"/>
              <a:t>Łączne koszty [EUR] – łączny koszt wyznaczony na podstawie jednostkowego kosztu EUR/km dla danej wielkości pojazdu</a:t>
            </a:r>
          </a:p>
        </p:txBody>
      </p:sp>
    </p:spTree>
    <p:extLst>
      <p:ext uri="{BB962C8B-B14F-4D97-AF65-F5344CB8AC3E}">
        <p14:creationId xmlns:p14="http://schemas.microsoft.com/office/powerpoint/2010/main" val="205019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c88f7291c_0_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Wariant - 4 typy pojazdów</a:t>
            </a:r>
            <a:endParaRPr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78" y="1167971"/>
            <a:ext cx="4950290" cy="3906554"/>
          </a:xfrm>
          <a:prstGeom prst="rect">
            <a:avLst/>
          </a:prstGeom>
        </p:spPr>
      </p:pic>
      <p:sp>
        <p:nvSpPr>
          <p:cNvPr id="3" name="Strzałka w lewo 2"/>
          <p:cNvSpPr/>
          <p:nvPr/>
        </p:nvSpPr>
        <p:spPr>
          <a:xfrm>
            <a:off x="6868468" y="2275688"/>
            <a:ext cx="687364" cy="11687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lewo 7"/>
          <p:cNvSpPr/>
          <p:nvPr/>
        </p:nvSpPr>
        <p:spPr>
          <a:xfrm>
            <a:off x="6868468" y="4865386"/>
            <a:ext cx="687364" cy="11687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c88f7291c_0_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Wariant - 33 typy pojazdów</a:t>
            </a:r>
            <a:endParaRPr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27" y="1150113"/>
            <a:ext cx="4952941" cy="3896909"/>
          </a:xfrm>
          <a:prstGeom prst="rect">
            <a:avLst/>
          </a:prstGeom>
        </p:spPr>
      </p:pic>
      <p:sp>
        <p:nvSpPr>
          <p:cNvPr id="6" name="Strzałka w lewo 5"/>
          <p:cNvSpPr/>
          <p:nvPr/>
        </p:nvSpPr>
        <p:spPr>
          <a:xfrm>
            <a:off x="6868468" y="2275688"/>
            <a:ext cx="687364" cy="11687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lewo 6"/>
          <p:cNvSpPr/>
          <p:nvPr/>
        </p:nvSpPr>
        <p:spPr>
          <a:xfrm>
            <a:off x="6868468" y="4865386"/>
            <a:ext cx="687364" cy="11687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39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c88f7291c_0_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Wnioski i uwagi</a:t>
            </a:r>
            <a:endParaRPr/>
          </a:p>
        </p:txBody>
      </p:sp>
      <p:sp>
        <p:nvSpPr>
          <p:cNvPr id="434" name="Google Shape;434;gac88f7291c_0_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"/>
              <a:t>Koncepcja modelu</a:t>
            </a:r>
            <a:endParaRPr/>
          </a:p>
        </p:txBody>
      </p:sp>
      <p:sp>
        <p:nvSpPr>
          <p:cNvPr id="290" name="Google Shape;290;p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291" name="Google Shape;2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125" y="1196700"/>
            <a:ext cx="8766249" cy="3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c88f7291c_0_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dirty="0"/>
              <a:t>Założenia analizy</a:t>
            </a:r>
          </a:p>
        </p:txBody>
      </p:sp>
      <p:sp>
        <p:nvSpPr>
          <p:cNvPr id="297" name="Google Shape;297;gac88f7291c_0_25"/>
          <p:cNvSpPr txBox="1">
            <a:spLocks noGrp="1"/>
          </p:cNvSpPr>
          <p:nvPr>
            <p:ph type="body" idx="1"/>
          </p:nvPr>
        </p:nvSpPr>
        <p:spPr>
          <a:xfrm>
            <a:off x="1303800" y="1496800"/>
            <a:ext cx="7030500" cy="3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pl" dirty="0"/>
              <a:t>Dane za okres 01.08.2020 do 31.08.2020 (filtr: data wysyłki na 01.08.2020)</a:t>
            </a:r>
          </a:p>
          <a:p>
            <a:pPr marL="488950" lvl="0" indent="-342900">
              <a:buFont typeface="+mj-lt"/>
              <a:buAutoNum type="arabicPeriod"/>
            </a:pPr>
            <a:r>
              <a:rPr lang="pl" dirty="0"/>
              <a:t>Źródło danych: [ncbr].</a:t>
            </a:r>
            <a:r>
              <a:rPr lang="pl-PL" dirty="0"/>
              <a:t>[</a:t>
            </a:r>
            <a:r>
              <a:rPr lang="pl-PL" dirty="0" err="1"/>
              <a:t>tms</a:t>
            </a:r>
            <a:r>
              <a:rPr lang="pl-PL" dirty="0"/>
              <a:t>].[</a:t>
            </a:r>
            <a:r>
              <a:rPr lang="pl-PL" dirty="0" err="1"/>
              <a:t>v_TransportyRozdielniki</a:t>
            </a:r>
            <a:r>
              <a:rPr lang="pl-PL" dirty="0"/>
              <a:t>]</a:t>
            </a:r>
            <a:endParaRPr lang="pl" dirty="0"/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pl" dirty="0"/>
              <a:t>Fitracja danych:</a:t>
            </a:r>
          </a:p>
          <a:p>
            <a:pPr lvl="1" indent="-311150">
              <a:spcBef>
                <a:spcPts val="0"/>
              </a:spcBef>
              <a:buSzPts val="1300"/>
              <a:buFont typeface="Wingdings" panose="05000000000000000000" pitchFamily="2" charset="2"/>
              <a:buChar char="§"/>
            </a:pPr>
            <a:r>
              <a:rPr lang="pl-PL" dirty="0" err="1"/>
              <a:t>przewoznik</a:t>
            </a:r>
            <a:r>
              <a:rPr lang="pl-PL" dirty="0"/>
              <a:t> = samochód</a:t>
            </a:r>
          </a:p>
          <a:p>
            <a:pPr lvl="1" indent="-311150">
              <a:spcBef>
                <a:spcPts val="0"/>
              </a:spcBef>
              <a:buSzPts val="1300"/>
              <a:buFont typeface="Wingdings" panose="05000000000000000000" pitchFamily="2" charset="2"/>
              <a:buChar char="§"/>
            </a:pPr>
            <a:r>
              <a:rPr lang="pl-PL" dirty="0" err="1"/>
              <a:t>WarunekDostawy</a:t>
            </a:r>
            <a:r>
              <a:rPr lang="pl-PL" dirty="0"/>
              <a:t> = DAP</a:t>
            </a:r>
          </a:p>
          <a:p>
            <a:pPr lvl="1" indent="-311150">
              <a:spcBef>
                <a:spcPts val="0"/>
              </a:spcBef>
              <a:buSzPts val="1300"/>
              <a:buFont typeface="Wingdings" panose="05000000000000000000" pitchFamily="2" charset="2"/>
              <a:buChar char="§"/>
            </a:pPr>
            <a:r>
              <a:rPr lang="pl-PL" dirty="0"/>
              <a:t>Dzielimy </a:t>
            </a:r>
            <a:r>
              <a:rPr lang="pl-PL" dirty="0" err="1"/>
              <a:t>Panstwo</a:t>
            </a:r>
            <a:r>
              <a:rPr lang="pl-PL" dirty="0"/>
              <a:t> na PL i reszta</a:t>
            </a:r>
          </a:p>
          <a:p>
            <a:pPr lvl="1" indent="-311150">
              <a:spcBef>
                <a:spcPts val="0"/>
              </a:spcBef>
              <a:buSzPts val="1300"/>
              <a:buFont typeface="Wingdings" panose="05000000000000000000" pitchFamily="2" charset="2"/>
              <a:buChar char="§"/>
            </a:pPr>
            <a:r>
              <a:rPr lang="pl-PL" dirty="0" err="1"/>
              <a:t>ID_TypSamochodu</a:t>
            </a:r>
            <a:r>
              <a:rPr lang="pl-PL" dirty="0"/>
              <a:t> = 22, 23, lub 24.</a:t>
            </a:r>
          </a:p>
          <a:p>
            <a:pPr lvl="1" indent="-311150">
              <a:spcBef>
                <a:spcPts val="0"/>
              </a:spcBef>
              <a:buSzPts val="1300"/>
              <a:buFont typeface="Wingdings" panose="05000000000000000000" pitchFamily="2" charset="2"/>
              <a:buChar char="§"/>
            </a:pPr>
            <a:r>
              <a:rPr lang="pl-PL" dirty="0"/>
              <a:t>Fracht &gt; 0 </a:t>
            </a:r>
            <a:r>
              <a:rPr lang="pl" dirty="0"/>
              <a:t>Charakterystyka zleceń transportowych (ZT):</a:t>
            </a:r>
            <a:endParaRPr dirty="0"/>
          </a:p>
          <a:p>
            <a:pPr marL="488950" indent="-342900">
              <a:buFont typeface="+mj-lt"/>
              <a:buAutoNum type="arabicPeriod"/>
            </a:pPr>
            <a:r>
              <a:rPr lang="pl" dirty="0"/>
              <a:t>Łączna liczba zleceń po filtracji – 1 395 (ID_LiniiRozdzielnika)</a:t>
            </a:r>
            <a:endParaRPr dirty="0"/>
          </a:p>
          <a:p>
            <a:pPr marL="488950" indent="-342900">
              <a:buFont typeface="+mj-lt"/>
              <a:buAutoNum type="arabicPeriod"/>
            </a:pPr>
            <a:r>
              <a:rPr lang="pl" dirty="0"/>
              <a:t>Łączna liczba palet – 7 691 (pełne+końcowe)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c88f7291c_0_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dirty="0"/>
              <a:t>Założenia analizy</a:t>
            </a:r>
            <a:endParaRPr dirty="0"/>
          </a:p>
        </p:txBody>
      </p:sp>
      <p:sp>
        <p:nvSpPr>
          <p:cNvPr id="297" name="Google Shape;297;gac88f7291c_0_25"/>
          <p:cNvSpPr txBox="1">
            <a:spLocks noGrp="1"/>
          </p:cNvSpPr>
          <p:nvPr>
            <p:ph type="body" idx="1"/>
          </p:nvPr>
        </p:nvSpPr>
        <p:spPr>
          <a:xfrm>
            <a:off x="1303800" y="1496800"/>
            <a:ext cx="7030500" cy="3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pl-PL" dirty="0"/>
              <a:t>Cennik dla transportu – formuła szacowania kosztów: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/>
              <a:t>Zależność stworzona na bazie transportów z okresu styczeń – wrzesień 2020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b="1" dirty="0"/>
              <a:t>Formuła 1:</a:t>
            </a:r>
            <a:r>
              <a:rPr lang="pl-PL" dirty="0"/>
              <a:t> Jednostkowy koszt zależy od dystansu oraz kategorii wielkości pojazdu – Mały (5), </a:t>
            </a:r>
            <a:r>
              <a:rPr lang="pl-PL" dirty="0" err="1"/>
              <a:t>ŚredniM</a:t>
            </a:r>
            <a:r>
              <a:rPr lang="pl-PL" dirty="0"/>
              <a:t> (10), </a:t>
            </a:r>
            <a:r>
              <a:rPr lang="pl-PL" dirty="0" err="1"/>
              <a:t>ŚredniD</a:t>
            </a:r>
            <a:r>
              <a:rPr lang="pl-PL" dirty="0"/>
              <a:t> (17), Duży (33)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8273"/>
              </p:ext>
            </p:extLst>
          </p:nvPr>
        </p:nvGraphicFramePr>
        <p:xfrm>
          <a:off x="1388790" y="3125027"/>
          <a:ext cx="1876926" cy="1285305"/>
        </p:xfrm>
        <a:graphic>
          <a:graphicData uri="http://schemas.openxmlformats.org/drawingml/2006/table">
            <a:tbl>
              <a:tblPr>
                <a:tableStyleId>{0947800B-648E-4D4E-B989-8BE3D431EC98}</a:tableStyleId>
              </a:tblPr>
              <a:tblGrid>
                <a:gridCol w="566619">
                  <a:extLst>
                    <a:ext uri="{9D8B030D-6E8A-4147-A177-3AD203B41FA5}">
                      <a16:colId xmlns:a16="http://schemas.microsoft.com/office/drawing/2014/main" val="2998469784"/>
                    </a:ext>
                  </a:extLst>
                </a:gridCol>
                <a:gridCol w="566619">
                  <a:extLst>
                    <a:ext uri="{9D8B030D-6E8A-4147-A177-3AD203B41FA5}">
                      <a16:colId xmlns:a16="http://schemas.microsoft.com/office/drawing/2014/main" val="2900462757"/>
                    </a:ext>
                  </a:extLst>
                </a:gridCol>
                <a:gridCol w="743688">
                  <a:extLst>
                    <a:ext uri="{9D8B030D-6E8A-4147-A177-3AD203B41FA5}">
                      <a16:colId xmlns:a16="http://schemas.microsoft.com/office/drawing/2014/main" val="3049460338"/>
                    </a:ext>
                  </a:extLst>
                </a:gridCol>
              </a:tblGrid>
              <a:tr h="57664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u="none" strike="noStrike" dirty="0">
                          <a:effectLst/>
                          <a:latin typeface="Nunito" panose="020B0604020202020204" charset="-18"/>
                        </a:rPr>
                        <a:t>Liczba palet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u="none" strike="noStrike" dirty="0">
                          <a:effectLst/>
                          <a:latin typeface="Nunito" panose="020B0604020202020204" charset="-18"/>
                        </a:rPr>
                        <a:t>Typ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u="none" strike="noStrike" dirty="0">
                          <a:effectLst/>
                          <a:latin typeface="Nunito" panose="020B0604020202020204" charset="-18"/>
                        </a:rPr>
                        <a:t>EUR/km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2196783"/>
                  </a:ext>
                </a:extLst>
              </a:tr>
              <a:tr h="1441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  <a:latin typeface="Nunito" panose="020B0604020202020204" charset="-18"/>
                        </a:rPr>
                        <a:t>18-33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  <a:latin typeface="Nunito" panose="020B0604020202020204" charset="-18"/>
                        </a:rPr>
                        <a:t>Duży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18"/>
                        </a:rPr>
                        <a:t>1,10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646817"/>
                  </a:ext>
                </a:extLst>
              </a:tr>
              <a:tr h="1441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  <a:latin typeface="Nunito" panose="020B0604020202020204" charset="-18"/>
                        </a:rPr>
                        <a:t>11-17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  <a:latin typeface="Nunito" panose="020B0604020202020204" charset="-18"/>
                        </a:rPr>
                        <a:t>ŚredniD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18"/>
                        </a:rPr>
                        <a:t>0,83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470748"/>
                  </a:ext>
                </a:extLst>
              </a:tr>
              <a:tr h="1441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  <a:latin typeface="Nunito" panose="020B0604020202020204" charset="-18"/>
                        </a:rPr>
                        <a:t>6-10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  <a:latin typeface="Nunito" panose="020B0604020202020204" charset="-18"/>
                        </a:rPr>
                        <a:t>ŚredniM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18"/>
                        </a:rPr>
                        <a:t>0,63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9700015"/>
                  </a:ext>
                </a:extLst>
              </a:tr>
              <a:tr h="1441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  <a:latin typeface="Nunito" panose="020B0604020202020204" charset="-18"/>
                        </a:rPr>
                        <a:t>&lt;=5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  <a:latin typeface="Nunito" panose="020B0604020202020204" charset="-18"/>
                        </a:rPr>
                        <a:t>Mały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18"/>
                        </a:rPr>
                        <a:t>0,31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7500050"/>
                  </a:ext>
                </a:extLst>
              </a:tr>
            </a:tbl>
          </a:graphicData>
        </a:graphic>
      </p:graphicFrame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54" y="2496100"/>
            <a:ext cx="4231097" cy="25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c88f7291c_0_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dirty="0"/>
              <a:t>Założenia analizy</a:t>
            </a:r>
            <a:endParaRPr dirty="0"/>
          </a:p>
        </p:txBody>
      </p:sp>
      <p:sp>
        <p:nvSpPr>
          <p:cNvPr id="297" name="Google Shape;297;gac88f7291c_0_25"/>
          <p:cNvSpPr txBox="1">
            <a:spLocks noGrp="1"/>
          </p:cNvSpPr>
          <p:nvPr>
            <p:ph type="body" idx="1"/>
          </p:nvPr>
        </p:nvSpPr>
        <p:spPr>
          <a:xfrm>
            <a:off x="1303800" y="1496800"/>
            <a:ext cx="7030500" cy="3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pl-PL" dirty="0"/>
              <a:t>Cennik dla transportu – formuła szacowania kosztów: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/>
              <a:t>Zależność stworzona na bazie transportów z okresu styczeń – wrzesień 2020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b="1" dirty="0"/>
              <a:t>Formuła 2:</a:t>
            </a:r>
            <a:r>
              <a:rPr lang="pl-PL" dirty="0"/>
              <a:t> Jednostkowy koszt zależy od dystansu oraz wielkości załadunku (pojemności pojazdu) – istnieją pojazdy o pojemności od 1 do 33 palety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36" y="2708113"/>
            <a:ext cx="3990466" cy="2398525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87450"/>
              </p:ext>
            </p:extLst>
          </p:nvPr>
        </p:nvGraphicFramePr>
        <p:xfrm>
          <a:off x="185630" y="2743200"/>
          <a:ext cx="3458220" cy="2363438"/>
        </p:xfrm>
        <a:graphic>
          <a:graphicData uri="http://schemas.openxmlformats.org/drawingml/2006/table">
            <a:tbl>
              <a:tblPr>
                <a:tableStyleId>{0947800B-648E-4D4E-B989-8BE3D431EC98}</a:tableStyleId>
              </a:tblPr>
              <a:tblGrid>
                <a:gridCol w="576370">
                  <a:extLst>
                    <a:ext uri="{9D8B030D-6E8A-4147-A177-3AD203B41FA5}">
                      <a16:colId xmlns:a16="http://schemas.microsoft.com/office/drawing/2014/main" val="747305684"/>
                    </a:ext>
                  </a:extLst>
                </a:gridCol>
                <a:gridCol w="576370">
                  <a:extLst>
                    <a:ext uri="{9D8B030D-6E8A-4147-A177-3AD203B41FA5}">
                      <a16:colId xmlns:a16="http://schemas.microsoft.com/office/drawing/2014/main" val="1723589400"/>
                    </a:ext>
                  </a:extLst>
                </a:gridCol>
                <a:gridCol w="576370">
                  <a:extLst>
                    <a:ext uri="{9D8B030D-6E8A-4147-A177-3AD203B41FA5}">
                      <a16:colId xmlns:a16="http://schemas.microsoft.com/office/drawing/2014/main" val="3281667821"/>
                    </a:ext>
                  </a:extLst>
                </a:gridCol>
                <a:gridCol w="576370">
                  <a:extLst>
                    <a:ext uri="{9D8B030D-6E8A-4147-A177-3AD203B41FA5}">
                      <a16:colId xmlns:a16="http://schemas.microsoft.com/office/drawing/2014/main" val="1522219509"/>
                    </a:ext>
                  </a:extLst>
                </a:gridCol>
                <a:gridCol w="576370">
                  <a:extLst>
                    <a:ext uri="{9D8B030D-6E8A-4147-A177-3AD203B41FA5}">
                      <a16:colId xmlns:a16="http://schemas.microsoft.com/office/drawing/2014/main" val="1693912335"/>
                    </a:ext>
                  </a:extLst>
                </a:gridCol>
                <a:gridCol w="576370">
                  <a:extLst>
                    <a:ext uri="{9D8B030D-6E8A-4147-A177-3AD203B41FA5}">
                      <a16:colId xmlns:a16="http://schemas.microsoft.com/office/drawing/2014/main" val="1990816503"/>
                    </a:ext>
                  </a:extLst>
                </a:gridCol>
              </a:tblGrid>
              <a:tr h="58226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L. palet/Typ pojazdu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EUR/km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L. palet/Typ pojazdu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EUR/km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L. palet/Typ pojazdu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EUR/km</a:t>
                      </a:r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4822675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0,22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0,76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23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1,06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7297410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0,27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13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0,74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1,06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1292085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3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0,38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0,74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25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1,07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372034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0,41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15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0,85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26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1,09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9793854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5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0,50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16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0,85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27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1,09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3425515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6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0,47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17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1,11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28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1,11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5135909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7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0,71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18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0,88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29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1,14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152816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8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0,60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19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0,98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30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1,16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927353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9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0,70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1,06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31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1,12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086564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0,79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21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1,01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32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1,11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735264"/>
                  </a:ext>
                </a:extLst>
              </a:tr>
              <a:tr h="15168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11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0,76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22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 dirty="0">
                          <a:effectLst/>
                          <a:latin typeface="Nunito" panose="020B0604020202020204" charset="-18"/>
                        </a:rPr>
                        <a:t>0,93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  <a:latin typeface="Nunito" panose="020B0604020202020204" charset="-18"/>
                        </a:rPr>
                        <a:t>33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 dirty="0">
                          <a:effectLst/>
                          <a:latin typeface="Nunito" panose="020B0604020202020204" charset="-18"/>
                        </a:rPr>
                        <a:t>1,12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26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39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c88f7291c_0_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dirty="0"/>
              <a:t>Założenia analizy</a:t>
            </a:r>
            <a:endParaRPr dirty="0"/>
          </a:p>
        </p:txBody>
      </p:sp>
      <p:sp>
        <p:nvSpPr>
          <p:cNvPr id="297" name="Google Shape;297;gac88f7291c_0_25"/>
          <p:cNvSpPr txBox="1">
            <a:spLocks noGrp="1"/>
          </p:cNvSpPr>
          <p:nvPr>
            <p:ph type="body" idx="1"/>
          </p:nvPr>
        </p:nvSpPr>
        <p:spPr>
          <a:xfrm>
            <a:off x="1303800" y="1496800"/>
            <a:ext cx="7030500" cy="3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pl-PL" dirty="0"/>
              <a:t>Szacowanie czasu transportu bazuje na ustawie o czasie pracy kierowców – założenia: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/>
              <a:t>Kierowca ma czyste konto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/>
              <a:t>Maksymalny czas pracy tygodniowej to 54h, dzienny czas pracy 9h, czas pauzy 45 min, czas odpoczynku dziennego 11h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/>
              <a:t>Średnia prędkość eksploatacyjna 60 [km/h]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77336"/>
              </p:ext>
            </p:extLst>
          </p:nvPr>
        </p:nvGraphicFramePr>
        <p:xfrm>
          <a:off x="969323" y="3152496"/>
          <a:ext cx="3613266" cy="1708785"/>
        </p:xfrm>
        <a:graphic>
          <a:graphicData uri="http://schemas.openxmlformats.org/drawingml/2006/table">
            <a:tbl>
              <a:tblPr>
                <a:tableStyleId>{0947800B-648E-4D4E-B989-8BE3D431EC98}</a:tableStyleId>
              </a:tblPr>
              <a:tblGrid>
                <a:gridCol w="589921">
                  <a:extLst>
                    <a:ext uri="{9D8B030D-6E8A-4147-A177-3AD203B41FA5}">
                      <a16:colId xmlns:a16="http://schemas.microsoft.com/office/drawing/2014/main" val="1557236047"/>
                    </a:ext>
                  </a:extLst>
                </a:gridCol>
                <a:gridCol w="589921">
                  <a:extLst>
                    <a:ext uri="{9D8B030D-6E8A-4147-A177-3AD203B41FA5}">
                      <a16:colId xmlns:a16="http://schemas.microsoft.com/office/drawing/2014/main" val="3596103094"/>
                    </a:ext>
                  </a:extLst>
                </a:gridCol>
                <a:gridCol w="589921">
                  <a:extLst>
                    <a:ext uri="{9D8B030D-6E8A-4147-A177-3AD203B41FA5}">
                      <a16:colId xmlns:a16="http://schemas.microsoft.com/office/drawing/2014/main" val="2732534441"/>
                    </a:ext>
                  </a:extLst>
                </a:gridCol>
                <a:gridCol w="663661">
                  <a:extLst>
                    <a:ext uri="{9D8B030D-6E8A-4147-A177-3AD203B41FA5}">
                      <a16:colId xmlns:a16="http://schemas.microsoft.com/office/drawing/2014/main" val="2168515120"/>
                    </a:ext>
                  </a:extLst>
                </a:gridCol>
                <a:gridCol w="589921">
                  <a:extLst>
                    <a:ext uri="{9D8B030D-6E8A-4147-A177-3AD203B41FA5}">
                      <a16:colId xmlns:a16="http://schemas.microsoft.com/office/drawing/2014/main" val="4007176108"/>
                    </a:ext>
                  </a:extLst>
                </a:gridCol>
                <a:gridCol w="589921">
                  <a:extLst>
                    <a:ext uri="{9D8B030D-6E8A-4147-A177-3AD203B41FA5}">
                      <a16:colId xmlns:a16="http://schemas.microsoft.com/office/drawing/2014/main" val="37459264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18"/>
                        </a:rPr>
                        <a:t>Cykl nr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Czas pauzy [h]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Czas jazdy [h]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Czas odpoczynku [h]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Czas cyklu [h]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Maks.</a:t>
                      </a:r>
                      <a:r>
                        <a:rPr lang="pl-PL" sz="800" b="1" u="none" strike="noStrike" baseline="0" dirty="0">
                          <a:effectLst/>
                          <a:latin typeface="Nunito" panose="020B0604020202020204" charset="-18"/>
                        </a:rPr>
                        <a:t> d</a:t>
                      </a:r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ystans [km]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70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 dirty="0">
                          <a:effectLst/>
                          <a:latin typeface="Nunito" panose="020B0604020202020204" charset="-18"/>
                        </a:rPr>
                        <a:t>1</a:t>
                      </a:r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 dirty="0">
                          <a:effectLst/>
                          <a:latin typeface="Nunito" panose="020B0604020202020204" charset="-18"/>
                        </a:rPr>
                        <a:t>0,75</a:t>
                      </a:r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9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11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20,75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540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5526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2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0,75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 dirty="0">
                          <a:effectLst/>
                          <a:latin typeface="Nunito" panose="020B0604020202020204" charset="-18"/>
                        </a:rPr>
                        <a:t>9</a:t>
                      </a:r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11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20,75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540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3110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3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0,75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9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 dirty="0">
                          <a:effectLst/>
                          <a:latin typeface="Nunito" panose="020B0604020202020204" charset="-18"/>
                        </a:rPr>
                        <a:t>11</a:t>
                      </a:r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20,75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540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4693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4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0,75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 dirty="0">
                          <a:effectLst/>
                          <a:latin typeface="Nunito" panose="020B0604020202020204" charset="-18"/>
                        </a:rPr>
                        <a:t>9</a:t>
                      </a:r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 dirty="0">
                          <a:effectLst/>
                          <a:latin typeface="Nunito" panose="020B0604020202020204" charset="-18"/>
                        </a:rPr>
                        <a:t>11</a:t>
                      </a:r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 dirty="0">
                          <a:effectLst/>
                          <a:latin typeface="Nunito" panose="020B0604020202020204" charset="-18"/>
                        </a:rPr>
                        <a:t>20,75</a:t>
                      </a:r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540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5740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5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0,75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9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11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 dirty="0">
                          <a:effectLst/>
                          <a:latin typeface="Nunito" panose="020B0604020202020204" charset="-18"/>
                        </a:rPr>
                        <a:t>20,75</a:t>
                      </a:r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 dirty="0">
                          <a:effectLst/>
                          <a:latin typeface="Nunito" panose="020B0604020202020204" charset="-18"/>
                        </a:rPr>
                        <a:t>540</a:t>
                      </a:r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030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6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0,75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9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 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>
                          <a:effectLst/>
                          <a:latin typeface="Nunito" panose="020B0604020202020204" charset="-18"/>
                        </a:rPr>
                        <a:t>9,75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u="none" strike="noStrike" dirty="0">
                          <a:effectLst/>
                          <a:latin typeface="Nunito" panose="020B0604020202020204" charset="-18"/>
                        </a:rPr>
                        <a:t>540</a:t>
                      </a:r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928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suma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4,5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54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 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113,5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u="none" strike="noStrike" dirty="0">
                          <a:effectLst/>
                          <a:latin typeface="Nunito" panose="020B0604020202020204" charset="-18"/>
                        </a:rPr>
                        <a:t>3240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Nunito" panose="020B0604020202020204" charset="-18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08046"/>
                  </a:ext>
                </a:extLst>
              </a:tr>
            </a:tbl>
          </a:graphicData>
        </a:graphic>
      </p:graphicFrame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19" y="2576662"/>
            <a:ext cx="3636591" cy="249775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4581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c88f7291c_0_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dirty="0"/>
              <a:t>Założenia analizy</a:t>
            </a:r>
            <a:endParaRPr dirty="0"/>
          </a:p>
        </p:txBody>
      </p:sp>
      <p:sp>
        <p:nvSpPr>
          <p:cNvPr id="297" name="Google Shape;297;gac88f7291c_0_25"/>
          <p:cNvSpPr txBox="1">
            <a:spLocks noGrp="1"/>
          </p:cNvSpPr>
          <p:nvPr>
            <p:ph type="body" idx="1"/>
          </p:nvPr>
        </p:nvSpPr>
        <p:spPr>
          <a:xfrm>
            <a:off x="1303800" y="1496800"/>
            <a:ext cx="7030500" cy="3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pl-PL" dirty="0"/>
              <a:t>Szacowanie czasu transportu bazuje na ustawie o czasie pracy kierowców – założenia: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/>
              <a:t>Kierowca ma czyste konto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/>
              <a:t>Maksymalny czas pracy tygodniowej to 54h, dzienny czas pracy 9h, czas pauzy 45 min, czas odpoczynku dziennego 11h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/>
              <a:t>Średnia prędkość eksploatacyjna 60 [km/h]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61" y="2618033"/>
            <a:ext cx="4086719" cy="2456379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59949"/>
              </p:ext>
            </p:extLst>
          </p:nvPr>
        </p:nvGraphicFramePr>
        <p:xfrm>
          <a:off x="89377" y="1657355"/>
          <a:ext cx="1096792" cy="3427021"/>
        </p:xfrm>
        <a:graphic>
          <a:graphicData uri="http://schemas.openxmlformats.org/drawingml/2006/table">
            <a:tbl>
              <a:tblPr>
                <a:tableStyleId>{0947800B-648E-4D4E-B989-8BE3D431EC98}</a:tableStyleId>
              </a:tblPr>
              <a:tblGrid>
                <a:gridCol w="548396">
                  <a:extLst>
                    <a:ext uri="{9D8B030D-6E8A-4147-A177-3AD203B41FA5}">
                      <a16:colId xmlns:a16="http://schemas.microsoft.com/office/drawing/2014/main" val="1098428413"/>
                    </a:ext>
                  </a:extLst>
                </a:gridCol>
                <a:gridCol w="548396">
                  <a:extLst>
                    <a:ext uri="{9D8B030D-6E8A-4147-A177-3AD203B41FA5}">
                      <a16:colId xmlns:a16="http://schemas.microsoft.com/office/drawing/2014/main" val="3999325012"/>
                    </a:ext>
                  </a:extLst>
                </a:gridCol>
              </a:tblGrid>
              <a:tr h="27108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u="none" strike="noStrike" dirty="0">
                          <a:effectLst/>
                        </a:rPr>
                        <a:t>Prędkość [km/h]</a:t>
                      </a:r>
                      <a:endParaRPr lang="pl-P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u="none" strike="noStrike" dirty="0">
                          <a:effectLst/>
                        </a:rPr>
                        <a:t>R</a:t>
                      </a:r>
                      <a:r>
                        <a:rPr lang="pl-PL" sz="900" b="1" u="none" strike="noStrike" baseline="30000" dirty="0">
                          <a:effectLst/>
                        </a:rPr>
                        <a:t>2</a:t>
                      </a:r>
                      <a:endParaRPr lang="pl-PL" sz="9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53301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60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94,5%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726800124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61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94,6%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998996089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62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95,2%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177240149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63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95,1%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674040093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64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95,3%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350869018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65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95,5%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519558291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66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94,2%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757403082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67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94,5%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4003118448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68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94,9%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647793126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69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95,0%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104384444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70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94,9%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73415670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71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94,9%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035967688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72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95,2%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847359554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73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95,9%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394011131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74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95,9%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830824692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75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96,5%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33955924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76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96,1%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998267882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77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95,6%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565801184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78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95,7%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773244217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79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95,6%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898676496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>
                          <a:effectLst/>
                        </a:rPr>
                        <a:t>80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95,6%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61555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49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" dirty="0"/>
              <a:t>Klasteryzacja zleceń: przygotowanie próbki danych</a:t>
            </a:r>
            <a:endParaRPr dirty="0"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865971"/>
            <a:ext cx="7342112" cy="2937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pl-PL" sz="1800" dirty="0">
                <a:latin typeface="+mn-lt"/>
              </a:rPr>
              <a:t>zlecenia na dostawę towarów pomiędzy 2020-08-01 a 2020-08-31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pl-PL" sz="1800" dirty="0">
                <a:latin typeface="+mn-lt"/>
              </a:rPr>
              <a:t>analizowano zlecenia na dostawę towarów do krajów zagranicznych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pl-PL" sz="1800" dirty="0">
                <a:latin typeface="+mn-lt"/>
              </a:rPr>
              <a:t>próbka nie zawiera zleceń z liczbą palet powyżej 33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pl-PL" sz="1800" dirty="0">
                <a:latin typeface="+mn-lt"/>
              </a:rPr>
              <a:t>łączna liczba zleceń w próbce: 1 395</a:t>
            </a:r>
          </a:p>
          <a:p>
            <a:pPr indent="-323850">
              <a:lnSpc>
                <a:spcPct val="150000"/>
              </a:lnSpc>
              <a:spcBef>
                <a:spcPts val="600"/>
              </a:spcBef>
              <a:buSzPts val="1500"/>
            </a:pPr>
            <a:r>
              <a:rPr lang="pl-PL" sz="1800" dirty="0">
                <a:latin typeface="+mn-lt"/>
              </a:rPr>
              <a:t>próbka została podzielona na podgrupy na podstawie daty wysyłki</a:t>
            </a:r>
            <a:br>
              <a:rPr lang="pl-PL" sz="1800" dirty="0">
                <a:latin typeface="+mn-lt"/>
              </a:rPr>
            </a:br>
            <a:r>
              <a:rPr lang="pl-PL" sz="1800" dirty="0">
                <a:latin typeface="+mn-lt"/>
              </a:rPr>
              <a:t>w okienkach 7-dniowych: 387, 296, 387, 325</a:t>
            </a:r>
          </a:p>
        </p:txBody>
      </p:sp>
    </p:spTree>
    <p:extLst>
      <p:ext uri="{BB962C8B-B14F-4D97-AF65-F5344CB8AC3E}">
        <p14:creationId xmlns:p14="http://schemas.microsoft.com/office/powerpoint/2010/main" val="176819624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1201</Words>
  <Application>Microsoft Macintosh PowerPoint</Application>
  <PresentationFormat>On-screen Show (16:9)</PresentationFormat>
  <Paragraphs>284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Wingdings</vt:lpstr>
      <vt:lpstr>Maven Pro</vt:lpstr>
      <vt:lpstr>Nunito</vt:lpstr>
      <vt:lpstr>Calibri</vt:lpstr>
      <vt:lpstr>Cambria Math</vt:lpstr>
      <vt:lpstr>Momentum</vt:lpstr>
      <vt:lpstr>Integralny model optymalizacji dystrybucji wersja 4.0</vt:lpstr>
      <vt:lpstr>Plan prezentacji</vt:lpstr>
      <vt:lpstr>Koncepcja modelu</vt:lpstr>
      <vt:lpstr>Założenia analizy</vt:lpstr>
      <vt:lpstr>Założenia analizy</vt:lpstr>
      <vt:lpstr>Założenia analizy</vt:lpstr>
      <vt:lpstr>Założenia analizy</vt:lpstr>
      <vt:lpstr>Założenia analizy</vt:lpstr>
      <vt:lpstr>Klasteryzacja zleceń: przygotowanie próbki danych</vt:lpstr>
      <vt:lpstr>Lokalizacja miejsc dostawy z próbki testowej</vt:lpstr>
      <vt:lpstr>Testowane algorytmy klasteryzacji zleceń</vt:lpstr>
      <vt:lpstr>Klasteryzacja zleceń z datą wysyłki pomiędzy 1.08.2020 a 10.08.2020</vt:lpstr>
      <vt:lpstr>Klasteryzacja zleceń z datą wysyłki pomiędzy 11.08.2020 a 17.08.2020</vt:lpstr>
      <vt:lpstr>Klasteryzacja zleceń z datą wysyłki pomiędzy 18.08.2020 a 24.08.2020</vt:lpstr>
      <vt:lpstr>Klasteryzacja zleceń z datą wysyłki pomiędzy 25.08.2020 a 31.08.2020</vt:lpstr>
      <vt:lpstr>Wyniki modelu przydziału</vt:lpstr>
      <vt:lpstr>Wyniki modelu przydziału dla zleceń z datą wysyłki 1.08.2020 - 31.08.2020 </vt:lpstr>
      <vt:lpstr>Wyniki modelu przydziału dla zleceń z datą wysyłki 1.08.2020 - 31.08.2020 </vt:lpstr>
      <vt:lpstr>Wyniki modelu przydziału dla zleceń z datą wysyłki 1.08.2020 - 31.08.2020 </vt:lpstr>
      <vt:lpstr>Metoda marszrutyzacji uwzględniająca pojemność pojazdów oraz okna czasowe</vt:lpstr>
      <vt:lpstr>Marszrutyzacja z oknami czasowymi – dane wejściowe</vt:lpstr>
      <vt:lpstr>Marszrutyzacja z oknami czasowymi – uwagi</vt:lpstr>
      <vt:lpstr>Porównanie do rzeczywistego modelu planowania transportu</vt:lpstr>
      <vt:lpstr>Wariant - 4 typy pojazdów</vt:lpstr>
      <vt:lpstr>Wariant - 33 typy pojazdów</vt:lpstr>
      <vt:lpstr>Wnioski i uwagi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Integralny model optymalizacji dystrybucji wersja 3.0</dc:title>
  <dc:creator>Paweł Więcek</dc:creator>
  <cp:lastModifiedBy>msoffice20502</cp:lastModifiedBy>
  <cp:revision>23</cp:revision>
  <dcterms:modified xsi:type="dcterms:W3CDTF">2020-12-11T10:21:58Z</dcterms:modified>
</cp:coreProperties>
</file>