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85" r:id="rId3"/>
    <p:sldId id="286" r:id="rId4"/>
    <p:sldId id="258" r:id="rId5"/>
    <p:sldId id="287" r:id="rId6"/>
    <p:sldId id="288" r:id="rId7"/>
    <p:sldId id="265" r:id="rId8"/>
    <p:sldId id="275" r:id="rId9"/>
    <p:sldId id="266" r:id="rId10"/>
    <p:sldId id="290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96" r:id="rId19"/>
    <p:sldId id="267" r:id="rId20"/>
    <p:sldId id="257" r:id="rId21"/>
    <p:sldId id="260" r:id="rId22"/>
    <p:sldId id="277" r:id="rId23"/>
    <p:sldId id="280" r:id="rId24"/>
    <p:sldId id="278" r:id="rId25"/>
    <p:sldId id="281" r:id="rId26"/>
    <p:sldId id="279" r:id="rId27"/>
    <p:sldId id="282" r:id="rId28"/>
    <p:sldId id="283" r:id="rId29"/>
    <p:sldId id="284" r:id="rId30"/>
    <p:sldId id="262" r:id="rId31"/>
    <p:sldId id="268" r:id="rId32"/>
    <p:sldId id="304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755" autoAdjust="0"/>
  </p:normalViewPr>
  <p:slideViewPr>
    <p:cSldViewPr snapToGrid="0">
      <p:cViewPr>
        <p:scale>
          <a:sx n="70" d="100"/>
          <a:sy n="70" d="100"/>
        </p:scale>
        <p:origin x="7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71B59-18B4-4D6C-8AB1-0C75106CE58B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5DBB8-91CE-48DE-A559-32725B59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u="sng" dirty="0">
                <a:solidFill>
                  <a:srgbClr val="F8971D"/>
                </a:solidFill>
                <a:effectLst/>
                <a:latin typeface="Lucida Grande"/>
              </a:rPr>
              <a:t>D</a:t>
            </a:r>
            <a:r>
              <a:rPr lang="en-US" b="1" i="0" u="sng" dirty="0">
                <a:solidFill>
                  <a:srgbClr val="666666"/>
                </a:solidFill>
                <a:effectLst/>
                <a:latin typeface="Lucida Grande"/>
              </a:rPr>
              <a:t>istributed File Contents and Metadata</a:t>
            </a:r>
            <a:b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</a:br>
            <a:r>
              <a:rPr lang="en-US" b="1" i="0" u="sng" dirty="0">
                <a:solidFill>
                  <a:srgbClr val="F8971D"/>
                </a:solidFill>
                <a:effectLst/>
                <a:latin typeface="Lucida Grande"/>
              </a:rPr>
              <a:t>E</a:t>
            </a:r>
            <a:r>
              <a:rPr lang="en-US" b="1" i="0" u="sng" dirty="0">
                <a:solidFill>
                  <a:srgbClr val="666666"/>
                </a:solidFill>
                <a:effectLst/>
                <a:latin typeface="Lucida Grande"/>
              </a:rPr>
              <a:t>asy To Use</a:t>
            </a:r>
            <a:b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BeeGFS requires no kernel patches, comes with graphical cluster installation tools</a:t>
            </a:r>
            <a:br>
              <a:rPr lang="en-US" dirty="0"/>
            </a:br>
            <a:r>
              <a:rPr lang="en-US" b="1" i="0" u="sng" dirty="0">
                <a:solidFill>
                  <a:srgbClr val="F8971D"/>
                </a:solidFill>
                <a:effectLst/>
                <a:latin typeface="Lucida Grande"/>
              </a:rPr>
              <a:t>C</a:t>
            </a:r>
            <a:r>
              <a:rPr lang="en-US" b="1" i="0" u="sng" dirty="0">
                <a:solidFill>
                  <a:srgbClr val="666666"/>
                </a:solidFill>
                <a:effectLst/>
                <a:latin typeface="Lucida Grande"/>
              </a:rPr>
              <a:t>lient and Servers On Any Machine</a:t>
            </a:r>
            <a:b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Any OS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client and servers can even run on the same machine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Any FS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DBB8-91CE-48DE-A559-32725B59856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8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F259-DFCD-4B57-89C3-C660AE58A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3743B-2CBC-4C10-A2FD-5F91B7283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F6DC-F807-4010-B2A0-8E30011D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D629E-2A94-4E64-94C8-25D8E36C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53C1-D185-47BF-9563-4CF22141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5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1F60-6958-4AD5-8977-A8B59649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EC8C0-CBC4-4E04-8AD8-C69FA6A02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A098-CE68-450B-84A1-27CF058D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83A4-83FB-43F3-A301-22B6AB98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1B6B-091D-4003-A3C4-3A12E67D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3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A9B08-0B5A-4585-81EE-A646258E2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DAAEF-07B5-40E6-8803-026D84935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B8642-BA0A-4A64-9297-007AC812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A666-422F-4D29-ADAD-136D1938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A23B-BFF4-4391-9DD3-9693E6C8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1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88A3-3427-4B77-B5D6-88ACEFAF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4E73-AAC9-4E21-BA6A-B6779652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FA10-09CC-452B-A5F5-18651551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21B-BA33-48A1-B863-3C0B212C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9484-806B-48A6-9915-6C690B42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2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AC64-96C3-45D9-AC57-0927BB50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3230-33D9-4B4D-A1E1-45DF0953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A575-90D7-49F9-8B55-B33CBBDF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529B6-CC16-4DDF-956A-6C6FC43C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83E0-7705-4433-996B-DC2183B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CC0-0022-48A4-992D-D7DD52AE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4FD5-36D8-43BE-9CD4-56CC6AE47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4A7AB-AC20-4597-B14A-4DE4CF78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06080-CFA1-415C-A3F5-6E8CBF2A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85466-A523-4C5C-B7A7-3D82EB47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04F05-0AED-4C30-95DC-366DA09A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90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9095-B670-4006-8C10-FABB70AA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5D0AA-5CEA-4734-AB82-2470450C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77325-3BA4-47FF-927B-1B7CD2FB6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06AAA-C8E3-48A3-B90F-84A516919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CFD64-42A2-4F57-8B9A-248EB424C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11601-5E2C-41D2-87E1-1D9E57EA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A420F-75BC-4FF0-846C-C012E744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53C4A-B08D-40F2-8178-F92A8674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8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6C5B-053D-483F-B1AB-971F1C0F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19732-FAC2-4BF7-86E8-01F1C8E8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60C1A-6F0C-4125-9837-E979AE94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7179F-0129-4DFD-80D1-67FB0836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4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7F3F1-00E5-414C-80FB-F20A4062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BEE22-A72B-4681-98C1-187EC354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FDF01-CCF8-4347-BBC0-8C9C60DB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34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2C7B-7B47-465A-A237-5442A6AB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F46E-7758-4698-B7AC-239DE786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E8762-A7AD-4233-BECE-3F4233DB8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A66FA-B9F6-4668-8C58-80B3E161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2A6D2-3E4D-4EC0-941D-D4E4160D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890DB-3A65-4559-8D57-5B3BC85B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5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5D30-5039-4367-8994-5EB9BBD8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57B8D-B7C6-4343-97D3-708633F60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1DEE9-E757-4011-87F2-01D9AB2C2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ECDD4-1331-431E-895E-B7CC7A5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70A64-0F57-4D6C-B97B-2BECA944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CC2C-1D83-4791-B23D-02DD6BEB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8EC23-F413-4EA5-92C8-9C58506E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739B4-839C-43AE-8427-89A5526D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C28C-AE6F-4B59-AAE7-7730C01DD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1B91-4E24-4AF0-8BAD-8BD1E4FE1EBE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7BF7-6DBC-4CB5-AB25-47CC79F7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D286-27E1-4469-A627-623F7C2C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E3F4-5ED3-408B-8248-BC3C53EA7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5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Desktop/weil-crush-sc06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C6663-9FC8-428D-99D2-83FE76C49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Benchmarking Storage Access Patterns – BeeGFS and CephFS</a:t>
            </a:r>
            <a:endParaRPr lang="en-IN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F65D6-9A29-4F53-828D-1B636E60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IN" dirty="0" err="1"/>
              <a:t>Ayush</a:t>
            </a:r>
            <a:r>
              <a:rPr lang="en-IN" dirty="0"/>
              <a:t> Garg</a:t>
            </a:r>
          </a:p>
          <a:p>
            <a:pPr algn="l"/>
            <a:r>
              <a:rPr lang="en-IN" dirty="0"/>
              <a:t>Naunidh Singh</a:t>
            </a:r>
          </a:p>
          <a:p>
            <a:pPr algn="l"/>
            <a:r>
              <a:rPr lang="en-IN" dirty="0" err="1"/>
              <a:t>Phd</a:t>
            </a:r>
            <a:r>
              <a:rPr lang="en-IN" dirty="0"/>
              <a:t> Lead : Neeraj Rajesh</a:t>
            </a:r>
          </a:p>
        </p:txBody>
      </p:sp>
    </p:spTree>
    <p:extLst>
      <p:ext uri="{BB962C8B-B14F-4D97-AF65-F5344CB8AC3E}">
        <p14:creationId xmlns:p14="http://schemas.microsoft.com/office/powerpoint/2010/main" val="23707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C313-D11E-42A8-8A14-C51DBA7D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– Varying FS block sizes</a:t>
            </a:r>
          </a:p>
        </p:txBody>
      </p:sp>
      <p:pic>
        <p:nvPicPr>
          <p:cNvPr id="4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8FE1F4B-4195-43A4-A127-75CC94660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737" y="0"/>
            <a:ext cx="1480263" cy="1841303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5B51A939-6C6E-4E56-8D97-033934E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85" y="1317407"/>
            <a:ext cx="8052552" cy="497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7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2722-43B3-452F-9F37-6CF24F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Varying transfer size.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A2F6823-FFF2-48C6-94CD-FF1DB355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1778181"/>
            <a:ext cx="7760677" cy="47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48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D81E-FCAB-42A1-85F5-FD93A0D8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21DE09D-668E-4649-B848-3B01FF9D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" y="539262"/>
            <a:ext cx="12133320" cy="580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4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4480-35CE-4246-98B8-3DA59EC0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Utilization -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8BE0406-A8E9-4C94-8781-700769FBF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30" y="2036519"/>
            <a:ext cx="6781371" cy="41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8FBD-EA2B-4D98-B699-1F12D622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Network Overhead: </a:t>
            </a:r>
            <a:br>
              <a:rPr lang="en-US"/>
            </a:br>
            <a:r>
              <a:rPr lang="en-US"/>
              <a:t>Data Received vs Data 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>
            <a:extLst>
              <a:ext uri="{FF2B5EF4-FFF2-40B4-BE49-F238E27FC236}">
                <a16:creationId xmlns:a16="http://schemas.microsoft.com/office/drawing/2014/main" id="{DEB774CF-05B8-4E85-9FF4-FD86EA58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7" y="276029"/>
            <a:ext cx="11094183" cy="630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5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8FBD-EA2B-4D98-B699-1F12D622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Network Overhead : </a:t>
            </a:r>
            <a:br>
              <a:rPr lang="en-US" dirty="0"/>
            </a:br>
            <a:r>
              <a:rPr lang="en-US" dirty="0"/>
              <a:t>Data Transferred vs Data Read</a:t>
            </a:r>
          </a:p>
        </p:txBody>
      </p:sp>
    </p:spTree>
    <p:extLst>
      <p:ext uri="{BB962C8B-B14F-4D97-AF65-F5344CB8AC3E}">
        <p14:creationId xmlns:p14="http://schemas.microsoft.com/office/powerpoint/2010/main" val="419808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>
            <a:extLst>
              <a:ext uri="{FF2B5EF4-FFF2-40B4-BE49-F238E27FC236}">
                <a16:creationId xmlns:a16="http://schemas.microsoft.com/office/drawing/2014/main" id="{5DAC0661-6BF4-46D5-A7CF-AA0251E1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7" y="162546"/>
            <a:ext cx="11336459" cy="644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3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63F9-EE6C-440A-9265-1816EA74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Utilization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33CA-C1B6-4FBA-AD35-B54C316C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44" y="5167311"/>
            <a:ext cx="10404455" cy="1009652"/>
          </a:xfrm>
        </p:spPr>
        <p:txBody>
          <a:bodyPr/>
          <a:lstStyle/>
          <a:p>
            <a:r>
              <a:rPr lang="en-US" dirty="0"/>
              <a:t>Disk utilization appears to be the bottleneck.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A0D858D-E63E-42B9-96B5-C1DC2FEB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09762"/>
            <a:ext cx="99441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9D04DFCC-65D8-482B-AA6B-FC44912B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737" y="0"/>
            <a:ext cx="1480263" cy="18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4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E912-1E8F-409A-9540-E6D78324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pic>
        <p:nvPicPr>
          <p:cNvPr id="4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0936952B-EEC6-49B6-839D-B126E097E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737" y="0"/>
            <a:ext cx="1480263" cy="184130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6109C-A8A3-4213-898E-AAF4CC3D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193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Ext4 (Default)– Performs most optimum for all the transfer sizes we tested on.</a:t>
            </a:r>
          </a:p>
          <a:p>
            <a:endParaRPr lang="en-IN" dirty="0"/>
          </a:p>
          <a:p>
            <a:r>
              <a:rPr lang="en-IN" dirty="0" err="1"/>
              <a:t>Xfs</a:t>
            </a:r>
            <a:r>
              <a:rPr lang="en-IN" dirty="0"/>
              <a:t> – Underperforms </a:t>
            </a:r>
            <a:r>
              <a:rPr lang="en-IN" dirty="0" err="1"/>
              <a:t>w.r.t.</a:t>
            </a:r>
            <a:r>
              <a:rPr lang="en-IN" dirty="0"/>
              <a:t> write speed.</a:t>
            </a:r>
          </a:p>
          <a:p>
            <a:endParaRPr lang="en-IN" dirty="0"/>
          </a:p>
          <a:p>
            <a:r>
              <a:rPr lang="en-IN" dirty="0" err="1"/>
              <a:t>Btrfs</a:t>
            </a:r>
            <a:r>
              <a:rPr lang="en-IN" dirty="0"/>
              <a:t> – Performance is slightly less than Ext4, with the current set of configurations.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12B993-D608-4C9D-95CB-F4CCFBA1E24E}"/>
              </a:ext>
            </a:extLst>
          </p:cNvPr>
          <p:cNvSpPr txBox="1">
            <a:spLocks/>
          </p:cNvSpPr>
          <p:nvPr/>
        </p:nvSpPr>
        <p:spPr>
          <a:xfrm>
            <a:off x="6425890" y="179419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Overheads</a:t>
            </a:r>
          </a:p>
          <a:p>
            <a:pPr lvl="1"/>
            <a:r>
              <a:rPr lang="en-IN" dirty="0"/>
              <a:t>Average System utilization &lt; 0.25% even with co-hosting</a:t>
            </a:r>
          </a:p>
          <a:p>
            <a:pPr lvl="1"/>
            <a:r>
              <a:rPr lang="en-IN" dirty="0"/>
              <a:t>Disk utilization is 100% for write nearly 100% for read</a:t>
            </a:r>
          </a:p>
          <a:p>
            <a:pPr lvl="1"/>
            <a:r>
              <a:rPr lang="en-IN" dirty="0"/>
              <a:t>Network closely follows the data read/written on to the disk, except in </a:t>
            </a:r>
            <a:r>
              <a:rPr lang="en-IN" dirty="0" err="1"/>
              <a:t>Btrfs</a:t>
            </a:r>
            <a:r>
              <a:rPr lang="en-IN" dirty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31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69EA-CAD3-4B49-90C2-80DD2EE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6D13-4BDB-4DBB-8231-6B1BB3F4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/>
              <a:t>We aim to implement and assess performance comparisons and evaluate system overheads between two PFSs: </a:t>
            </a:r>
            <a:r>
              <a:rPr lang="en-US" sz="2400" b="1"/>
              <a:t>CephFS </a:t>
            </a:r>
            <a:r>
              <a:rPr lang="en-US" sz="2400"/>
              <a:t>and </a:t>
            </a:r>
            <a:r>
              <a:rPr lang="en-US" sz="2400" b="1"/>
              <a:t>BeeGFS</a:t>
            </a:r>
            <a:r>
              <a:rPr lang="en-US" sz="2400"/>
              <a:t> running on multiple file systems –EXT4, XFS, BTRFS and provide detailed analysis.</a:t>
            </a:r>
          </a:p>
        </p:txBody>
      </p:sp>
    </p:spTree>
    <p:extLst>
      <p:ext uri="{BB962C8B-B14F-4D97-AF65-F5344CB8AC3E}">
        <p14:creationId xmlns:p14="http://schemas.microsoft.com/office/powerpoint/2010/main" val="3148213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E147067-FE56-4617-A615-B33F27D54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1" r="13462"/>
          <a:stretch/>
        </p:blipFill>
        <p:spPr>
          <a:xfrm>
            <a:off x="4862533" y="1335970"/>
            <a:ext cx="6958407" cy="4668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6D3A8-1F58-4903-80FF-349B6B0B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BeeGFS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3213-FEBE-4985-9188-DDC805952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8971D"/>
                </a:solidFill>
                <a:effectLst/>
                <a:latin typeface="Lucida Grande"/>
              </a:rPr>
              <a:t>D</a:t>
            </a:r>
            <a:r>
              <a:rPr lang="en-US" sz="2400" b="1" i="0" u="sng" dirty="0">
                <a:solidFill>
                  <a:srgbClr val="666666"/>
                </a:solidFill>
                <a:effectLst/>
                <a:latin typeface="Lucida Grande"/>
              </a:rPr>
              <a:t>istributed File Contents and Metadata</a:t>
            </a:r>
          </a:p>
          <a:p>
            <a:pPr marL="0" indent="0" algn="l">
              <a:buNone/>
            </a:pPr>
            <a:endParaRPr lang="en-US" sz="2400" b="1" i="0" u="sng" dirty="0">
              <a:solidFill>
                <a:srgbClr val="666666"/>
              </a:solidFill>
              <a:effectLst/>
              <a:latin typeface="Lucida Gran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8971D"/>
                </a:solidFill>
                <a:effectLst/>
                <a:latin typeface="Lucida Grande"/>
              </a:rPr>
              <a:t>E</a:t>
            </a:r>
            <a:r>
              <a:rPr lang="en-US" sz="2400" b="1" i="0" u="sng" dirty="0">
                <a:solidFill>
                  <a:srgbClr val="666666"/>
                </a:solidFill>
                <a:effectLst/>
                <a:latin typeface="Lucida Grande"/>
              </a:rPr>
              <a:t>asy To Use</a:t>
            </a:r>
          </a:p>
          <a:p>
            <a:pPr marL="0" indent="0" algn="l">
              <a:buNone/>
            </a:pPr>
            <a:endParaRPr lang="en-US" sz="2400" u="sng" dirty="0">
              <a:solidFill>
                <a:srgbClr val="000000"/>
              </a:solidFill>
              <a:latin typeface="Lucida Gran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8971D"/>
                </a:solidFill>
                <a:effectLst/>
                <a:latin typeface="Lucida Grande"/>
              </a:rPr>
              <a:t>A</a:t>
            </a:r>
            <a:r>
              <a:rPr lang="en-US" sz="2400" b="1" u="sng" dirty="0">
                <a:solidFill>
                  <a:srgbClr val="666666"/>
                </a:solidFill>
                <a:latin typeface="Lucida Grande"/>
              </a:rPr>
              <a:t>ny File System</a:t>
            </a:r>
          </a:p>
          <a:p>
            <a:pPr marL="0" indent="0" algn="l">
              <a:buNone/>
            </a:pPr>
            <a:endParaRPr lang="en-US" sz="2400" u="sng" dirty="0">
              <a:solidFill>
                <a:srgbClr val="000000"/>
              </a:solidFill>
              <a:latin typeface="Lucida Gran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8971D"/>
                </a:solidFill>
                <a:effectLst/>
                <a:latin typeface="Lucida Grande"/>
              </a:rPr>
              <a:t>C</a:t>
            </a:r>
            <a:r>
              <a:rPr lang="en-US" sz="2400" b="1" i="0" u="sng" dirty="0">
                <a:solidFill>
                  <a:srgbClr val="666666"/>
                </a:solidFill>
                <a:effectLst/>
                <a:latin typeface="Lucida Grande"/>
              </a:rPr>
              <a:t>lient and Servers On Any Machine</a:t>
            </a:r>
            <a:endParaRPr lang="en-IN" sz="2400" dirty="0"/>
          </a:p>
        </p:txBody>
      </p:sp>
      <p:pic>
        <p:nvPicPr>
          <p:cNvPr id="6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FC9112CC-0A17-436B-AD26-691EEF1BB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405" y="230189"/>
            <a:ext cx="811174" cy="5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9622-034F-43C9-A890-C4B87A06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Setup</a:t>
            </a:r>
            <a:endParaRPr lang="en-IN" dirty="0"/>
          </a:p>
        </p:txBody>
      </p:sp>
      <p:pic>
        <p:nvPicPr>
          <p:cNvPr id="9" name="Content Placeholder 8" descr="Text, logo&#10;&#10;Description automatically generated">
            <a:extLst>
              <a:ext uri="{FF2B5EF4-FFF2-40B4-BE49-F238E27FC236}">
                <a16:creationId xmlns:a16="http://schemas.microsoft.com/office/drawing/2014/main" id="{B2BC8D2C-986E-4F6A-B727-BCE9C4BF1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61" y="731520"/>
            <a:ext cx="1646287" cy="471509"/>
          </a:xfr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F9DA3C70-0DA9-4B52-8741-F961D15E3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2" y="1532726"/>
            <a:ext cx="10115550" cy="4979305"/>
          </a:xfrm>
          <a:prstGeom prst="rect">
            <a:avLst/>
          </a:prstGeom>
        </p:spPr>
      </p:pic>
      <p:pic>
        <p:nvPicPr>
          <p:cNvPr id="6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E5DF9EA5-DE12-4C8D-ACE6-B36DF8E1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405" y="230189"/>
            <a:ext cx="811174" cy="5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5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02B4-3048-4439-BFBE-1E626E9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IN" dirty="0"/>
              <a:t>Bandwidth results</a:t>
            </a: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4D4C0DEF-09F0-42E0-9D5B-61B965362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155205"/>
              </p:ext>
            </p:extLst>
          </p:nvPr>
        </p:nvGraphicFramePr>
        <p:xfrm>
          <a:off x="350520" y="2589096"/>
          <a:ext cx="11445231" cy="2987377"/>
        </p:xfrm>
        <a:graphic>
          <a:graphicData uri="http://schemas.openxmlformats.org/drawingml/2006/table">
            <a:tbl>
              <a:tblPr/>
              <a:tblGrid>
                <a:gridCol w="601465">
                  <a:extLst>
                    <a:ext uri="{9D8B030D-6E8A-4147-A177-3AD203B41FA5}">
                      <a16:colId xmlns:a16="http://schemas.microsoft.com/office/drawing/2014/main" val="3111719516"/>
                    </a:ext>
                  </a:extLst>
                </a:gridCol>
                <a:gridCol w="512066">
                  <a:extLst>
                    <a:ext uri="{9D8B030D-6E8A-4147-A177-3AD203B41FA5}">
                      <a16:colId xmlns:a16="http://schemas.microsoft.com/office/drawing/2014/main" val="863226618"/>
                    </a:ext>
                  </a:extLst>
                </a:gridCol>
                <a:gridCol w="921816">
                  <a:extLst>
                    <a:ext uri="{9D8B030D-6E8A-4147-A177-3AD203B41FA5}">
                      <a16:colId xmlns:a16="http://schemas.microsoft.com/office/drawing/2014/main" val="1676263212"/>
                    </a:ext>
                  </a:extLst>
                </a:gridCol>
                <a:gridCol w="800134">
                  <a:extLst>
                    <a:ext uri="{9D8B030D-6E8A-4147-A177-3AD203B41FA5}">
                      <a16:colId xmlns:a16="http://schemas.microsoft.com/office/drawing/2014/main" val="2844228129"/>
                    </a:ext>
                  </a:extLst>
                </a:gridCol>
                <a:gridCol w="921816">
                  <a:extLst>
                    <a:ext uri="{9D8B030D-6E8A-4147-A177-3AD203B41FA5}">
                      <a16:colId xmlns:a16="http://schemas.microsoft.com/office/drawing/2014/main" val="851384556"/>
                    </a:ext>
                  </a:extLst>
                </a:gridCol>
                <a:gridCol w="800134">
                  <a:extLst>
                    <a:ext uri="{9D8B030D-6E8A-4147-A177-3AD203B41FA5}">
                      <a16:colId xmlns:a16="http://schemas.microsoft.com/office/drawing/2014/main" val="3344687472"/>
                    </a:ext>
                  </a:extLst>
                </a:gridCol>
                <a:gridCol w="921816">
                  <a:extLst>
                    <a:ext uri="{9D8B030D-6E8A-4147-A177-3AD203B41FA5}">
                      <a16:colId xmlns:a16="http://schemas.microsoft.com/office/drawing/2014/main" val="3102896816"/>
                    </a:ext>
                  </a:extLst>
                </a:gridCol>
                <a:gridCol w="800134">
                  <a:extLst>
                    <a:ext uri="{9D8B030D-6E8A-4147-A177-3AD203B41FA5}">
                      <a16:colId xmlns:a16="http://schemas.microsoft.com/office/drawing/2014/main" val="3064353350"/>
                    </a:ext>
                  </a:extLst>
                </a:gridCol>
                <a:gridCol w="921816">
                  <a:extLst>
                    <a:ext uri="{9D8B030D-6E8A-4147-A177-3AD203B41FA5}">
                      <a16:colId xmlns:a16="http://schemas.microsoft.com/office/drawing/2014/main" val="2471496335"/>
                    </a:ext>
                  </a:extLst>
                </a:gridCol>
                <a:gridCol w="800134">
                  <a:extLst>
                    <a:ext uri="{9D8B030D-6E8A-4147-A177-3AD203B41FA5}">
                      <a16:colId xmlns:a16="http://schemas.microsoft.com/office/drawing/2014/main" val="1676879002"/>
                    </a:ext>
                  </a:extLst>
                </a:gridCol>
                <a:gridCol w="921816">
                  <a:extLst>
                    <a:ext uri="{9D8B030D-6E8A-4147-A177-3AD203B41FA5}">
                      <a16:colId xmlns:a16="http://schemas.microsoft.com/office/drawing/2014/main" val="1669670381"/>
                    </a:ext>
                  </a:extLst>
                </a:gridCol>
                <a:gridCol w="800134">
                  <a:extLst>
                    <a:ext uri="{9D8B030D-6E8A-4147-A177-3AD203B41FA5}">
                      <a16:colId xmlns:a16="http://schemas.microsoft.com/office/drawing/2014/main" val="592849017"/>
                    </a:ext>
                  </a:extLst>
                </a:gridCol>
                <a:gridCol w="921816">
                  <a:extLst>
                    <a:ext uri="{9D8B030D-6E8A-4147-A177-3AD203B41FA5}">
                      <a16:colId xmlns:a16="http://schemas.microsoft.com/office/drawing/2014/main" val="949782045"/>
                    </a:ext>
                  </a:extLst>
                </a:gridCol>
                <a:gridCol w="800134">
                  <a:extLst>
                    <a:ext uri="{9D8B030D-6E8A-4147-A177-3AD203B41FA5}">
                      <a16:colId xmlns:a16="http://schemas.microsoft.com/office/drawing/2014/main" val="3071107225"/>
                    </a:ext>
                  </a:extLst>
                </a:gridCol>
              </a:tblGrid>
              <a:tr h="297695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16mb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1mb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64kb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8265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45361"/>
                  </a:ext>
                </a:extLst>
              </a:tr>
              <a:tr h="308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611135"/>
                  </a:ext>
                </a:extLst>
              </a:tr>
              <a:tr h="29769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ext4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1kb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100.76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157.14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99.43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154.75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102.82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152.35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91.38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123.77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51.26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132.59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30.37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36.08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220416"/>
                  </a:ext>
                </a:extLst>
              </a:tr>
              <a:tr h="29769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2kb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102.87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164.35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102.71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166.31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100.4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163.08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96.84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122.67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51.35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142.78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35.84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957646"/>
                  </a:ext>
                </a:extLst>
              </a:tr>
              <a:tr h="29769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4kb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103.61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168.81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104.63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167.55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103.09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159.41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96.24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120.13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48.43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146.96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36.27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756147"/>
                  </a:ext>
                </a:extLst>
              </a:tr>
              <a:tr h="29769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xfs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1kb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101.92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141.59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97.61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140.26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98.84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141.56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93.71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138.66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47.82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132.38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27.84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95.44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451452"/>
                  </a:ext>
                </a:extLst>
              </a:tr>
              <a:tr h="29769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2kb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100.49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160.56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99.83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150.69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100.98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149.03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95.16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152.32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43.38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142.29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31.96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106.89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112092"/>
                  </a:ext>
                </a:extLst>
              </a:tr>
              <a:tr h="29769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4kb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97.53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159.21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96.46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148.67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98.81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162.26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94.03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171.06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42.44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148.89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31.06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129.65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087274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btrfs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4kb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96.01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170.54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97.14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178.86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95.98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177.1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95.06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41.64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140.54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29.67</a:t>
                      </a:r>
                    </a:p>
                  </a:txBody>
                  <a:tcPr marL="13266" marR="13266" marT="1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132.72</a:t>
                      </a:r>
                    </a:p>
                  </a:txBody>
                  <a:tcPr marL="13266" marR="13266" marT="132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946355"/>
                  </a:ext>
                </a:extLst>
              </a:tr>
            </a:tbl>
          </a:graphicData>
        </a:graphic>
      </p:graphicFrame>
      <p:pic>
        <p:nvPicPr>
          <p:cNvPr id="31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86FFA55F-5000-43C1-B7D2-3BC25A089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405" y="230189"/>
            <a:ext cx="811174" cy="5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4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0D6A-D40C-4174-932C-C1F619E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Larger transfer</a:t>
            </a:r>
          </a:p>
        </p:txBody>
      </p:sp>
      <p:pic>
        <p:nvPicPr>
          <p:cNvPr id="10250" name="Picture 10">
            <a:extLst>
              <a:ext uri="{FF2B5EF4-FFF2-40B4-BE49-F238E27FC236}">
                <a16:creationId xmlns:a16="http://schemas.microsoft.com/office/drawing/2014/main" id="{CD4C83C2-2D9B-41D6-B9D6-6FFA43CD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7" y="1534160"/>
            <a:ext cx="11116685" cy="2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D1B7CCD0-4D41-4715-9AF0-FB01B40B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6" y="4196080"/>
            <a:ext cx="11116685" cy="2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7361CF-5385-4CE1-A51F-1BAA694BB426}"/>
              </a:ext>
            </a:extLst>
          </p:cNvPr>
          <p:cNvCxnSpPr>
            <a:cxnSpLocks/>
          </p:cNvCxnSpPr>
          <p:nvPr/>
        </p:nvCxnSpPr>
        <p:spPr>
          <a:xfrm flipH="1">
            <a:off x="2316480" y="1690688"/>
            <a:ext cx="426720" cy="47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D03558-B676-4DA3-BEF2-F0E8563C3895}"/>
              </a:ext>
            </a:extLst>
          </p:cNvPr>
          <p:cNvCxnSpPr/>
          <p:nvPr/>
        </p:nvCxnSpPr>
        <p:spPr>
          <a:xfrm flipH="1">
            <a:off x="4892040" y="1690688"/>
            <a:ext cx="106680" cy="47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18B33D-23C7-49E2-903B-871A8E969D9C}"/>
              </a:ext>
            </a:extLst>
          </p:cNvPr>
          <p:cNvCxnSpPr>
            <a:cxnSpLocks/>
          </p:cNvCxnSpPr>
          <p:nvPr/>
        </p:nvCxnSpPr>
        <p:spPr>
          <a:xfrm>
            <a:off x="7589520" y="1690688"/>
            <a:ext cx="0" cy="58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382C0-C5EC-46A3-89B6-36E34405259A}"/>
              </a:ext>
            </a:extLst>
          </p:cNvPr>
          <p:cNvCxnSpPr>
            <a:cxnSpLocks/>
          </p:cNvCxnSpPr>
          <p:nvPr/>
        </p:nvCxnSpPr>
        <p:spPr>
          <a:xfrm>
            <a:off x="9799320" y="1534160"/>
            <a:ext cx="266701" cy="11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8D79-5B83-4E0D-A480-AFED0C8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IN" dirty="0"/>
              <a:t>Larger transfer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A1E070-2F40-4170-A189-67C349DB2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075"/>
              </p:ext>
            </p:extLst>
          </p:nvPr>
        </p:nvGraphicFramePr>
        <p:xfrm>
          <a:off x="1000874" y="2432174"/>
          <a:ext cx="8473444" cy="3548540"/>
        </p:xfrm>
        <a:graphic>
          <a:graphicData uri="http://schemas.openxmlformats.org/drawingml/2006/table">
            <a:tbl>
              <a:tblPr/>
              <a:tblGrid>
                <a:gridCol w="841552">
                  <a:extLst>
                    <a:ext uri="{9D8B030D-6E8A-4147-A177-3AD203B41FA5}">
                      <a16:colId xmlns:a16="http://schemas.microsoft.com/office/drawing/2014/main" val="3776404205"/>
                    </a:ext>
                  </a:extLst>
                </a:gridCol>
                <a:gridCol w="731168">
                  <a:extLst>
                    <a:ext uri="{9D8B030D-6E8A-4147-A177-3AD203B41FA5}">
                      <a16:colId xmlns:a16="http://schemas.microsoft.com/office/drawing/2014/main" val="351453514"/>
                    </a:ext>
                  </a:extLst>
                </a:gridCol>
                <a:gridCol w="841552">
                  <a:extLst>
                    <a:ext uri="{9D8B030D-6E8A-4147-A177-3AD203B41FA5}">
                      <a16:colId xmlns:a16="http://schemas.microsoft.com/office/drawing/2014/main" val="1431168876"/>
                    </a:ext>
                  </a:extLst>
                </a:gridCol>
                <a:gridCol w="883629">
                  <a:extLst>
                    <a:ext uri="{9D8B030D-6E8A-4147-A177-3AD203B41FA5}">
                      <a16:colId xmlns:a16="http://schemas.microsoft.com/office/drawing/2014/main" val="2353804142"/>
                    </a:ext>
                  </a:extLst>
                </a:gridCol>
                <a:gridCol w="841552">
                  <a:extLst>
                    <a:ext uri="{9D8B030D-6E8A-4147-A177-3AD203B41FA5}">
                      <a16:colId xmlns:a16="http://schemas.microsoft.com/office/drawing/2014/main" val="1081298403"/>
                    </a:ext>
                  </a:extLst>
                </a:gridCol>
                <a:gridCol w="883629">
                  <a:extLst>
                    <a:ext uri="{9D8B030D-6E8A-4147-A177-3AD203B41FA5}">
                      <a16:colId xmlns:a16="http://schemas.microsoft.com/office/drawing/2014/main" val="667851003"/>
                    </a:ext>
                  </a:extLst>
                </a:gridCol>
                <a:gridCol w="841552">
                  <a:extLst>
                    <a:ext uri="{9D8B030D-6E8A-4147-A177-3AD203B41FA5}">
                      <a16:colId xmlns:a16="http://schemas.microsoft.com/office/drawing/2014/main" val="3276624805"/>
                    </a:ext>
                  </a:extLst>
                </a:gridCol>
                <a:gridCol w="883629">
                  <a:extLst>
                    <a:ext uri="{9D8B030D-6E8A-4147-A177-3AD203B41FA5}">
                      <a16:colId xmlns:a16="http://schemas.microsoft.com/office/drawing/2014/main" val="2092072362"/>
                    </a:ext>
                  </a:extLst>
                </a:gridCol>
                <a:gridCol w="841552">
                  <a:extLst>
                    <a:ext uri="{9D8B030D-6E8A-4147-A177-3AD203B41FA5}">
                      <a16:colId xmlns:a16="http://schemas.microsoft.com/office/drawing/2014/main" val="566425776"/>
                    </a:ext>
                  </a:extLst>
                </a:gridCol>
                <a:gridCol w="883629">
                  <a:extLst>
                    <a:ext uri="{9D8B030D-6E8A-4147-A177-3AD203B41FA5}">
                      <a16:colId xmlns:a16="http://schemas.microsoft.com/office/drawing/2014/main" val="2824231959"/>
                    </a:ext>
                  </a:extLst>
                </a:gridCol>
              </a:tblGrid>
              <a:tr h="35485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813" marR="15813" marT="158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16mb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1mb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15705"/>
                  </a:ext>
                </a:extLst>
              </a:tr>
              <a:tr h="35485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813" marR="15813" marT="158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84558"/>
                  </a:ext>
                </a:extLst>
              </a:tr>
              <a:tr h="35485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813" marR="15813" marT="158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991674"/>
                  </a:ext>
                </a:extLst>
              </a:tr>
              <a:tr h="3548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ext4</a:t>
                      </a:r>
                    </a:p>
                  </a:txBody>
                  <a:tcPr marL="15813" marR="15813" marT="158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1kb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100.76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157.14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99.43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154.75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102.82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152.35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91.38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123.77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730523"/>
                  </a:ext>
                </a:extLst>
              </a:tr>
              <a:tr h="3548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2kb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102.87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164.35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102.71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166.31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100.4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163.08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96.84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122.67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674545"/>
                  </a:ext>
                </a:extLst>
              </a:tr>
              <a:tr h="3548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4kb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103.61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168.81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104.63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167.55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103.09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159.41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96.24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120.13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07896"/>
                  </a:ext>
                </a:extLst>
              </a:tr>
              <a:tr h="3548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xfs</a:t>
                      </a:r>
                    </a:p>
                  </a:txBody>
                  <a:tcPr marL="15813" marR="15813" marT="158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1kb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101.92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141.59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97.61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140.26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98.84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141.56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93.71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138.66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705604"/>
                  </a:ext>
                </a:extLst>
              </a:tr>
              <a:tr h="3548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2kb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100.49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160.56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99.83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150.69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100.98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149.03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95.16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152.32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982822"/>
                  </a:ext>
                </a:extLst>
              </a:tr>
              <a:tr h="3548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4kb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97.53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159.21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96.46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148.67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98.81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162.26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94.03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171.06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75828"/>
                  </a:ext>
                </a:extLst>
              </a:tr>
              <a:tr h="3548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btrfs</a:t>
                      </a:r>
                    </a:p>
                  </a:txBody>
                  <a:tcPr marL="15813" marR="15813" marT="158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4kb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96.01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170.54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97.14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178.86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95.98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177.1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95.06</a:t>
                      </a:r>
                    </a:p>
                  </a:txBody>
                  <a:tcPr marL="15813" marR="15813" marT="15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15813" marR="15813" marT="1581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281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B2930F-30B8-4DE1-A81E-30CD8DE2E2CE}"/>
              </a:ext>
            </a:extLst>
          </p:cNvPr>
          <p:cNvSpPr txBox="1"/>
          <p:nvPr/>
        </p:nvSpPr>
        <p:spPr>
          <a:xfrm>
            <a:off x="9662160" y="2340551"/>
            <a:ext cx="2011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 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Ext4 with 4kb block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Write 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Btrfs</a:t>
            </a:r>
            <a:r>
              <a:rPr lang="en-IN" dirty="0"/>
              <a:t> with default size</a:t>
            </a:r>
          </a:p>
        </p:txBody>
      </p:sp>
      <p:pic>
        <p:nvPicPr>
          <p:cNvPr id="8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5EA6E3D-5512-4469-8C97-46209C62A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405" y="230189"/>
            <a:ext cx="811174" cy="5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80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58CB-51F0-4A0A-AEF8-C942D0D1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Smaller transfer</a:t>
            </a:r>
          </a:p>
        </p:txBody>
      </p:sp>
      <p:pic>
        <p:nvPicPr>
          <p:cNvPr id="15371" name="Picture 11">
            <a:extLst>
              <a:ext uri="{FF2B5EF4-FFF2-40B4-BE49-F238E27FC236}">
                <a16:creationId xmlns:a16="http://schemas.microsoft.com/office/drawing/2014/main" id="{78EB43F6-54FE-430E-B198-F9529274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23" y="4038600"/>
            <a:ext cx="1177435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3" name="Picture 13">
            <a:extLst>
              <a:ext uri="{FF2B5EF4-FFF2-40B4-BE49-F238E27FC236}">
                <a16:creationId xmlns:a16="http://schemas.microsoft.com/office/drawing/2014/main" id="{3DF7C6B3-DC73-496B-8756-D8D534546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23" y="1199778"/>
            <a:ext cx="11774351" cy="283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52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5B93-5A60-4597-BD68-9ADBBEDF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IN" dirty="0"/>
              <a:t>Smaller transfer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8E6C27-11FA-42BA-876A-BC021A2D7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185973"/>
              </p:ext>
            </p:extLst>
          </p:nvPr>
        </p:nvGraphicFramePr>
        <p:xfrm>
          <a:off x="1000874" y="2481185"/>
          <a:ext cx="8508886" cy="3396970"/>
        </p:xfrm>
        <a:graphic>
          <a:graphicData uri="http://schemas.openxmlformats.org/drawingml/2006/table">
            <a:tbl>
              <a:tblPr/>
              <a:tblGrid>
                <a:gridCol w="1326421">
                  <a:extLst>
                    <a:ext uri="{9D8B030D-6E8A-4147-A177-3AD203B41FA5}">
                      <a16:colId xmlns:a16="http://schemas.microsoft.com/office/drawing/2014/main" val="1682447258"/>
                    </a:ext>
                  </a:extLst>
                </a:gridCol>
                <a:gridCol w="1083257">
                  <a:extLst>
                    <a:ext uri="{9D8B030D-6E8A-4147-A177-3AD203B41FA5}">
                      <a16:colId xmlns:a16="http://schemas.microsoft.com/office/drawing/2014/main" val="2267880783"/>
                    </a:ext>
                  </a:extLst>
                </a:gridCol>
                <a:gridCol w="1460042">
                  <a:extLst>
                    <a:ext uri="{9D8B030D-6E8A-4147-A177-3AD203B41FA5}">
                      <a16:colId xmlns:a16="http://schemas.microsoft.com/office/drawing/2014/main" val="2754978477"/>
                    </a:ext>
                  </a:extLst>
                </a:gridCol>
                <a:gridCol w="1601336">
                  <a:extLst>
                    <a:ext uri="{9D8B030D-6E8A-4147-A177-3AD203B41FA5}">
                      <a16:colId xmlns:a16="http://schemas.microsoft.com/office/drawing/2014/main" val="350602736"/>
                    </a:ext>
                  </a:extLst>
                </a:gridCol>
                <a:gridCol w="1507141">
                  <a:extLst>
                    <a:ext uri="{9D8B030D-6E8A-4147-A177-3AD203B41FA5}">
                      <a16:colId xmlns:a16="http://schemas.microsoft.com/office/drawing/2014/main" val="473970486"/>
                    </a:ext>
                  </a:extLst>
                </a:gridCol>
                <a:gridCol w="1530689">
                  <a:extLst>
                    <a:ext uri="{9D8B030D-6E8A-4147-A177-3AD203B41FA5}">
                      <a16:colId xmlns:a16="http://schemas.microsoft.com/office/drawing/2014/main" val="857368157"/>
                    </a:ext>
                  </a:extLst>
                </a:gridCol>
              </a:tblGrid>
              <a:tr h="339697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122" marR="16122" marT="16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64kb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88284"/>
                  </a:ext>
                </a:extLst>
              </a:tr>
              <a:tr h="339697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122" marR="16122" marT="16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303831"/>
                  </a:ext>
                </a:extLst>
              </a:tr>
              <a:tr h="339697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122" marR="16122" marT="16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(MB/s)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(MB/s)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422994"/>
                  </a:ext>
                </a:extLst>
              </a:tr>
              <a:tr h="33969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ext4</a:t>
                      </a:r>
                    </a:p>
                  </a:txBody>
                  <a:tcPr marL="16122" marR="16122" marT="16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1kb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51.26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132.59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30.37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36.08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528497"/>
                  </a:ext>
                </a:extLst>
              </a:tr>
              <a:tr h="339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2kb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51.35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142.78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35.84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408250"/>
                  </a:ext>
                </a:extLst>
              </a:tr>
              <a:tr h="339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4kb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48.43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146.96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36.27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993982"/>
                  </a:ext>
                </a:extLst>
              </a:tr>
              <a:tr h="33969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xfs</a:t>
                      </a:r>
                    </a:p>
                  </a:txBody>
                  <a:tcPr marL="16122" marR="16122" marT="16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1kb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47.82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132.38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27.84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95.44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880282"/>
                  </a:ext>
                </a:extLst>
              </a:tr>
              <a:tr h="339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2kb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43.38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142.29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31.96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106.89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298948"/>
                  </a:ext>
                </a:extLst>
              </a:tr>
              <a:tr h="339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4kb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42.44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148.89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31.06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129.65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7265"/>
                  </a:ext>
                </a:extLst>
              </a:tr>
              <a:tr h="3396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btrfs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22" marR="16122" marT="16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4kb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41.64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140.54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29.67</a:t>
                      </a:r>
                    </a:p>
                  </a:txBody>
                  <a:tcPr marL="16122" marR="16122" marT="16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132.72</a:t>
                      </a:r>
                    </a:p>
                  </a:txBody>
                  <a:tcPr marL="16122" marR="16122" marT="16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0313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C453F9-29CF-4C05-95C9-29FC54C09EE8}"/>
              </a:ext>
            </a:extLst>
          </p:cNvPr>
          <p:cNvSpPr txBox="1"/>
          <p:nvPr/>
        </p:nvSpPr>
        <p:spPr>
          <a:xfrm>
            <a:off x="9631680" y="2481185"/>
            <a:ext cx="2316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 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Ext4 and xfs perform equally 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Write 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Xfs with default 4kb block size</a:t>
            </a:r>
          </a:p>
        </p:txBody>
      </p:sp>
      <p:pic>
        <p:nvPicPr>
          <p:cNvPr id="8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96C9D07-CD2A-49BF-B07C-B4BA4160C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405" y="230189"/>
            <a:ext cx="811174" cy="5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8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48A0-E831-42E1-8E0E-A3BA2107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System Utilization</a:t>
            </a:r>
          </a:p>
        </p:txBody>
      </p:sp>
      <p:pic>
        <p:nvPicPr>
          <p:cNvPr id="16392" name="Picture 8">
            <a:extLst>
              <a:ext uri="{FF2B5EF4-FFF2-40B4-BE49-F238E27FC236}">
                <a16:creationId xmlns:a16="http://schemas.microsoft.com/office/drawing/2014/main" id="{A2C16CDB-C0B9-45FD-8A42-9947136CFD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14" y="1690688"/>
            <a:ext cx="5323971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7266A-9B74-47B9-BA91-74AF72B6DFAD}"/>
              </a:ext>
            </a:extLst>
          </p:cNvPr>
          <p:cNvSpPr txBox="1"/>
          <p:nvPr/>
        </p:nvSpPr>
        <p:spPr>
          <a:xfrm>
            <a:off x="4446269" y="5854702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 utilization is &lt; 0.25%</a:t>
            </a:r>
          </a:p>
        </p:txBody>
      </p:sp>
    </p:spTree>
    <p:extLst>
      <p:ext uri="{BB962C8B-B14F-4D97-AF65-F5344CB8AC3E}">
        <p14:creationId xmlns:p14="http://schemas.microsoft.com/office/powerpoint/2010/main" val="1343421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10D8-CF12-40E5-994E-EBADF027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Disk Utilization (ext4 1MB)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0FC41138-7F23-4979-8340-E16EC85F70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3311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85D2E-9D74-4A36-9FF2-E4E3D6B964FB}"/>
              </a:ext>
            </a:extLst>
          </p:cNvPr>
          <p:cNvSpPr txBox="1"/>
          <p:nvPr/>
        </p:nvSpPr>
        <p:spPr>
          <a:xfrm>
            <a:off x="8290560" y="169068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Saturates while reading</a:t>
            </a:r>
          </a:p>
        </p:txBody>
      </p:sp>
    </p:spTree>
    <p:extLst>
      <p:ext uri="{BB962C8B-B14F-4D97-AF65-F5344CB8AC3E}">
        <p14:creationId xmlns:p14="http://schemas.microsoft.com/office/powerpoint/2010/main" val="3672678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9A48-FE19-4D2D-B5FA-13CCA7E5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Network Overhead (ext4 1MB)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C829C77E-04E5-4C3F-827E-0584356678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129377"/>
            <a:ext cx="10515600" cy="374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3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F0BFA-38BD-4B5F-981C-A34F6FB4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Motivation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8085-37B6-433A-8116-3F8756F4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 performance of a PFS depends heavily on the underlying PFS design and deployment. It is critical to characterize the performance and design trade-offs of PFSs with respect to different Filesystems, and their configurations.</a:t>
            </a:r>
          </a:p>
          <a:p>
            <a:r>
              <a:rPr lang="en-US" sz="2200" dirty="0"/>
              <a:t>With the latest releases for the File systems, older benchmark results may not be usable.</a:t>
            </a:r>
          </a:p>
        </p:txBody>
      </p:sp>
    </p:spTree>
    <p:extLst>
      <p:ext uri="{BB962C8B-B14F-4D97-AF65-F5344CB8AC3E}">
        <p14:creationId xmlns:p14="http://schemas.microsoft.com/office/powerpoint/2010/main" val="2000308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E912-1E8F-409A-9540-E6D78324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D82E-6046-45BA-B528-D108C87D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193"/>
            <a:ext cx="5257800" cy="4351338"/>
          </a:xfrm>
        </p:spPr>
        <p:txBody>
          <a:bodyPr/>
          <a:lstStyle/>
          <a:p>
            <a:r>
              <a:rPr lang="en-IN" dirty="0"/>
              <a:t>Workloads</a:t>
            </a:r>
          </a:p>
          <a:p>
            <a:pPr lvl="1"/>
            <a:r>
              <a:rPr lang="en-IN" dirty="0"/>
              <a:t>Large Reads: 	ext4 (4kB block)</a:t>
            </a:r>
          </a:p>
          <a:p>
            <a:pPr lvl="1"/>
            <a:r>
              <a:rPr lang="en-IN" dirty="0"/>
              <a:t>Large Writes:	</a:t>
            </a:r>
            <a:r>
              <a:rPr lang="en-IN" dirty="0" err="1"/>
              <a:t>btrfs</a:t>
            </a:r>
            <a:r>
              <a:rPr lang="en-IN" dirty="0"/>
              <a:t> (default block)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Small Reads: 	ext4 or xfs (default block)</a:t>
            </a:r>
          </a:p>
          <a:p>
            <a:pPr lvl="1"/>
            <a:r>
              <a:rPr lang="en-IN" dirty="0"/>
              <a:t>Small Writes:	xfs (default block)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F3CA5C06-1E1E-4783-A782-28CF5372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3" y="230189"/>
            <a:ext cx="1570866" cy="9708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96E561-D0AE-4149-B57B-A7D55F3A7B89}"/>
              </a:ext>
            </a:extLst>
          </p:cNvPr>
          <p:cNvSpPr txBox="1">
            <a:spLocks/>
          </p:cNvSpPr>
          <p:nvPr/>
        </p:nvSpPr>
        <p:spPr>
          <a:xfrm>
            <a:off x="6425890" y="179419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Overheads</a:t>
            </a:r>
          </a:p>
          <a:p>
            <a:pPr lvl="1"/>
            <a:r>
              <a:rPr lang="en-IN" dirty="0"/>
              <a:t>Average System utilization &lt; 0.25% even with co-hosting</a:t>
            </a:r>
          </a:p>
          <a:p>
            <a:pPr lvl="1"/>
            <a:r>
              <a:rPr lang="en-IN" dirty="0"/>
              <a:t>Disk utilization is 100% for read operations</a:t>
            </a:r>
          </a:p>
          <a:p>
            <a:pPr lvl="1"/>
            <a:r>
              <a:rPr lang="en-IN" dirty="0"/>
              <a:t>Network closely follows the data read/written on to the disk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689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E51E-FE1C-495D-8506-70E294FE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6A98-1052-40CE-8923-FB3056E9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Deploy </a:t>
            </a:r>
            <a:r>
              <a:rPr lang="en-IN" dirty="0" err="1"/>
              <a:t>BeeGFS</a:t>
            </a:r>
            <a:r>
              <a:rPr lang="en-IN" dirty="0"/>
              <a:t> and </a:t>
            </a:r>
            <a:r>
              <a:rPr lang="en-IN" dirty="0" err="1"/>
              <a:t>CephFS</a:t>
            </a:r>
            <a:r>
              <a:rPr lang="en-IN" dirty="0"/>
              <a:t> on Chameleon Cloud.</a:t>
            </a:r>
          </a:p>
          <a:p>
            <a:r>
              <a:rPr lang="en-IN" dirty="0"/>
              <a:t>Benchmark 3 Filesystems – Ext4, </a:t>
            </a:r>
            <a:r>
              <a:rPr lang="en-IN" dirty="0" err="1"/>
              <a:t>Btrfs</a:t>
            </a:r>
            <a:r>
              <a:rPr lang="en-IN" dirty="0"/>
              <a:t>, </a:t>
            </a:r>
            <a:r>
              <a:rPr lang="en-IN" dirty="0" err="1"/>
              <a:t>Xfs</a:t>
            </a:r>
            <a:endParaRPr lang="en-IN" dirty="0"/>
          </a:p>
          <a:p>
            <a:r>
              <a:rPr lang="en-IN" dirty="0"/>
              <a:t>Multiple configurations of each filesystem.</a:t>
            </a:r>
          </a:p>
          <a:p>
            <a:r>
              <a:rPr lang="en-IN" dirty="0"/>
              <a:t>Conclude which filesystem may perform most optimum for different workloads.</a:t>
            </a:r>
          </a:p>
          <a:p>
            <a:endParaRPr lang="en-IN" dirty="0"/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D5499C0E-4A28-4C8B-89A3-DB9409ABF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3" y="230189"/>
            <a:ext cx="1570866" cy="9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7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E51E-FE1C-495D-8506-70E294FE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6A98-1052-40CE-8923-FB3056E9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SSD</a:t>
            </a:r>
          </a:p>
          <a:p>
            <a:r>
              <a:rPr lang="en-IN" dirty="0"/>
              <a:t>F2FS</a:t>
            </a:r>
          </a:p>
          <a:p>
            <a:r>
              <a:rPr lang="en-IN" dirty="0"/>
              <a:t>Homogeneous Network.</a:t>
            </a:r>
          </a:p>
          <a:p>
            <a:r>
              <a:rPr lang="en-IN" dirty="0"/>
              <a:t>More no. of nodes.</a:t>
            </a:r>
          </a:p>
          <a:p>
            <a:r>
              <a:rPr lang="en-IN" dirty="0"/>
              <a:t>Different RAID configurations.</a:t>
            </a:r>
          </a:p>
          <a:p>
            <a:r>
              <a:rPr lang="en-IN" dirty="0"/>
              <a:t>Different </a:t>
            </a:r>
            <a:r>
              <a:rPr lang="en-IN" dirty="0" err="1"/>
              <a:t>BeeGFS</a:t>
            </a:r>
            <a:r>
              <a:rPr lang="en-IN" dirty="0"/>
              <a:t> and </a:t>
            </a:r>
            <a:r>
              <a:rPr lang="en-IN" dirty="0" err="1"/>
              <a:t>Ceph</a:t>
            </a:r>
            <a:r>
              <a:rPr lang="en-IN" dirty="0"/>
              <a:t> Configurations.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D5499C0E-4A28-4C8B-89A3-DB9409ABF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3" y="230189"/>
            <a:ext cx="1570866" cy="9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84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865F-DA82-4E43-AD7D-9DE5931E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751B-1F90-4F72-9C43-37EC426E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Shell Scripting</a:t>
            </a:r>
          </a:p>
          <a:p>
            <a:pPr lvl="1"/>
            <a:r>
              <a:rPr lang="en-IN" dirty="0"/>
              <a:t>Partitioning</a:t>
            </a:r>
          </a:p>
          <a:p>
            <a:pPr lvl="1"/>
            <a:r>
              <a:rPr lang="en-IN" dirty="0"/>
              <a:t>mounting different file systems</a:t>
            </a:r>
          </a:p>
          <a:p>
            <a:pPr lvl="1"/>
            <a:r>
              <a:rPr lang="en-IN" dirty="0"/>
              <a:t>communication over </a:t>
            </a:r>
            <a:r>
              <a:rPr lang="en-IN" dirty="0" err="1"/>
              <a:t>ssh</a:t>
            </a:r>
            <a:endParaRPr lang="en-IN" dirty="0"/>
          </a:p>
          <a:p>
            <a:pPr lvl="1"/>
            <a:r>
              <a:rPr lang="en-IN" dirty="0"/>
              <a:t>random data generation</a:t>
            </a:r>
          </a:p>
          <a:p>
            <a:r>
              <a:rPr lang="en-IN" dirty="0"/>
              <a:t>MPI</a:t>
            </a:r>
          </a:p>
          <a:p>
            <a:r>
              <a:rPr lang="en-IN" dirty="0"/>
              <a:t>IOR</a:t>
            </a:r>
          </a:p>
          <a:p>
            <a:r>
              <a:rPr lang="en-IN" dirty="0"/>
              <a:t>Clock Synchronization for cluster (</a:t>
            </a:r>
            <a:r>
              <a:rPr lang="en-IN" dirty="0" err="1"/>
              <a:t>Chrony</a:t>
            </a:r>
            <a:r>
              <a:rPr lang="en-IN" dirty="0"/>
              <a:t>).</a:t>
            </a:r>
          </a:p>
          <a:p>
            <a:r>
              <a:rPr lang="en-IN" dirty="0"/>
              <a:t>Terminator</a:t>
            </a:r>
          </a:p>
          <a:p>
            <a:r>
              <a:rPr lang="en-IN" dirty="0"/>
              <a:t>Management through Git</a:t>
            </a:r>
          </a:p>
          <a:p>
            <a:r>
              <a:rPr lang="en-IN" dirty="0"/>
              <a:t>Chameleon Cloud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84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CDAF2-9B21-430A-A4BA-75AD894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Ceph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DDEFF267-37E9-4CC3-B880-E7E9436BF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57" y="1269615"/>
            <a:ext cx="3533985" cy="43959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B6E5E2-5872-4697-8902-934726D330B8}"/>
              </a:ext>
            </a:extLst>
          </p:cNvPr>
          <p:cNvSpPr txBox="1">
            <a:spLocks/>
          </p:cNvSpPr>
          <p:nvPr/>
        </p:nvSpPr>
        <p:spPr>
          <a:xfrm>
            <a:off x="5255260" y="2998278"/>
            <a:ext cx="4428236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i="0" dirty="0">
              <a:effectLst/>
            </a:endParaRPr>
          </a:p>
          <a:p>
            <a:r>
              <a:rPr lang="en-US" sz="2000" b="0" i="0" dirty="0" err="1">
                <a:effectLst/>
              </a:rPr>
              <a:t>Ceph</a:t>
            </a:r>
            <a:r>
              <a:rPr lang="en-US" sz="2000" b="0" i="0" dirty="0">
                <a:effectLst/>
              </a:rPr>
              <a:t> is a software-defined storage solution designed to address the object, block, and file storage needs of data </a:t>
            </a:r>
            <a:r>
              <a:rPr lang="en-US" sz="2000" b="0" i="0" dirty="0" err="1">
                <a:effectLst/>
              </a:rPr>
              <a:t>centres</a:t>
            </a:r>
            <a:r>
              <a:rPr lang="en-US" sz="2000" b="0" i="0" dirty="0">
                <a:effectLst/>
              </a:rPr>
              <a:t> adopting open source as the new norm for high-growth block storage, object stores and data lakes.</a:t>
            </a:r>
          </a:p>
          <a:p>
            <a:r>
              <a:rPr lang="en-US" sz="2000" dirty="0"/>
              <a:t>Version Used : Nautilus</a:t>
            </a:r>
            <a:endParaRPr lang="en-US" sz="20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164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DAF2-9B21-430A-A4BA-75AD894B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Ceph</a:t>
            </a:r>
            <a:r>
              <a:rPr lang="en-IN" dirty="0"/>
              <a:t> : Pros and Cons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DDEFF267-37E9-4CC3-B880-E7E9436BF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737" y="0"/>
            <a:ext cx="1480263" cy="184130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D2F42F-7159-4616-B05C-2FD91372E10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Its </a:t>
            </a:r>
            <a:r>
              <a:rPr lang="en-US" b="1" i="0" dirty="0">
                <a:solidFill>
                  <a:srgbClr val="3C3C3C"/>
                </a:solidFill>
                <a:effectLst/>
                <a:latin typeface="OpenSansRegular"/>
              </a:rPr>
              <a:t>scalability</a:t>
            </a:r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 and </a:t>
            </a:r>
            <a:r>
              <a:rPr lang="en-US" b="1" i="0" dirty="0">
                <a:solidFill>
                  <a:srgbClr val="3C3C3C"/>
                </a:solidFill>
                <a:effectLst/>
                <a:latin typeface="OpenSansRegular"/>
              </a:rPr>
              <a:t>integrated redundancy</a:t>
            </a:r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 ensure data security and flexibility within the network. </a:t>
            </a:r>
          </a:p>
          <a:p>
            <a:r>
              <a:rPr lang="en-US" b="1" dirty="0">
                <a:solidFill>
                  <a:srgbClr val="3C3C3C"/>
                </a:solidFill>
                <a:latin typeface="OpenSansRegular"/>
              </a:rPr>
              <a:t>A</a:t>
            </a:r>
            <a:r>
              <a:rPr lang="en-US" b="1" i="0" dirty="0">
                <a:solidFill>
                  <a:srgbClr val="3C3C3C"/>
                </a:solidFill>
                <a:effectLst/>
                <a:latin typeface="OpenSansRegular"/>
              </a:rPr>
              <a:t>vailability</a:t>
            </a:r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 is also guaranteed by the </a:t>
            </a:r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  <a:hlinkClick r:id="rId3" action="ppaction://hlinkfile"/>
              </a:rPr>
              <a:t>CRUSH</a:t>
            </a:r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 algorithm.</a:t>
            </a:r>
          </a:p>
          <a:p>
            <a:r>
              <a:rPr lang="en-US" dirty="0">
                <a:solidFill>
                  <a:srgbClr val="3C3C3C"/>
                </a:solidFill>
                <a:latin typeface="OpenSansRegular"/>
              </a:rPr>
              <a:t>Extremely </a:t>
            </a:r>
            <a:r>
              <a:rPr lang="en-US" b="1" dirty="0">
                <a:solidFill>
                  <a:srgbClr val="3C3C3C"/>
                </a:solidFill>
                <a:latin typeface="OpenSansRegular"/>
              </a:rPr>
              <a:t>Fault tolerance. </a:t>
            </a:r>
          </a:p>
          <a:p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Open Source.</a:t>
            </a:r>
          </a:p>
          <a:p>
            <a:endParaRPr lang="en-US" b="0" i="0" dirty="0">
              <a:solidFill>
                <a:srgbClr val="3C3C3C"/>
              </a:solidFill>
              <a:effectLst/>
              <a:latin typeface="OpenSansRegular"/>
            </a:endParaRPr>
          </a:p>
          <a:p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Due to the variety of components provided, a </a:t>
            </a:r>
            <a:r>
              <a:rPr lang="en-US" b="1" i="0" dirty="0">
                <a:solidFill>
                  <a:srgbClr val="3C3C3C"/>
                </a:solidFill>
                <a:effectLst/>
                <a:latin typeface="OpenSansRegular"/>
              </a:rPr>
              <a:t>comprehensive network is required.</a:t>
            </a:r>
          </a:p>
          <a:p>
            <a:r>
              <a:rPr lang="en-US" b="1" dirty="0">
                <a:solidFill>
                  <a:srgbClr val="3C3C3C"/>
                </a:solidFill>
                <a:latin typeface="OpenSansRegular"/>
              </a:rPr>
              <a:t>S</a:t>
            </a:r>
            <a:r>
              <a:rPr lang="en-US" b="1" i="0" dirty="0">
                <a:solidFill>
                  <a:srgbClr val="3C3C3C"/>
                </a:solidFill>
                <a:effectLst/>
                <a:latin typeface="OpenSansRegular"/>
              </a:rPr>
              <a:t>et-up is very complex and time consuming.</a:t>
            </a:r>
          </a:p>
          <a:p>
            <a:r>
              <a:rPr lang="en-US" b="1" dirty="0">
                <a:solidFill>
                  <a:srgbClr val="3C3C3C"/>
                </a:solidFill>
                <a:latin typeface="OpenSansRegular"/>
              </a:rPr>
              <a:t>Transparent : </a:t>
            </a:r>
            <a:r>
              <a:rPr lang="en-US" dirty="0">
                <a:solidFill>
                  <a:srgbClr val="3C3C3C"/>
                </a:solidFill>
                <a:latin typeface="OpenSansRegular"/>
              </a:rPr>
              <a:t>U</a:t>
            </a:r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ser cannot be entirely sure where the data is physically being stored.</a:t>
            </a:r>
            <a:endParaRPr lang="en-US" b="1" i="0" dirty="0">
              <a:solidFill>
                <a:srgbClr val="3C3C3C"/>
              </a:solidFill>
              <a:effectLst/>
              <a:latin typeface="Open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922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DAF2-9B21-430A-A4BA-75AD894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Ceph Cluster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DDEFF267-37E9-4CC3-B880-E7E9436BF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1" y="375320"/>
            <a:ext cx="3094019" cy="3848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7CB773-FB3C-4C3C-A60D-EFB14F01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377" y="375320"/>
            <a:ext cx="1796271" cy="1657612"/>
          </a:xfrm>
          <a:prstGeom prst="rect">
            <a:avLst/>
          </a:prstGeom>
        </p:spPr>
      </p:pic>
      <p:pic>
        <p:nvPicPr>
          <p:cNvPr id="9" name="Picture 2" descr="user admin icon vector">
            <a:extLst>
              <a:ext uri="{FF2B5EF4-FFF2-40B4-BE49-F238E27FC236}">
                <a16:creationId xmlns:a16="http://schemas.microsoft.com/office/drawing/2014/main" id="{FFCFF30E-E61F-4F26-BED1-558CF491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111" y="2424609"/>
            <a:ext cx="1799367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0A07E3-261C-4399-A2A0-C56316307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09" y="4911830"/>
            <a:ext cx="1454052" cy="1448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DCA548-03D0-46DD-A481-51C73D073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940" y="4911830"/>
            <a:ext cx="2292163" cy="14480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D2F42F-7159-4616-B05C-2FD91372E10B}"/>
              </a:ext>
            </a:extLst>
          </p:cNvPr>
          <p:cNvSpPr txBox="1">
            <a:spLocks/>
          </p:cNvSpPr>
          <p:nvPr/>
        </p:nvSpPr>
        <p:spPr>
          <a:xfrm>
            <a:off x="8017254" y="2274491"/>
            <a:ext cx="3336546" cy="390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0">
                <a:effectLst/>
              </a:rPr>
              <a:t>Cluster monitors</a:t>
            </a:r>
            <a:r>
              <a:rPr lang="en-US" sz="2000" b="0" i="0">
                <a:effectLst/>
              </a:rPr>
              <a:t> : maintain the map of the cluster state</a:t>
            </a:r>
          </a:p>
          <a:p>
            <a:r>
              <a:rPr lang="en-US" sz="2000" b="1" i="0">
                <a:effectLst/>
              </a:rPr>
              <a:t>Object storage devices :</a:t>
            </a:r>
            <a:r>
              <a:rPr lang="en-US" sz="2000" b="0" i="0">
                <a:effectLst/>
              </a:rPr>
              <a:t> Store data on behalf of Ceph clients. </a:t>
            </a:r>
          </a:p>
          <a:p>
            <a:r>
              <a:rPr lang="en-US" sz="2000" b="1" i="0">
                <a:effectLst/>
              </a:rPr>
              <a:t>Managers:</a:t>
            </a:r>
            <a:r>
              <a:rPr lang="en-US" sz="2000" b="0" i="0">
                <a:effectLst/>
              </a:rPr>
              <a:t> that maintain cluster runtime metrics, enable dashboarding </a:t>
            </a:r>
          </a:p>
          <a:p>
            <a:r>
              <a:rPr lang="en-US" sz="2000" b="1" i="0">
                <a:effectLst/>
              </a:rPr>
              <a:t>Metadata servers</a:t>
            </a:r>
            <a:r>
              <a:rPr lang="en-US" sz="2000"/>
              <a:t> : </a:t>
            </a:r>
            <a:r>
              <a:rPr lang="en-US" sz="2000" b="0" i="0">
                <a:effectLst/>
              </a:rPr>
              <a:t>that store metadata. </a:t>
            </a:r>
            <a:r>
              <a:rPr lang="en-US" sz="2000"/>
              <a:t>M</a:t>
            </a:r>
            <a:r>
              <a:rPr lang="en-US" sz="2000" b="0" i="0">
                <a:effectLst/>
              </a:rPr>
              <a:t>apping filenames and directories of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302788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A7F8F18-696C-4831-9F13-D71301B9CB93}"/>
              </a:ext>
            </a:extLst>
          </p:cNvPr>
          <p:cNvSpPr/>
          <p:nvPr/>
        </p:nvSpPr>
        <p:spPr>
          <a:xfrm>
            <a:off x="2798385" y="2657230"/>
            <a:ext cx="1688114" cy="19303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: Rounded Corners 2068">
            <a:extLst>
              <a:ext uri="{FF2B5EF4-FFF2-40B4-BE49-F238E27FC236}">
                <a16:creationId xmlns:a16="http://schemas.microsoft.com/office/drawing/2014/main" id="{792994B1-6FA8-4038-AB62-E1E5975C74B7}"/>
              </a:ext>
            </a:extLst>
          </p:cNvPr>
          <p:cNvSpPr/>
          <p:nvPr/>
        </p:nvSpPr>
        <p:spPr>
          <a:xfrm>
            <a:off x="679938" y="2657229"/>
            <a:ext cx="1688114" cy="19303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59622-034F-43C9-A890-C4B87A06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Configuration And Architecture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EAA15672-0528-481D-8FCB-0B8E1A773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45" y="1976989"/>
            <a:ext cx="6345513" cy="4351338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OS : </a:t>
            </a:r>
            <a:r>
              <a:rPr lang="en-IN" b="1" dirty="0"/>
              <a:t>Centos 7</a:t>
            </a:r>
          </a:p>
          <a:p>
            <a:r>
              <a:rPr lang="en-IN" dirty="0"/>
              <a:t>Node1 (Admin, Manager):</a:t>
            </a:r>
          </a:p>
          <a:p>
            <a:pPr lvl="1"/>
            <a:r>
              <a:rPr lang="en-IN" dirty="0" err="1"/>
              <a:t>Cpu</a:t>
            </a:r>
            <a:r>
              <a:rPr lang="en-IN" dirty="0"/>
              <a:t> Cores: 48, RAM: 128GB</a:t>
            </a:r>
          </a:p>
          <a:p>
            <a:endParaRPr lang="en-IN" dirty="0"/>
          </a:p>
          <a:p>
            <a:r>
              <a:rPr lang="en-IN" dirty="0"/>
              <a:t>Node2 (Mon1, OSD1):</a:t>
            </a:r>
          </a:p>
          <a:p>
            <a:pPr lvl="1"/>
            <a:r>
              <a:rPr lang="en-IN" dirty="0" err="1"/>
              <a:t>Cpu</a:t>
            </a:r>
            <a:r>
              <a:rPr lang="en-IN" dirty="0"/>
              <a:t> Cores: 48, RAM:  Storage: HDD</a:t>
            </a:r>
          </a:p>
          <a:p>
            <a:endParaRPr lang="en-IN" dirty="0"/>
          </a:p>
          <a:p>
            <a:r>
              <a:rPr lang="en-IN" dirty="0"/>
              <a:t>Node3 (Mon2, OSD2)</a:t>
            </a:r>
          </a:p>
          <a:p>
            <a:pPr lvl="1"/>
            <a:r>
              <a:rPr lang="en-IN" dirty="0" err="1"/>
              <a:t>Cpu</a:t>
            </a:r>
            <a:r>
              <a:rPr lang="en-IN" dirty="0"/>
              <a:t> Cores: 40, RAM: 64GB Storage: HDD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Node4 (Client1):</a:t>
            </a:r>
          </a:p>
          <a:p>
            <a:pPr lvl="1"/>
            <a:r>
              <a:rPr lang="en-IN" dirty="0" err="1"/>
              <a:t>Cpu</a:t>
            </a:r>
            <a:r>
              <a:rPr lang="en-IN" dirty="0"/>
              <a:t> Cores: 48, RAM: 128GB</a:t>
            </a:r>
          </a:p>
          <a:p>
            <a:pPr lvl="1"/>
            <a:endParaRPr lang="en-IN" dirty="0"/>
          </a:p>
          <a:p>
            <a:r>
              <a:rPr lang="en-IN" dirty="0"/>
              <a:t>Node5 (Client2):</a:t>
            </a:r>
          </a:p>
          <a:p>
            <a:pPr lvl="1"/>
            <a:r>
              <a:rPr lang="en-IN" dirty="0" err="1"/>
              <a:t>Cpu</a:t>
            </a:r>
            <a:r>
              <a:rPr lang="en-IN" dirty="0"/>
              <a:t> Cores: 96, RAM: 192GB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70B0B3ED-EE74-444B-BC53-95AD53F61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737" y="0"/>
            <a:ext cx="1480263" cy="1841303"/>
          </a:xfrm>
          <a:prstGeom prst="rect">
            <a:avLst/>
          </a:prstGeom>
        </p:spPr>
      </p:pic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2EA80B94-BCF2-46F2-8BCD-19916275FFFB}"/>
              </a:ext>
            </a:extLst>
          </p:cNvPr>
          <p:cNvGrpSpPr/>
          <p:nvPr/>
        </p:nvGrpSpPr>
        <p:grpSpPr>
          <a:xfrm>
            <a:off x="770095" y="1690688"/>
            <a:ext cx="3590890" cy="4802187"/>
            <a:chOff x="1223386" y="1777955"/>
            <a:chExt cx="3688005" cy="46605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B6D072-1D72-47D8-947A-3C5EA95A5530}"/>
                </a:ext>
              </a:extLst>
            </p:cNvPr>
            <p:cNvSpPr/>
            <p:nvPr/>
          </p:nvSpPr>
          <p:spPr>
            <a:xfrm>
              <a:off x="2290186" y="1777955"/>
              <a:ext cx="1480263" cy="5557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51D057F-FB06-4B03-8BB1-F7F9FF9251C1}"/>
                </a:ext>
              </a:extLst>
            </p:cNvPr>
            <p:cNvSpPr/>
            <p:nvPr/>
          </p:nvSpPr>
          <p:spPr>
            <a:xfrm>
              <a:off x="1223386" y="2841370"/>
              <a:ext cx="1510862" cy="6204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F932CEF-165D-47FC-AA1B-81957F52EB0B}"/>
                </a:ext>
              </a:extLst>
            </p:cNvPr>
            <p:cNvSpPr/>
            <p:nvPr/>
          </p:nvSpPr>
          <p:spPr>
            <a:xfrm>
              <a:off x="3400529" y="2841369"/>
              <a:ext cx="1510862" cy="6204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7468124-A1C4-4346-AA87-0CB7CEDDEF71}"/>
                </a:ext>
              </a:extLst>
            </p:cNvPr>
            <p:cNvSpPr/>
            <p:nvPr/>
          </p:nvSpPr>
          <p:spPr>
            <a:xfrm>
              <a:off x="1223386" y="3832891"/>
              <a:ext cx="1510862" cy="62048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OSD1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EBCE590-10AC-4579-835B-5B8C57CEF7D2}"/>
                </a:ext>
              </a:extLst>
            </p:cNvPr>
            <p:cNvSpPr/>
            <p:nvPr/>
          </p:nvSpPr>
          <p:spPr>
            <a:xfrm>
              <a:off x="3400529" y="3832891"/>
              <a:ext cx="1510862" cy="62048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OSD2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50ED397-710A-41CE-AAFF-C27D19B06283}"/>
                </a:ext>
              </a:extLst>
            </p:cNvPr>
            <p:cNvSpPr/>
            <p:nvPr/>
          </p:nvSpPr>
          <p:spPr>
            <a:xfrm>
              <a:off x="1223386" y="5818021"/>
              <a:ext cx="1510862" cy="62048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Client1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3F8217-D3AC-42C3-844E-40537CDB6385}"/>
                </a:ext>
              </a:extLst>
            </p:cNvPr>
            <p:cNvSpPr/>
            <p:nvPr/>
          </p:nvSpPr>
          <p:spPr>
            <a:xfrm>
              <a:off x="3400529" y="5818021"/>
              <a:ext cx="1510862" cy="62048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CCA2C9-CD8F-491F-82FE-1F529A965A77}"/>
                </a:ext>
              </a:extLst>
            </p:cNvPr>
            <p:cNvCxnSpPr>
              <a:cxnSpLocks/>
            </p:cNvCxnSpPr>
            <p:nvPr/>
          </p:nvCxnSpPr>
          <p:spPr>
            <a:xfrm>
              <a:off x="1272372" y="5156624"/>
              <a:ext cx="35483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0C1DAD5-6F28-46A1-BDF4-D6B33E82664B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1978817" y="2333670"/>
              <a:ext cx="1051501" cy="507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7B1F22-A870-4824-BFB9-E53A4319D597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3030318" y="2333670"/>
              <a:ext cx="1125642" cy="5076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0EE5C0B-A283-4DF0-B425-261F2F88B2DF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1978817" y="3461856"/>
              <a:ext cx="0" cy="3710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348222-122F-497A-93C1-75406CC721C3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4155960" y="3461855"/>
              <a:ext cx="0" cy="3710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C371359-B246-42B0-9393-F36828EA93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1978817" y="5156624"/>
              <a:ext cx="17455" cy="6613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7F7EFA-067E-454D-A36D-C637977A7304}"/>
                </a:ext>
              </a:extLst>
            </p:cNvPr>
            <p:cNvCxnSpPr>
              <a:cxnSpLocks/>
            </p:cNvCxnSpPr>
            <p:nvPr/>
          </p:nvCxnSpPr>
          <p:spPr>
            <a:xfrm>
              <a:off x="4173415" y="5156624"/>
              <a:ext cx="0" cy="6613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5" name="Straight Connector 2054">
              <a:extLst>
                <a:ext uri="{FF2B5EF4-FFF2-40B4-BE49-F238E27FC236}">
                  <a16:creationId xmlns:a16="http://schemas.microsoft.com/office/drawing/2014/main" id="{9F2888E7-578F-45C5-9D9A-24D8BF1A747C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1978817" y="4453377"/>
              <a:ext cx="1068602" cy="7032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47F987-ECA4-4C21-869C-3E321EA14CB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047419" y="4453377"/>
              <a:ext cx="1108541" cy="70324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88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9622-034F-43C9-A890-C4B87A06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9211-A16D-4D75-A497-4724BE95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30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Filesystem – Ext4, </a:t>
            </a:r>
            <a:r>
              <a:rPr lang="en-IN" dirty="0" err="1"/>
              <a:t>Xfs</a:t>
            </a:r>
            <a:r>
              <a:rPr lang="en-IN" dirty="0"/>
              <a:t>, </a:t>
            </a:r>
            <a:r>
              <a:rPr lang="en-IN" dirty="0" err="1"/>
              <a:t>Btrfs</a:t>
            </a:r>
            <a:r>
              <a:rPr lang="en-IN" dirty="0"/>
              <a:t> 	(F2fs dropped since using HDD)</a:t>
            </a:r>
          </a:p>
          <a:p>
            <a:pPr>
              <a:lnSpc>
                <a:spcPct val="150000"/>
              </a:lnSpc>
            </a:pPr>
            <a:r>
              <a:rPr lang="en-IN" dirty="0"/>
              <a:t>Block Size – 1KB, 2KB, 4KB	(</a:t>
            </a:r>
            <a:r>
              <a:rPr lang="en-IN" dirty="0" err="1"/>
              <a:t>Btrfs</a:t>
            </a:r>
            <a:r>
              <a:rPr lang="en-IN" dirty="0"/>
              <a:t> only 4KB)</a:t>
            </a:r>
          </a:p>
          <a:p>
            <a:pPr>
              <a:lnSpc>
                <a:spcPct val="150000"/>
              </a:lnSpc>
            </a:pPr>
            <a:r>
              <a:rPr lang="en-IN" dirty="0"/>
              <a:t>Transfer Size – 1MB, 16MB, 64KB.</a:t>
            </a:r>
          </a:p>
          <a:p>
            <a:pPr>
              <a:lnSpc>
                <a:spcPct val="150000"/>
              </a:lnSpc>
            </a:pPr>
            <a:r>
              <a:rPr lang="en-IN" dirty="0"/>
              <a:t>Mode – Sequential and Random</a:t>
            </a:r>
          </a:p>
        </p:txBody>
      </p:sp>
      <p:pic>
        <p:nvPicPr>
          <p:cNvPr id="4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70B0B3ED-EE74-444B-BC53-95AD53F61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737" y="0"/>
            <a:ext cx="1480263" cy="18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8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C313-D11E-42A8-8A14-C51DBA7D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8FE1F4B-4195-43A4-A127-75CC94660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737" y="0"/>
            <a:ext cx="1480263" cy="1841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0AF69-43AC-4DF6-BA25-FED8EE81A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7" y="2505811"/>
            <a:ext cx="11660554" cy="33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0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1871</TotalTime>
  <Words>1199</Words>
  <Application>Microsoft Office PowerPoint</Application>
  <PresentationFormat>Widescreen</PresentationFormat>
  <Paragraphs>402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Lucida Grande</vt:lpstr>
      <vt:lpstr>OpenSansRegular</vt:lpstr>
      <vt:lpstr>Office Theme</vt:lpstr>
      <vt:lpstr>Benchmarking Storage Access Patterns – BeeGFS and CephFS</vt:lpstr>
      <vt:lpstr>Introduction</vt:lpstr>
      <vt:lpstr>Motivation</vt:lpstr>
      <vt:lpstr>Ceph</vt:lpstr>
      <vt:lpstr>Ceph : Pros and Cons</vt:lpstr>
      <vt:lpstr>Ceph Cluster</vt:lpstr>
      <vt:lpstr>System Configuration And Architecture</vt:lpstr>
      <vt:lpstr>Experiment Configuration</vt:lpstr>
      <vt:lpstr>Results</vt:lpstr>
      <vt:lpstr>Results – Varying FS block sizes</vt:lpstr>
      <vt:lpstr>Result – Varying transfer size.</vt:lpstr>
      <vt:lpstr>PowerPoint Presentation</vt:lpstr>
      <vt:lpstr>System Utilization -</vt:lpstr>
      <vt:lpstr>Network Overhead:  Data Received vs Data Written</vt:lpstr>
      <vt:lpstr>PowerPoint Presentation</vt:lpstr>
      <vt:lpstr>Network Overhead :  Data Transferred vs Data Read</vt:lpstr>
      <vt:lpstr>PowerPoint Presentation</vt:lpstr>
      <vt:lpstr>Disk Utilization - </vt:lpstr>
      <vt:lpstr>Insights</vt:lpstr>
      <vt:lpstr>BeeGFS</vt:lpstr>
      <vt:lpstr>System Setup</vt:lpstr>
      <vt:lpstr>Bandwidth results</vt:lpstr>
      <vt:lpstr>Larger transfer</vt:lpstr>
      <vt:lpstr>Larger transfer</vt:lpstr>
      <vt:lpstr>Smaller transfer</vt:lpstr>
      <vt:lpstr>Smaller transfer</vt:lpstr>
      <vt:lpstr>Average System Utilization</vt:lpstr>
      <vt:lpstr>Average Disk Utilization (ext4 1MB)</vt:lpstr>
      <vt:lpstr>Total Network Overhead (ext4 1MB)</vt:lpstr>
      <vt:lpstr>Insights</vt:lpstr>
      <vt:lpstr>Conclusion</vt:lpstr>
      <vt:lpstr>Future Work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Storage Access Patterns – BeeGFS and CephFS</dc:title>
  <dc:creator>Garg, Ayush</dc:creator>
  <cp:lastModifiedBy>Naunidh Singh</cp:lastModifiedBy>
  <cp:revision>32</cp:revision>
  <dcterms:created xsi:type="dcterms:W3CDTF">2021-04-26T07:43:18Z</dcterms:created>
  <dcterms:modified xsi:type="dcterms:W3CDTF">2021-04-28T20:58:28Z</dcterms:modified>
</cp:coreProperties>
</file>