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2" r:id="rId2"/>
  </p:sldMasterIdLst>
  <p:notesMasterIdLst>
    <p:notesMasterId r:id="rId36"/>
  </p:notesMasterIdLst>
  <p:handoutMasterIdLst>
    <p:handoutMasterId r:id="rId37"/>
  </p:handoutMasterIdLst>
  <p:sldIdLst>
    <p:sldId id="323" r:id="rId3"/>
    <p:sldId id="322" r:id="rId4"/>
    <p:sldId id="345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8" r:id="rId26"/>
    <p:sldId id="350" r:id="rId27"/>
    <p:sldId id="352" r:id="rId28"/>
    <p:sldId id="353" r:id="rId29"/>
    <p:sldId id="351" r:id="rId30"/>
    <p:sldId id="347" r:id="rId31"/>
    <p:sldId id="346" r:id="rId32"/>
    <p:sldId id="349" r:id="rId33"/>
    <p:sldId id="344" r:id="rId34"/>
    <p:sldId id="281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5246" autoAdjust="0"/>
  </p:normalViewPr>
  <p:slideViewPr>
    <p:cSldViewPr>
      <p:cViewPr varScale="1">
        <p:scale>
          <a:sx n="101" d="100"/>
          <a:sy n="101" d="100"/>
        </p:scale>
        <p:origin x="-1722" y="-90"/>
      </p:cViewPr>
      <p:guideLst>
        <p:guide orient="horz" pos="2137"/>
        <p:guide pos="2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26E88-93BD-43FE-BDF9-910AB5105F1E}" type="datetimeFigureOut">
              <a:rPr lang="zh-CN" altLang="en-US" smtClean="0"/>
              <a:pPr/>
              <a:t>2013/4/19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64B06-E8DE-4D7D-92E4-C26C2FC532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F7396F1B-2AC4-4477-841D-00708699FF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Memcached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是多线程，非阻塞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IO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复用的网络模型，分为监听主线程和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子线程，监听线程监听网络连接，接受请求后，将连接描述字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pipe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传递给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线程，进行读写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IO,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网络层使用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libevent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封装的事件库，多线程模型可以发挥多核作用，但是引入了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cache coherency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和锁的问题，比如，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Memcached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最常用的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stats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命令，实际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Memcached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所有操作都要对这个全局变量加锁，进行计数等工作，带来了性能损耗。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396F1B-2AC4-4477-841D-00708699FF7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使用单线程的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IO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复用模型，自己封装了一个简单的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AeEvent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事件处理框架，主要实现了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epoll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kqueue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select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，对于单纯只有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IO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操作来说，单线程可以将速度优势发挥到最大，但是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也提供了一些简单的计算功能，比如排序、聚合等，对于这些操作，单线程模型实际会严重影响整体吞吐量，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计算过程中，整个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IO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调度都是被阻塞住的。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396F1B-2AC4-4477-841D-00708699FF7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在不同语言的客户端方面，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都有丰富的第三方客户端可供选择，不过因为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发展的时间更久一些，目前看在客户端支持方面，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的很多客户端更加成熟稳定，而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由于其协议本身就比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复杂，加上作者不断增加新的功能等，对应第三方客户端跟进速度可能会赶不上，有时可能需要自己在第三方客户端基础上做些修改才能更好的使用。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396F1B-2AC4-4477-841D-00708699FF7C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396F1B-2AC4-4477-841D-00708699FF7C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396F1B-2AC4-4477-841D-00708699FF7C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396F1B-2AC4-4477-841D-00708699FF7C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14375"/>
            <a:ext cx="2057400" cy="54117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14375"/>
            <a:ext cx="6019800" cy="54117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14375"/>
            <a:ext cx="2057400" cy="54117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14375"/>
            <a:ext cx="6019800" cy="54117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Snap2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94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51" name="直接连接符 4"/>
          <p:cNvCxnSpPr>
            <a:cxnSpLocks noChangeShapeType="1"/>
          </p:cNvCxnSpPr>
          <p:nvPr userDrawn="1"/>
        </p:nvCxnSpPr>
        <p:spPr bwMode="auto">
          <a:xfrm>
            <a:off x="1500188" y="3286125"/>
            <a:ext cx="6215062" cy="1588"/>
          </a:xfrm>
          <a:prstGeom prst="line">
            <a:avLst/>
          </a:prstGeom>
          <a:noFill/>
          <a:ln w="38100" cap="rnd" cmpd="sng">
            <a:solidFill>
              <a:schemeClr val="bg1"/>
            </a:solidFill>
            <a:round/>
            <a:headEnd type="oval" w="med" len="med"/>
            <a:tailEnd type="oval" w="med" len="med"/>
          </a:ln>
        </p:spPr>
      </p:cxnSp>
      <p:pic>
        <p:nvPicPr>
          <p:cNvPr id="2052" name="图片 5" descr="Snap1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27750"/>
            <a:ext cx="9144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图片 6" descr="LOG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465513" y="1143000"/>
            <a:ext cx="22494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14375"/>
            <a:ext cx="82296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7" descr="京东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43813" y="249238"/>
            <a:ext cx="12033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215063"/>
            <a:ext cx="91440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76" name="直接连接符 5"/>
          <p:cNvCxnSpPr>
            <a:cxnSpLocks noChangeShapeType="1"/>
          </p:cNvCxnSpPr>
          <p:nvPr userDrawn="1"/>
        </p:nvCxnSpPr>
        <p:spPr bwMode="auto">
          <a:xfrm>
            <a:off x="214313" y="785813"/>
            <a:ext cx="8675687" cy="1587"/>
          </a:xfrm>
          <a:prstGeom prst="line">
            <a:avLst/>
          </a:prstGeom>
          <a:noFill/>
          <a:ln w="25400" cmpd="sng">
            <a:solidFill>
              <a:schemeClr val="accent1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25000"/>
              </a:srgbClr>
            </a:outerShdw>
          </a:effectLst>
        </p:spPr>
      </p:cxnSp>
      <p:sp>
        <p:nvSpPr>
          <p:cNvPr id="307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61441"/>
            <a:ext cx="82296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307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  <a:p>
            <a:pPr lvl="2"/>
            <a:r>
              <a:rPr lang="zh-CN" dirty="0" smtClean="0"/>
              <a:t>第三级</a:t>
            </a:r>
          </a:p>
          <a:p>
            <a:pPr lvl="3"/>
            <a:r>
              <a:rPr lang="zh-CN" dirty="0" smtClean="0"/>
              <a:t>第四级</a:t>
            </a:r>
          </a:p>
          <a:p>
            <a:pPr lvl="4"/>
            <a:r>
              <a:rPr lang="zh-CN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j-ea"/>
          <a:ea typeface="+mj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j-ea"/>
          <a:ea typeface="+mj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j-ea"/>
          <a:ea typeface="+mj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j-ea"/>
          <a:ea typeface="+mj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.com/antirez/redis/2.4/00-RELEASENOTES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.io/clie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f.360buy-develop.com/pages/viewpage.action?pageId=1415595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.com/antirez/redis/2.6/00-RELEASENOTES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2873249/is-memcached-a-dinosaur-in-comparison-to-redis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roduct.pcpop.com/Memory/10734_1.html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副标题 5"/>
          <p:cNvSpPr>
            <a:spLocks noGrp="1" noChangeArrowheads="1"/>
          </p:cNvSpPr>
          <p:nvPr/>
        </p:nvSpPr>
        <p:spPr bwMode="auto">
          <a:xfrm>
            <a:off x="2699792" y="4292972"/>
            <a:ext cx="3816350" cy="1008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网站交易研发部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龚杰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2" name="标题 1"/>
          <p:cNvSpPr>
            <a:spLocks noGrp="1" noChangeArrowheads="1"/>
          </p:cNvSpPr>
          <p:nvPr/>
        </p:nvSpPr>
        <p:spPr bwMode="auto">
          <a:xfrm>
            <a:off x="467544" y="2213992"/>
            <a:ext cx="82184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分布式缓存应用与实战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分布式缓存比较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数据存储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20" name="燕尾形箭头 19"/>
          <p:cNvSpPr/>
          <p:nvPr/>
        </p:nvSpPr>
        <p:spPr>
          <a:xfrm>
            <a:off x="323528" y="1340768"/>
            <a:ext cx="360362" cy="431800"/>
          </a:xfrm>
          <a:prstGeom prst="notched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28353" y="1340768"/>
            <a:ext cx="738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和</a:t>
            </a:r>
            <a:r>
              <a:rPr lang="en-US" altLang="zh-CN" sz="2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en-US" altLang="zh-CN" sz="2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一样、使用简单、性能高效</a:t>
            </a:r>
            <a:r>
              <a:rPr lang="en-US" altLang="zh-CN" sz="2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(1G 1M)</a:t>
            </a:r>
          </a:p>
        </p:txBody>
      </p:sp>
      <p:sp>
        <p:nvSpPr>
          <p:cNvPr id="22" name="燕尾形箭头 21"/>
          <p:cNvSpPr/>
          <p:nvPr/>
        </p:nvSpPr>
        <p:spPr>
          <a:xfrm>
            <a:off x="323528" y="2102768"/>
            <a:ext cx="360362" cy="431800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972815" y="2102768"/>
            <a:ext cx="2338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异步持久化存储</a:t>
            </a:r>
          </a:p>
        </p:txBody>
      </p:sp>
      <p:sp>
        <p:nvSpPr>
          <p:cNvPr id="24" name="燕尾形箭头 23"/>
          <p:cNvSpPr/>
          <p:nvPr/>
        </p:nvSpPr>
        <p:spPr>
          <a:xfrm>
            <a:off x="323528" y="2852068"/>
            <a:ext cx="360362" cy="433388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5" name="TextBox 11"/>
          <p:cNvSpPr txBox="1">
            <a:spLocks noChangeArrowheads="1"/>
          </p:cNvSpPr>
          <p:nvPr/>
        </p:nvSpPr>
        <p:spPr bwMode="auto">
          <a:xfrm>
            <a:off x="972815" y="2780631"/>
            <a:ext cx="63484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支持多种数据类型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Strings(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字符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Lists(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链表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endParaRPr lang="en-US" altLang="zh-CN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Sets(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ZSets(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有序集合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Hashes(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哈希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燕尾形箭头 25"/>
          <p:cNvSpPr/>
          <p:nvPr/>
        </p:nvSpPr>
        <p:spPr>
          <a:xfrm>
            <a:off x="323528" y="4005585"/>
            <a:ext cx="360362" cy="431800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972815" y="3932560"/>
            <a:ext cx="45370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更多、更方便</a:t>
            </a:r>
            <a:r>
              <a:rPr lang="en-US" altLang="zh-CN" sz="24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4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接口 管理数据</a:t>
            </a:r>
            <a:r>
              <a:rPr lang="en-US" altLang="zh-CN" sz="24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More commands</a:t>
            </a:r>
          </a:p>
        </p:txBody>
      </p:sp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972815" y="4940623"/>
            <a:ext cx="19510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B0F0"/>
                </a:solidFill>
                <a:latin typeface="Calibri" pitchFamily="34" charset="0"/>
              </a:rPr>
              <a:t>and More….</a:t>
            </a:r>
            <a:endParaRPr lang="zh-CN" altLang="en-US" sz="2800">
              <a:solidFill>
                <a:srgbClr val="00B0F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分布式缓存比较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数据存储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735013" y="1340768"/>
            <a:ext cx="1533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键</a:t>
            </a:r>
            <a:r>
              <a:rPr lang="en-US" altLang="zh-CN" sz="28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(keys)</a:t>
            </a:r>
            <a:endParaRPr lang="zh-CN" altLang="en-US" sz="280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5076825" y="1340768"/>
            <a:ext cx="18526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sz="28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(values)</a:t>
            </a:r>
            <a:endParaRPr lang="zh-CN" altLang="en-US" sz="280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684213" y="2009105"/>
            <a:ext cx="17267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pin:abcdef</a:t>
            </a:r>
            <a:endParaRPr lang="zh-CN" altLang="en-US" sz="2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5003800" y="2009105"/>
            <a:ext cx="9621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Calibri" pitchFamily="34" charset="0"/>
              </a:rPr>
              <a:t>12345</a:t>
            </a:r>
            <a:endParaRPr lang="zh-CN" altLang="en-US" sz="240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684213" y="2728243"/>
            <a:ext cx="33624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pins_logged_in_today</a:t>
            </a:r>
            <a:endParaRPr lang="zh-CN" altLang="en-US" sz="2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284663" y="2872705"/>
            <a:ext cx="647700" cy="2159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5003800" y="2699668"/>
            <a:ext cx="19081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alibri" pitchFamily="34" charset="0"/>
              </a:rPr>
              <a:t>{ </a:t>
            </a:r>
            <a:r>
              <a:rPr lang="en-US" altLang="zh-CN" sz="2400" dirty="0" smtClean="0">
                <a:solidFill>
                  <a:srgbClr val="0070C0"/>
                </a:solidFill>
                <a:latin typeface="Calibri" pitchFamily="34" charset="0"/>
              </a:rPr>
              <a:t>a, b, c, d, e </a:t>
            </a:r>
            <a:r>
              <a:rPr lang="en-US" altLang="zh-CN" sz="2400" dirty="0">
                <a:solidFill>
                  <a:srgbClr val="0070C0"/>
                </a:solidFill>
                <a:latin typeface="Calibri" pitchFamily="34" charset="0"/>
              </a:rPr>
              <a:t>}</a:t>
            </a:r>
            <a:endParaRPr lang="zh-CN" altLang="en-US" sz="240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684213" y="3377530"/>
            <a:ext cx="24422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Page:post_ids:1</a:t>
            </a:r>
            <a:endParaRPr lang="zh-CN" altLang="en-US" sz="2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4997450" y="3448968"/>
            <a:ext cx="23256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0C0"/>
                </a:solidFill>
                <a:latin typeface="Calibri" pitchFamily="34" charset="0"/>
              </a:rPr>
              <a:t>[201, 204, 209,..]</a:t>
            </a:r>
            <a:endParaRPr lang="zh-CN" altLang="en-US" sz="240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3" name="TextBox 18"/>
          <p:cNvSpPr txBox="1">
            <a:spLocks noChangeArrowheads="1"/>
          </p:cNvSpPr>
          <p:nvPr/>
        </p:nvSpPr>
        <p:spPr bwMode="auto">
          <a:xfrm>
            <a:off x="726312" y="4168105"/>
            <a:ext cx="2549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pins_and_scores</a:t>
            </a:r>
            <a:endParaRPr lang="zh-CN" altLang="en-US" sz="2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5003800" y="4168105"/>
            <a:ext cx="153279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Calibri" pitchFamily="34" charset="0"/>
              </a:rPr>
              <a:t>张三</a:t>
            </a:r>
            <a:r>
              <a:rPr lang="en-US" altLang="zh-CN" sz="2400" dirty="0" smtClean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Calibri" pitchFamily="34" charset="0"/>
              </a:rPr>
              <a:t>~ </a:t>
            </a:r>
            <a:r>
              <a:rPr lang="en-US" altLang="zh-CN" sz="2400" dirty="0" smtClean="0">
                <a:solidFill>
                  <a:srgbClr val="0070C0"/>
                </a:solidFill>
                <a:latin typeface="Calibri" pitchFamily="34" charset="0"/>
              </a:rPr>
              <a:t>1</a:t>
            </a:r>
            <a:endParaRPr lang="en-US" altLang="zh-CN" sz="2400" dirty="0">
              <a:solidFill>
                <a:srgbClr val="0070C0"/>
              </a:solidFill>
              <a:latin typeface="Calibri" pitchFamily="34" charset="0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Calibri" pitchFamily="34" charset="0"/>
              </a:rPr>
              <a:t>李四</a:t>
            </a:r>
            <a:r>
              <a:rPr lang="en-US" altLang="zh-CN" sz="2400" dirty="0" smtClean="0">
                <a:solidFill>
                  <a:srgbClr val="0070C0"/>
                </a:solidFill>
                <a:latin typeface="Calibri" pitchFamily="34" charset="0"/>
              </a:rPr>
              <a:t>~ 5</a:t>
            </a:r>
            <a:endParaRPr lang="en-US" altLang="zh-CN" sz="2400" dirty="0">
              <a:solidFill>
                <a:srgbClr val="0070C0"/>
              </a:solidFill>
              <a:latin typeface="Calibri" pitchFamily="34" charset="0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Calibri" pitchFamily="34" charset="0"/>
              </a:rPr>
              <a:t>王五</a:t>
            </a:r>
            <a:r>
              <a:rPr lang="en-US" altLang="zh-CN" sz="2400" dirty="0" smtClean="0">
                <a:solidFill>
                  <a:srgbClr val="0070C0"/>
                </a:solidFill>
                <a:latin typeface="Calibri" pitchFamily="34" charset="0"/>
              </a:rPr>
              <a:t>~ 66</a:t>
            </a:r>
            <a:endParaRPr lang="en-US" altLang="zh-CN" sz="2400" dirty="0">
              <a:solidFill>
                <a:srgbClr val="0070C0"/>
              </a:solidFill>
              <a:latin typeface="Calibri" pitchFamily="34" charset="0"/>
            </a:endParaRPr>
          </a:p>
          <a:p>
            <a:r>
              <a:rPr lang="en-US" altLang="zh-CN" sz="2400" dirty="0" err="1">
                <a:solidFill>
                  <a:srgbClr val="0070C0"/>
                </a:solidFill>
                <a:latin typeface="Calibri" pitchFamily="34" charset="0"/>
              </a:rPr>
              <a:t>chris</a:t>
            </a:r>
            <a:r>
              <a:rPr lang="en-US" altLang="zh-CN" sz="2400" dirty="0">
                <a:solidFill>
                  <a:srgbClr val="0070C0"/>
                </a:solidFill>
                <a:latin typeface="Calibri" pitchFamily="34" charset="0"/>
              </a:rPr>
              <a:t> ~ </a:t>
            </a:r>
            <a:r>
              <a:rPr lang="en-US" altLang="zh-CN" sz="2400" dirty="0" smtClean="0">
                <a:solidFill>
                  <a:srgbClr val="0070C0"/>
                </a:solidFill>
                <a:latin typeface="Calibri" pitchFamily="34" charset="0"/>
              </a:rPr>
              <a:t>999</a:t>
            </a:r>
            <a:endParaRPr lang="zh-CN" altLang="en-US" sz="240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5" name="右箭头 14"/>
          <p:cNvSpPr/>
          <p:nvPr/>
        </p:nvSpPr>
        <p:spPr>
          <a:xfrm rot="10800000">
            <a:off x="7596188" y="2151980"/>
            <a:ext cx="431800" cy="2159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TextBox 23"/>
          <p:cNvSpPr txBox="1">
            <a:spLocks noChangeArrowheads="1"/>
          </p:cNvSpPr>
          <p:nvPr/>
        </p:nvSpPr>
        <p:spPr bwMode="auto">
          <a:xfrm>
            <a:off x="8172450" y="2071018"/>
            <a:ext cx="7318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Calibri" pitchFamily="34" charset="0"/>
              </a:rPr>
              <a:t>String</a:t>
            </a:r>
            <a:endParaRPr lang="zh-CN" altLang="en-US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7" name="右箭头 16"/>
          <p:cNvSpPr/>
          <p:nvPr/>
        </p:nvSpPr>
        <p:spPr>
          <a:xfrm rot="10800000">
            <a:off x="7596188" y="2872705"/>
            <a:ext cx="431800" cy="2159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8172450" y="2791743"/>
            <a:ext cx="571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Calibri" pitchFamily="34" charset="0"/>
              </a:rPr>
              <a:t>Sets</a:t>
            </a:r>
            <a:endParaRPr lang="zh-CN" altLang="en-US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9" name="右箭头 18"/>
          <p:cNvSpPr/>
          <p:nvPr/>
        </p:nvSpPr>
        <p:spPr>
          <a:xfrm rot="10800000">
            <a:off x="7596188" y="3601368"/>
            <a:ext cx="431800" cy="217487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TextBox 27"/>
          <p:cNvSpPr txBox="1">
            <a:spLocks noChangeArrowheads="1"/>
          </p:cNvSpPr>
          <p:nvPr/>
        </p:nvSpPr>
        <p:spPr bwMode="auto">
          <a:xfrm>
            <a:off x="8172450" y="3520405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Calibri" pitchFamily="34" charset="0"/>
              </a:rPr>
              <a:t>List</a:t>
            </a:r>
            <a:endParaRPr lang="zh-CN" altLang="en-US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1" name="右箭头 20"/>
          <p:cNvSpPr/>
          <p:nvPr/>
        </p:nvSpPr>
        <p:spPr>
          <a:xfrm rot="10800000">
            <a:off x="7524750" y="4322093"/>
            <a:ext cx="431800" cy="2159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TextBox 29"/>
          <p:cNvSpPr txBox="1">
            <a:spLocks noChangeArrowheads="1"/>
          </p:cNvSpPr>
          <p:nvPr/>
        </p:nvSpPr>
        <p:spPr bwMode="auto">
          <a:xfrm>
            <a:off x="8101013" y="4241130"/>
            <a:ext cx="6778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Calibri" pitchFamily="34" charset="0"/>
              </a:rPr>
              <a:t>ZSets</a:t>
            </a:r>
            <a:endParaRPr lang="zh-CN" altLang="en-US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4284663" y="3520405"/>
            <a:ext cx="647700" cy="2159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4284663" y="4312568"/>
            <a:ext cx="647700" cy="2159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4284663" y="2151980"/>
            <a:ext cx="647700" cy="2159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分布式缓存比较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数据存储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cxnSp>
        <p:nvCxnSpPr>
          <p:cNvPr id="4" name="直接连接符 3"/>
          <p:cNvCxnSpPr>
            <a:stCxn id="6" idx="1"/>
            <a:endCxn id="11" idx="3"/>
          </p:cNvCxnSpPr>
          <p:nvPr/>
        </p:nvCxnSpPr>
        <p:spPr>
          <a:xfrm rot="10800000" flipH="1">
            <a:off x="684213" y="3573463"/>
            <a:ext cx="7272337" cy="158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848100" y="981075"/>
            <a:ext cx="10842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0B0F0"/>
                </a:solidFill>
                <a:latin typeface="Calibri" pitchFamily="34" charset="0"/>
              </a:rPr>
              <a:t>Lists</a:t>
            </a:r>
            <a:endParaRPr lang="zh-CN" altLang="en-US" sz="4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84213" y="3284538"/>
            <a:ext cx="935037" cy="576262"/>
          </a:xfrm>
          <a:prstGeom prst="roundRect">
            <a:avLst/>
          </a:prstGeom>
          <a:solidFill>
            <a:srgbClr val="00B0F0"/>
          </a:solidFill>
          <a:ln w="1174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a</a:t>
            </a:r>
            <a:endParaRPr lang="zh-CN" altLang="en-US" sz="3200" dirty="0"/>
          </a:p>
        </p:txBody>
      </p:sp>
      <p:sp>
        <p:nvSpPr>
          <p:cNvPr id="7" name="圆角矩形 6"/>
          <p:cNvSpPr/>
          <p:nvPr/>
        </p:nvSpPr>
        <p:spPr>
          <a:xfrm>
            <a:off x="1979613" y="3284538"/>
            <a:ext cx="936625" cy="576262"/>
          </a:xfrm>
          <a:prstGeom prst="roundRect">
            <a:avLst/>
          </a:prstGeom>
          <a:solidFill>
            <a:srgbClr val="00B0F0"/>
          </a:solidFill>
          <a:ln w="1174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8" name="圆角矩形 7"/>
          <p:cNvSpPr/>
          <p:nvPr/>
        </p:nvSpPr>
        <p:spPr>
          <a:xfrm>
            <a:off x="3276600" y="3284538"/>
            <a:ext cx="935038" cy="576262"/>
          </a:xfrm>
          <a:prstGeom prst="roundRect">
            <a:avLst/>
          </a:prstGeom>
          <a:solidFill>
            <a:srgbClr val="00B0F0"/>
          </a:solidFill>
          <a:ln w="1174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9" name="圆角矩形 8"/>
          <p:cNvSpPr/>
          <p:nvPr/>
        </p:nvSpPr>
        <p:spPr>
          <a:xfrm>
            <a:off x="4500563" y="3284538"/>
            <a:ext cx="935037" cy="576262"/>
          </a:xfrm>
          <a:prstGeom prst="roundRect">
            <a:avLst/>
          </a:prstGeom>
          <a:solidFill>
            <a:srgbClr val="00B0F0"/>
          </a:solidFill>
          <a:ln w="1174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10" name="圆角矩形 9"/>
          <p:cNvSpPr/>
          <p:nvPr/>
        </p:nvSpPr>
        <p:spPr>
          <a:xfrm>
            <a:off x="5724525" y="3284538"/>
            <a:ext cx="935038" cy="576262"/>
          </a:xfrm>
          <a:prstGeom prst="roundRect">
            <a:avLst/>
          </a:prstGeom>
          <a:solidFill>
            <a:srgbClr val="00B0F0"/>
          </a:solidFill>
          <a:ln w="1174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sp>
        <p:nvSpPr>
          <p:cNvPr id="11" name="圆角矩形 10"/>
          <p:cNvSpPr/>
          <p:nvPr/>
        </p:nvSpPr>
        <p:spPr>
          <a:xfrm>
            <a:off x="7019925" y="3284538"/>
            <a:ext cx="936625" cy="576262"/>
          </a:xfrm>
          <a:prstGeom prst="roundRect">
            <a:avLst/>
          </a:prstGeom>
          <a:solidFill>
            <a:srgbClr val="00B0F0"/>
          </a:solidFill>
          <a:ln w="1174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12" name="曲线连接符 14"/>
          <p:cNvCxnSpPr>
            <a:endCxn id="6" idx="1"/>
          </p:cNvCxnSpPr>
          <p:nvPr/>
        </p:nvCxnSpPr>
        <p:spPr>
          <a:xfrm rot="5400000">
            <a:off x="575469" y="2385219"/>
            <a:ext cx="1296988" cy="1079500"/>
          </a:xfrm>
          <a:prstGeom prst="curvedConnector4">
            <a:avLst>
              <a:gd name="adj1" fmla="val 11580"/>
              <a:gd name="adj2" fmla="val 121164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1835150" y="2060575"/>
            <a:ext cx="1341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LPUSH</a:t>
            </a:r>
            <a:endParaRPr lang="zh-CN" altLang="en-US" sz="28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形状 13"/>
          <p:cNvCxnSpPr>
            <a:endCxn id="11" idx="3"/>
          </p:cNvCxnSpPr>
          <p:nvPr/>
        </p:nvCxnSpPr>
        <p:spPr>
          <a:xfrm rot="16200000" flipH="1">
            <a:off x="6876256" y="2493170"/>
            <a:ext cx="1368425" cy="792162"/>
          </a:xfrm>
          <a:prstGeom prst="curvedConnector4">
            <a:avLst>
              <a:gd name="adj1" fmla="val 22226"/>
              <a:gd name="adj2" fmla="val 128860"/>
            </a:avLst>
          </a:prstGeom>
          <a:ln w="666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2"/>
          <p:cNvSpPr txBox="1">
            <a:spLocks noChangeArrowheads="1"/>
          </p:cNvSpPr>
          <p:nvPr/>
        </p:nvSpPr>
        <p:spPr bwMode="auto">
          <a:xfrm>
            <a:off x="5651500" y="2112963"/>
            <a:ext cx="1390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RPUSH</a:t>
            </a:r>
            <a:endParaRPr lang="zh-CN" altLang="en-US" sz="28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形状 15"/>
          <p:cNvCxnSpPr>
            <a:stCxn id="6" idx="1"/>
          </p:cNvCxnSpPr>
          <p:nvPr/>
        </p:nvCxnSpPr>
        <p:spPr>
          <a:xfrm rot="10800000" flipH="1" flipV="1">
            <a:off x="684213" y="3573463"/>
            <a:ext cx="574675" cy="1511300"/>
          </a:xfrm>
          <a:prstGeom prst="curvedConnector4">
            <a:avLst>
              <a:gd name="adj1" fmla="val -39683"/>
              <a:gd name="adj2" fmla="val 87808"/>
            </a:avLst>
          </a:prstGeom>
          <a:ln w="666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形状 16"/>
          <p:cNvCxnSpPr>
            <a:stCxn id="11" idx="3"/>
          </p:cNvCxnSpPr>
          <p:nvPr/>
        </p:nvCxnSpPr>
        <p:spPr>
          <a:xfrm flipH="1">
            <a:off x="7308850" y="3573463"/>
            <a:ext cx="647700" cy="1584325"/>
          </a:xfrm>
          <a:prstGeom prst="curvedConnector4">
            <a:avLst>
              <a:gd name="adj1" fmla="val -35274"/>
              <a:gd name="adj2" fmla="val 76780"/>
            </a:avLst>
          </a:prstGeom>
          <a:ln w="666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9"/>
          <p:cNvSpPr txBox="1">
            <a:spLocks noChangeArrowheads="1"/>
          </p:cNvSpPr>
          <p:nvPr/>
        </p:nvSpPr>
        <p:spPr bwMode="auto">
          <a:xfrm>
            <a:off x="1403350" y="4724400"/>
            <a:ext cx="1101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LPOP</a:t>
            </a:r>
            <a:endParaRPr lang="zh-CN" altLang="en-US" sz="28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40"/>
          <p:cNvSpPr txBox="1">
            <a:spLocks noChangeArrowheads="1"/>
          </p:cNvSpPr>
          <p:nvPr/>
        </p:nvSpPr>
        <p:spPr bwMode="auto">
          <a:xfrm>
            <a:off x="5795963" y="4652963"/>
            <a:ext cx="1150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RPOP</a:t>
            </a:r>
            <a:endParaRPr lang="zh-CN" altLang="en-US" sz="28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43"/>
          <p:cNvSpPr txBox="1">
            <a:spLocks noChangeArrowheads="1"/>
          </p:cNvSpPr>
          <p:nvPr/>
        </p:nvSpPr>
        <p:spPr bwMode="auto">
          <a:xfrm>
            <a:off x="1042988" y="5589588"/>
            <a:ext cx="29854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LPUSH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list_key</a:t>
            </a:r>
            <a:r>
              <a:rPr lang="en-US" altLang="zh-CN" sz="28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28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分布式缓存比较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数据存储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cxnSp>
        <p:nvCxnSpPr>
          <p:cNvPr id="21" name="直接连接符 20"/>
          <p:cNvCxnSpPr>
            <a:stCxn id="23" idx="1"/>
            <a:endCxn id="28" idx="3"/>
          </p:cNvCxnSpPr>
          <p:nvPr/>
        </p:nvCxnSpPr>
        <p:spPr>
          <a:xfrm rot="10800000" flipH="1">
            <a:off x="684213" y="3284538"/>
            <a:ext cx="7272337" cy="158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3848100" y="981075"/>
            <a:ext cx="10842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00B0F0"/>
                </a:solidFill>
                <a:latin typeface="Calibri" pitchFamily="34" charset="0"/>
              </a:rPr>
              <a:t>Lists</a:t>
            </a:r>
            <a:endParaRPr lang="zh-CN" altLang="en-US" sz="40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84213" y="2997200"/>
            <a:ext cx="935037" cy="576263"/>
          </a:xfrm>
          <a:prstGeom prst="roundRect">
            <a:avLst/>
          </a:prstGeom>
          <a:solidFill>
            <a:srgbClr val="00B0F0"/>
          </a:solidFill>
          <a:ln w="1174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a</a:t>
            </a:r>
            <a:endParaRPr lang="zh-CN" altLang="en-US" sz="3200" dirty="0"/>
          </a:p>
        </p:txBody>
      </p:sp>
      <p:sp>
        <p:nvSpPr>
          <p:cNvPr id="24" name="圆角矩形 23"/>
          <p:cNvSpPr/>
          <p:nvPr/>
        </p:nvSpPr>
        <p:spPr>
          <a:xfrm>
            <a:off x="1979613" y="2997200"/>
            <a:ext cx="936625" cy="576263"/>
          </a:xfrm>
          <a:prstGeom prst="roundRect">
            <a:avLst/>
          </a:prstGeom>
          <a:solidFill>
            <a:srgbClr val="00B0F0"/>
          </a:solidFill>
          <a:ln w="1174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25" name="圆角矩形 24"/>
          <p:cNvSpPr/>
          <p:nvPr/>
        </p:nvSpPr>
        <p:spPr>
          <a:xfrm>
            <a:off x="3276600" y="2997200"/>
            <a:ext cx="935038" cy="576263"/>
          </a:xfrm>
          <a:prstGeom prst="roundRect">
            <a:avLst/>
          </a:prstGeom>
          <a:solidFill>
            <a:srgbClr val="00B0F0"/>
          </a:solidFill>
          <a:ln w="1174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26" name="圆角矩形 25"/>
          <p:cNvSpPr/>
          <p:nvPr/>
        </p:nvSpPr>
        <p:spPr>
          <a:xfrm>
            <a:off x="4500563" y="2997200"/>
            <a:ext cx="935037" cy="576263"/>
          </a:xfrm>
          <a:prstGeom prst="roundRect">
            <a:avLst/>
          </a:prstGeom>
          <a:solidFill>
            <a:srgbClr val="00B0F0"/>
          </a:solidFill>
          <a:ln w="1174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27" name="圆角矩形 26"/>
          <p:cNvSpPr/>
          <p:nvPr/>
        </p:nvSpPr>
        <p:spPr>
          <a:xfrm>
            <a:off x="5724525" y="2997200"/>
            <a:ext cx="935038" cy="576263"/>
          </a:xfrm>
          <a:prstGeom prst="roundRect">
            <a:avLst/>
          </a:prstGeom>
          <a:solidFill>
            <a:srgbClr val="00B0F0"/>
          </a:solidFill>
          <a:ln w="1174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sp>
        <p:nvSpPr>
          <p:cNvPr id="28" name="圆角矩形 27"/>
          <p:cNvSpPr/>
          <p:nvPr/>
        </p:nvSpPr>
        <p:spPr>
          <a:xfrm>
            <a:off x="7019925" y="2997200"/>
            <a:ext cx="936625" cy="576263"/>
          </a:xfrm>
          <a:prstGeom prst="roundRect">
            <a:avLst/>
          </a:prstGeom>
          <a:solidFill>
            <a:srgbClr val="00B0F0"/>
          </a:solidFill>
          <a:ln w="1174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755650" y="2708275"/>
            <a:ext cx="7200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5"/>
          <p:cNvSpPr txBox="1">
            <a:spLocks noChangeArrowheads="1"/>
          </p:cNvSpPr>
          <p:nvPr/>
        </p:nvSpPr>
        <p:spPr bwMode="auto">
          <a:xfrm>
            <a:off x="3419475" y="2205038"/>
            <a:ext cx="20732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LLEN == 6</a:t>
            </a:r>
            <a:endParaRPr lang="zh-CN" altLang="en-US" sz="28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26"/>
          <p:cNvSpPr txBox="1">
            <a:spLocks noChangeArrowheads="1"/>
          </p:cNvSpPr>
          <p:nvPr/>
        </p:nvSpPr>
        <p:spPr bwMode="auto">
          <a:xfrm>
            <a:off x="2195513" y="2708275"/>
            <a:ext cx="5746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endParaRPr lang="zh-CN" altLang="en-US" sz="6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27"/>
          <p:cNvSpPr txBox="1">
            <a:spLocks noChangeArrowheads="1"/>
          </p:cNvSpPr>
          <p:nvPr/>
        </p:nvSpPr>
        <p:spPr bwMode="auto">
          <a:xfrm>
            <a:off x="1619250" y="5229225"/>
            <a:ext cx="1636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LREM 1 b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直接箭头连接符 32"/>
          <p:cNvCxnSpPr>
            <a:stCxn id="31" idx="2"/>
          </p:cNvCxnSpPr>
          <p:nvPr/>
        </p:nvCxnSpPr>
        <p:spPr>
          <a:xfrm rot="16200000" flipH="1">
            <a:off x="1731169" y="4475956"/>
            <a:ext cx="15049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大括号 33"/>
          <p:cNvSpPr/>
          <p:nvPr/>
        </p:nvSpPr>
        <p:spPr>
          <a:xfrm rot="5400000">
            <a:off x="4175919" y="3105944"/>
            <a:ext cx="360362" cy="1727200"/>
          </a:xfrm>
          <a:prstGeom prst="rightBrac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TextBox 33"/>
          <p:cNvSpPr txBox="1">
            <a:spLocks noChangeArrowheads="1"/>
          </p:cNvSpPr>
          <p:nvPr/>
        </p:nvSpPr>
        <p:spPr bwMode="auto">
          <a:xfrm>
            <a:off x="3348038" y="4335463"/>
            <a:ext cx="19542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LRANGE 2 3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箭头连接符 35"/>
          <p:cNvCxnSpPr>
            <a:stCxn id="27" idx="2"/>
          </p:cNvCxnSpPr>
          <p:nvPr/>
        </p:nvCxnSpPr>
        <p:spPr>
          <a:xfrm rot="16200000" flipH="1">
            <a:off x="5418138" y="4348163"/>
            <a:ext cx="1584325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461000" y="5229225"/>
            <a:ext cx="1558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LINDEX 5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分布式缓存比较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数据存储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4925" y="692150"/>
            <a:ext cx="9109075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276600" y="1979613"/>
            <a:ext cx="5759450" cy="936625"/>
          </a:xfrm>
          <a:prstGeom prst="roundRect">
            <a:avLst/>
          </a:prstGeom>
          <a:solidFill>
            <a:srgbClr val="00B0F0"/>
          </a:solidFill>
          <a:ln w="889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3708400" y="836613"/>
            <a:ext cx="22256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sz="4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Sets</a:t>
            </a:r>
            <a:endParaRPr lang="zh-CN" altLang="en-US" sz="40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395288" y="2165350"/>
            <a:ext cx="23225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uid:1:followers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3419475" y="2012950"/>
            <a:ext cx="4968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bruce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tom 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张三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李四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276600" y="4365625"/>
            <a:ext cx="5759450" cy="935038"/>
          </a:xfrm>
          <a:prstGeom prst="roundRect">
            <a:avLst/>
          </a:prstGeom>
          <a:solidFill>
            <a:srgbClr val="00B0F0"/>
          </a:solidFill>
          <a:ln w="889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43" name="TextBox 11"/>
          <p:cNvSpPr txBox="1">
            <a:spLocks noChangeArrowheads="1"/>
          </p:cNvSpPr>
          <p:nvPr/>
        </p:nvSpPr>
        <p:spPr bwMode="auto">
          <a:xfrm>
            <a:off x="395288" y="4622800"/>
            <a:ext cx="2362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uid:2:followers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12"/>
          <p:cNvSpPr>
            <a:spLocks noChangeArrowheads="1"/>
          </p:cNvSpPr>
          <p:nvPr/>
        </p:nvSpPr>
        <p:spPr bwMode="auto">
          <a:xfrm>
            <a:off x="3708400" y="4437063"/>
            <a:ext cx="504031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张三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李四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王五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赵二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395288" y="3213100"/>
            <a:ext cx="645445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SCARD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uid:1:followers 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== 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SISMEMBER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uid:1:followers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newpin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== 0 (meaning false)</a:t>
            </a:r>
          </a:p>
          <a:p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SRANDMEMBER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uid:1:followers 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== 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张三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21"/>
          <p:cNvSpPr txBox="1">
            <a:spLocks noChangeArrowheads="1"/>
          </p:cNvSpPr>
          <p:nvPr/>
        </p:nvSpPr>
        <p:spPr bwMode="auto">
          <a:xfrm>
            <a:off x="395288" y="5580063"/>
            <a:ext cx="31257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SMEMBERS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uid:2:followers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22"/>
          <p:cNvSpPr txBox="1">
            <a:spLocks noChangeArrowheads="1"/>
          </p:cNvSpPr>
          <p:nvPr/>
        </p:nvSpPr>
        <p:spPr bwMode="auto">
          <a:xfrm>
            <a:off x="3563888" y="5589240"/>
            <a:ext cx="24641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==  </a:t>
            </a:r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张三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李四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王五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赵二</a:t>
            </a:r>
            <a:endParaRPr lang="zh-CN" altLang="en-US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分布式缓存比较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数据存储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3204840" y="1835250"/>
            <a:ext cx="5759450" cy="936625"/>
          </a:xfrm>
          <a:prstGeom prst="roundRect">
            <a:avLst/>
          </a:prstGeom>
          <a:solidFill>
            <a:srgbClr val="00B0F0"/>
          </a:solidFill>
          <a:ln w="889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971228" y="836712"/>
            <a:ext cx="73564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sz="4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Sets</a:t>
            </a:r>
            <a:r>
              <a:rPr lang="zh-CN" altLang="en-US" sz="4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（交集、并集、差集）</a:t>
            </a: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323528" y="2020987"/>
            <a:ext cx="23225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uid:1:followers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3347715" y="1868587"/>
            <a:ext cx="4968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bruce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tom 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张三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李四</a:t>
            </a:r>
            <a:endParaRPr lang="zh-CN" altLang="en-US" sz="2400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204840" y="4005585"/>
            <a:ext cx="5759450" cy="935038"/>
          </a:xfrm>
          <a:prstGeom prst="roundRect">
            <a:avLst/>
          </a:prstGeom>
          <a:solidFill>
            <a:srgbClr val="00B0F0"/>
          </a:solidFill>
          <a:ln w="889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42" name="TextBox 11"/>
          <p:cNvSpPr txBox="1">
            <a:spLocks noChangeArrowheads="1"/>
          </p:cNvSpPr>
          <p:nvPr/>
        </p:nvSpPr>
        <p:spPr bwMode="auto">
          <a:xfrm>
            <a:off x="323528" y="4262760"/>
            <a:ext cx="2362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uid:2:followers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12"/>
          <p:cNvSpPr>
            <a:spLocks noChangeArrowheads="1"/>
          </p:cNvSpPr>
          <p:nvPr/>
        </p:nvSpPr>
        <p:spPr bwMode="auto">
          <a:xfrm>
            <a:off x="3636640" y="4077023"/>
            <a:ext cx="504031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张三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李四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王五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赵二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995415" y="3068960"/>
            <a:ext cx="3360738" cy="504825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矩形 17"/>
          <p:cNvSpPr>
            <a:spLocks noChangeArrowheads="1"/>
          </p:cNvSpPr>
          <p:nvPr/>
        </p:nvSpPr>
        <p:spPr bwMode="auto">
          <a:xfrm>
            <a:off x="4284340" y="3069307"/>
            <a:ext cx="2952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张三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李四</a:t>
            </a:r>
            <a:endParaRPr lang="zh-CN" altLang="en-US" sz="2400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18"/>
          <p:cNvSpPr txBox="1">
            <a:spLocks noChangeArrowheads="1"/>
          </p:cNvSpPr>
          <p:nvPr/>
        </p:nvSpPr>
        <p:spPr bwMode="auto">
          <a:xfrm>
            <a:off x="323528" y="5435923"/>
            <a:ext cx="58040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SINTER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uid:1:followers uid:2:followers 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== </a:t>
            </a:r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张三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李四</a:t>
            </a:r>
            <a:endParaRPr lang="zh-CN" altLang="en-US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 flipH="1" flipV="1">
            <a:off x="2556347" y="3788891"/>
            <a:ext cx="1727200" cy="1439863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21"/>
          <p:cNvSpPr txBox="1">
            <a:spLocks noChangeArrowheads="1"/>
          </p:cNvSpPr>
          <p:nvPr/>
        </p:nvSpPr>
        <p:spPr bwMode="auto">
          <a:xfrm>
            <a:off x="323528" y="5948685"/>
            <a:ext cx="1703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SINTERSTORE</a:t>
            </a:r>
            <a:endParaRPr lang="zh-CN" altLang="en-US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23"/>
          <p:cNvSpPr txBox="1">
            <a:spLocks noChangeArrowheads="1"/>
          </p:cNvSpPr>
          <p:nvPr/>
        </p:nvSpPr>
        <p:spPr bwMode="auto">
          <a:xfrm>
            <a:off x="2484115" y="5948685"/>
            <a:ext cx="28463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SUNION SUNIONSTORE</a:t>
            </a:r>
            <a:endParaRPr lang="zh-CN" altLang="en-US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0" name="TextBox 24"/>
          <p:cNvSpPr txBox="1">
            <a:spLocks noChangeArrowheads="1"/>
          </p:cNvSpPr>
          <p:nvPr/>
        </p:nvSpPr>
        <p:spPr bwMode="auto">
          <a:xfrm>
            <a:off x="5652765" y="5948685"/>
            <a:ext cx="2216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SDIFF SDIFFSTORE</a:t>
            </a:r>
            <a:endParaRPr lang="zh-CN" altLang="en-US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分布式缓存比较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数据存储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2555875" y="1341438"/>
            <a:ext cx="3570288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有序集合</a:t>
            </a:r>
            <a:r>
              <a:rPr lang="en-US" altLang="zh-CN" sz="4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ZSets</a:t>
            </a:r>
            <a:endParaRPr lang="zh-CN" altLang="en-US" sz="40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3059113" y="2636838"/>
            <a:ext cx="24653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Like Sets </a:t>
            </a:r>
            <a:endParaRPr lang="zh-CN" altLang="en-US" sz="40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1258888" y="4005263"/>
            <a:ext cx="67167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每个元素</a:t>
            </a:r>
            <a:r>
              <a:rPr lang="en-US" altLang="zh-CN" sz="36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36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增加了</a:t>
            </a:r>
            <a:r>
              <a:rPr lang="en-US" altLang="zh-CN" sz="36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rank,</a:t>
            </a:r>
            <a:r>
              <a:rPr lang="zh-CN" altLang="en-US" sz="36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或是</a:t>
            </a:r>
            <a:r>
              <a:rPr lang="en-US" altLang="zh-CN" sz="36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score</a:t>
            </a:r>
            <a:endParaRPr lang="zh-CN" altLang="en-US" sz="36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分布式缓存比较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数据存储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2555875" y="1341438"/>
            <a:ext cx="3570288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有序集合</a:t>
            </a:r>
            <a:r>
              <a:rPr lang="en-US" altLang="zh-CN" sz="4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ZSets</a:t>
            </a:r>
            <a:endParaRPr lang="zh-CN" altLang="en-US" sz="40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3059113" y="2636838"/>
            <a:ext cx="24653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Like Sets </a:t>
            </a:r>
            <a:endParaRPr lang="zh-CN" altLang="en-US" sz="40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1258888" y="4005263"/>
            <a:ext cx="67167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每个元素</a:t>
            </a:r>
            <a:r>
              <a:rPr lang="en-US" altLang="zh-CN" sz="36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36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增加了</a:t>
            </a:r>
            <a:r>
              <a:rPr lang="en-US" altLang="zh-CN" sz="36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rank,</a:t>
            </a:r>
            <a:r>
              <a:rPr lang="zh-CN" altLang="en-US" sz="36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或是</a:t>
            </a:r>
            <a:r>
              <a:rPr lang="en-US" altLang="zh-CN" sz="36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score</a:t>
            </a:r>
            <a:endParaRPr lang="zh-CN" altLang="en-US" sz="36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分布式缓存比较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数据存储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27538" y="1772816"/>
            <a:ext cx="4537075" cy="143986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2411413" y="836191"/>
            <a:ext cx="40005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Hashes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（哈希）</a:t>
            </a: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50825" y="1844253"/>
            <a:ext cx="11144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:a:1</a:t>
            </a:r>
            <a:endParaRPr lang="zh-CN" altLang="en-US" sz="2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50825" y="2349078"/>
            <a:ext cx="3744913" cy="1943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323850" y="2564978"/>
            <a:ext cx="36718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skuid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100000</a:t>
            </a:r>
            <a:endParaRPr lang="en-US" altLang="zh-CN" sz="24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name :     </a:t>
            </a:r>
            <a:r>
              <a:rPr lang="zh-CN" alt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西门子冰箱</a:t>
            </a:r>
            <a:endParaRPr lang="en-US" altLang="zh-CN" sz="24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state </a:t>
            </a:r>
            <a:r>
              <a:rPr lang="en-US" altLang="zh-CN" sz="24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:     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4427538" y="1909341"/>
            <a:ext cx="4572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HSET</a:t>
            </a:r>
            <a:r>
              <a:rPr lang="en-US" altLang="zh-CN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a:1 </a:t>
            </a:r>
            <a:r>
              <a:rPr lang="en-US" altLang="zh-CN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skuid</a:t>
            </a:r>
            <a:r>
              <a:rPr lang="en-US" altLang="zh-CN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100000</a:t>
            </a:r>
            <a:endParaRPr lang="zh-CN" altLang="en-US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4427538" y="2339553"/>
            <a:ext cx="457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HSET</a:t>
            </a:r>
            <a:r>
              <a:rPr lang="en-US" altLang="zh-CN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a:1 </a:t>
            </a:r>
            <a:r>
              <a:rPr lang="en-US" altLang="zh-CN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en-US" altLang="zh-CN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“西门子冰箱”</a:t>
            </a:r>
            <a:endParaRPr lang="zh-CN" altLang="en-US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4427538" y="2780878"/>
            <a:ext cx="4572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HSET</a:t>
            </a:r>
            <a:r>
              <a:rPr lang="en-US" altLang="zh-CN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a:1 </a:t>
            </a:r>
            <a:r>
              <a:rPr lang="en-US" altLang="zh-CN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state</a:t>
            </a:r>
            <a:r>
              <a:rPr lang="en-US" altLang="zh-CN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1</a:t>
            </a:r>
            <a:endParaRPr lang="zh-CN" altLang="en-US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4416425" y="3212678"/>
            <a:ext cx="35049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HGET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a:1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name 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西门子冰箱</a:t>
            </a:r>
            <a:endParaRPr lang="en-US" altLang="zh-CN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4400550" y="3644478"/>
            <a:ext cx="18549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HLEN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a:1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== 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4402138" y="4004841"/>
            <a:ext cx="47164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HKEYS </a:t>
            </a:r>
            <a:r>
              <a:rPr lang="en-US" altLang="zh-CN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a:1 </a:t>
            </a:r>
            <a:endParaRPr lang="en-US" altLang="zh-CN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==  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skuid,name,state</a:t>
            </a:r>
            <a:endParaRPr lang="en-US" altLang="zh-CN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4403725" y="4725566"/>
            <a:ext cx="4829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HGETALL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a:1:1  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== </a:t>
            </a:r>
          </a:p>
          <a:p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   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skuid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=&gt; 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100000</a:t>
            </a:r>
            <a:endParaRPr lang="en-US" altLang="zh-CN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               name=&gt; </a:t>
            </a:r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西门子冰箱</a:t>
            </a:r>
            <a:endParaRPr lang="en-US" altLang="zh-CN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state=&gt; 1</a:t>
            </a:r>
            <a:endParaRPr lang="en-US" altLang="zh-CN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250825" y="5919366"/>
            <a:ext cx="62960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HVALS HEXISTS HINCRBY HMGET HMSET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分布式缓存比较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数据存储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18" name="矩形 3"/>
          <p:cNvSpPr>
            <a:spLocks noChangeArrowheads="1"/>
          </p:cNvSpPr>
          <p:nvPr/>
        </p:nvSpPr>
        <p:spPr bwMode="auto">
          <a:xfrm>
            <a:off x="827088" y="2330450"/>
            <a:ext cx="151288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SORT</a:t>
            </a:r>
          </a:p>
        </p:txBody>
      </p:sp>
      <p:sp>
        <p:nvSpPr>
          <p:cNvPr id="19" name="矩形 4"/>
          <p:cNvSpPr>
            <a:spLocks noChangeArrowheads="1"/>
          </p:cNvSpPr>
          <p:nvPr/>
        </p:nvSpPr>
        <p:spPr bwMode="auto">
          <a:xfrm>
            <a:off x="6588125" y="4418013"/>
            <a:ext cx="2555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CONFIG GET</a:t>
            </a:r>
            <a:endParaRPr lang="en-US" altLang="zh-CN" sz="28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5"/>
          <p:cNvSpPr>
            <a:spLocks noChangeArrowheads="1"/>
          </p:cNvSpPr>
          <p:nvPr/>
        </p:nvSpPr>
        <p:spPr bwMode="auto">
          <a:xfrm>
            <a:off x="755650" y="3409950"/>
            <a:ext cx="22320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MONITOR</a:t>
            </a: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3635375" y="2833688"/>
            <a:ext cx="1944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SLAVEOF</a:t>
            </a:r>
          </a:p>
        </p:txBody>
      </p:sp>
      <p:sp>
        <p:nvSpPr>
          <p:cNvPr id="22" name="矩形 7"/>
          <p:cNvSpPr>
            <a:spLocks noChangeArrowheads="1"/>
          </p:cNvSpPr>
          <p:nvPr/>
        </p:nvSpPr>
        <p:spPr bwMode="auto">
          <a:xfrm>
            <a:off x="6156325" y="3338513"/>
            <a:ext cx="187166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RENAME</a:t>
            </a:r>
          </a:p>
        </p:txBody>
      </p:sp>
      <p:sp>
        <p:nvSpPr>
          <p:cNvPr id="23" name="矩形 8"/>
          <p:cNvSpPr>
            <a:spLocks noChangeArrowheads="1"/>
          </p:cNvSpPr>
          <p:nvPr/>
        </p:nvSpPr>
        <p:spPr bwMode="auto">
          <a:xfrm>
            <a:off x="1042988" y="4489450"/>
            <a:ext cx="1416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SELECT</a:t>
            </a:r>
            <a:endParaRPr lang="zh-CN" altLang="en-US" sz="28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9"/>
          <p:cNvSpPr>
            <a:spLocks noChangeArrowheads="1"/>
          </p:cNvSpPr>
          <p:nvPr/>
        </p:nvSpPr>
        <p:spPr bwMode="auto">
          <a:xfrm>
            <a:off x="3924300" y="4994275"/>
            <a:ext cx="10620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SAVE</a:t>
            </a:r>
          </a:p>
        </p:txBody>
      </p:sp>
      <p:sp>
        <p:nvSpPr>
          <p:cNvPr id="25" name="矩形 10"/>
          <p:cNvSpPr>
            <a:spLocks noChangeArrowheads="1"/>
          </p:cNvSpPr>
          <p:nvPr/>
        </p:nvSpPr>
        <p:spPr bwMode="auto">
          <a:xfrm>
            <a:off x="6443663" y="2276475"/>
            <a:ext cx="22850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CONFIG SET</a:t>
            </a:r>
            <a:endParaRPr lang="en-US" altLang="zh-CN" sz="28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11"/>
          <p:cNvSpPr>
            <a:spLocks noChangeArrowheads="1"/>
          </p:cNvSpPr>
          <p:nvPr/>
        </p:nvSpPr>
        <p:spPr bwMode="auto">
          <a:xfrm>
            <a:off x="3635375" y="3841750"/>
            <a:ext cx="102758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KEYS</a:t>
            </a:r>
            <a:endParaRPr lang="en-US" altLang="zh-CN" sz="28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15"/>
          <p:cNvSpPr>
            <a:spLocks noChangeArrowheads="1"/>
          </p:cNvSpPr>
          <p:nvPr/>
        </p:nvSpPr>
        <p:spPr bwMode="auto">
          <a:xfrm>
            <a:off x="657225" y="1424831"/>
            <a:ext cx="80311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0B0F0"/>
                </a:solidFill>
                <a:latin typeface="Calibri" pitchFamily="34" charset="0"/>
              </a:rPr>
              <a:t>Enough commands! 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（版本更新快）</a:t>
            </a:r>
          </a:p>
        </p:txBody>
      </p:sp>
      <p:sp>
        <p:nvSpPr>
          <p:cNvPr id="28" name="矩形 27"/>
          <p:cNvSpPr/>
          <p:nvPr/>
        </p:nvSpPr>
        <p:spPr>
          <a:xfrm>
            <a:off x="251520" y="971436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2"/>
              </a:rPr>
              <a:t>https://raw.github.com/antirez/redis/2.4/00-RELEASENOTES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30832" y="0"/>
            <a:ext cx="8229600" cy="703263"/>
          </a:xfrm>
        </p:spPr>
        <p:txBody>
          <a:bodyPr/>
          <a:lstStyle/>
          <a:p>
            <a:pPr algn="l"/>
            <a:r>
              <a:rPr lang="zh-CN" altLang="en-US" b="1" dirty="0" smtClean="0">
                <a:latin typeface="+mj-ea"/>
              </a:rPr>
              <a:t>内容大纲</a:t>
            </a:r>
            <a:endParaRPr lang="zh-CN" altLang="en-US" dirty="0">
              <a:latin typeface="+mj-ea"/>
            </a:endParaRPr>
          </a:p>
        </p:txBody>
      </p:sp>
      <p:sp>
        <p:nvSpPr>
          <p:cNvPr id="9" name="AutoShape 51"/>
          <p:cNvSpPr>
            <a:spLocks noChangeArrowheads="1"/>
          </p:cNvSpPr>
          <p:nvPr/>
        </p:nvSpPr>
        <p:spPr bwMode="auto">
          <a:xfrm>
            <a:off x="296416" y="1412776"/>
            <a:ext cx="4419600" cy="650875"/>
          </a:xfrm>
          <a:prstGeom prst="roundRect">
            <a:avLst>
              <a:gd name="adj" fmla="val 50000"/>
            </a:avLst>
          </a:prstGeom>
          <a:solidFill>
            <a:schemeClr val="hlink">
              <a:alpha val="18999"/>
            </a:schemeClr>
          </a:solidFill>
          <a:ln w="28575" cap="flat" cmpd="sng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457200" indent="-457200">
              <a:lnSpc>
                <a:spcPct val="90000"/>
              </a:lnSpc>
              <a:buFont typeface="Wingdings" pitchFamily="2" charset="2"/>
              <a:buChar char="ü"/>
            </a:pPr>
            <a:r>
              <a:rPr lang="zh-CN" altLang="en-US" sz="2800" dirty="0" smtClean="0">
                <a:latin typeface="+mj-ea"/>
              </a:rPr>
              <a:t>分布式缓存介绍与比较</a:t>
            </a:r>
            <a:endParaRPr lang="en-US" altLang="zh-CN" sz="2800" dirty="0">
              <a:latin typeface="+mj-ea"/>
            </a:endParaRPr>
          </a:p>
        </p:txBody>
      </p:sp>
      <p:sp>
        <p:nvSpPr>
          <p:cNvPr id="10" name="AutoShape 51"/>
          <p:cNvSpPr>
            <a:spLocks noChangeArrowheads="1"/>
          </p:cNvSpPr>
          <p:nvPr/>
        </p:nvSpPr>
        <p:spPr bwMode="auto">
          <a:xfrm>
            <a:off x="296416" y="2346077"/>
            <a:ext cx="4419600" cy="650875"/>
          </a:xfrm>
          <a:prstGeom prst="roundRect">
            <a:avLst>
              <a:gd name="adj" fmla="val 50000"/>
            </a:avLst>
          </a:prstGeom>
          <a:solidFill>
            <a:schemeClr val="hlink">
              <a:alpha val="18999"/>
            </a:schemeClr>
          </a:solidFill>
          <a:ln w="28575" cap="flat" cmpd="sng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457200" indent="-457200">
              <a:lnSpc>
                <a:spcPct val="90000"/>
              </a:lnSpc>
              <a:buFont typeface="Wingdings" pitchFamily="2" charset="2"/>
              <a:buChar char="ü"/>
            </a:pPr>
            <a:r>
              <a:rPr lang="zh-CN" altLang="en-US" sz="2800" dirty="0" smtClean="0">
                <a:latin typeface="+mj-ea"/>
              </a:rPr>
              <a:t>分布式缓存适应场景</a:t>
            </a:r>
            <a:endParaRPr lang="en-US" altLang="zh-CN" sz="2800" dirty="0">
              <a:latin typeface="+mj-ea"/>
            </a:endParaRPr>
          </a:p>
        </p:txBody>
      </p:sp>
      <p:sp>
        <p:nvSpPr>
          <p:cNvPr id="11" name="AutoShape 51"/>
          <p:cNvSpPr>
            <a:spLocks noChangeArrowheads="1"/>
          </p:cNvSpPr>
          <p:nvPr/>
        </p:nvSpPr>
        <p:spPr bwMode="auto">
          <a:xfrm>
            <a:off x="296416" y="3210173"/>
            <a:ext cx="4419600" cy="650875"/>
          </a:xfrm>
          <a:prstGeom prst="roundRect">
            <a:avLst>
              <a:gd name="adj" fmla="val 50000"/>
            </a:avLst>
          </a:prstGeom>
          <a:solidFill>
            <a:schemeClr val="hlink">
              <a:alpha val="18999"/>
            </a:schemeClr>
          </a:solidFill>
          <a:ln w="28575" cap="flat" cmpd="sng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457200" indent="-457200">
              <a:lnSpc>
                <a:spcPct val="90000"/>
              </a:lnSpc>
              <a:buFont typeface="Wingdings" pitchFamily="2" charset="2"/>
              <a:buChar char="ü"/>
            </a:pPr>
            <a:r>
              <a:rPr lang="zh-CN" altLang="en-US" sz="2800" dirty="0" smtClean="0">
                <a:latin typeface="+mj-ea"/>
              </a:rPr>
              <a:t>分布式缓存应用举例</a:t>
            </a:r>
            <a:endParaRPr lang="en-US" altLang="zh-CN" sz="2800" dirty="0">
              <a:latin typeface="+mj-ea"/>
            </a:endParaRPr>
          </a:p>
        </p:txBody>
      </p:sp>
      <p:sp>
        <p:nvSpPr>
          <p:cNvPr id="12" name="AutoShape 51"/>
          <p:cNvSpPr>
            <a:spLocks noChangeArrowheads="1"/>
          </p:cNvSpPr>
          <p:nvPr/>
        </p:nvSpPr>
        <p:spPr bwMode="auto">
          <a:xfrm>
            <a:off x="323528" y="4146277"/>
            <a:ext cx="4419600" cy="650875"/>
          </a:xfrm>
          <a:prstGeom prst="roundRect">
            <a:avLst>
              <a:gd name="adj" fmla="val 50000"/>
            </a:avLst>
          </a:prstGeom>
          <a:solidFill>
            <a:schemeClr val="hlink">
              <a:alpha val="18999"/>
            </a:schemeClr>
          </a:solidFill>
          <a:ln w="28575" cap="flat" cmpd="sng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457200" indent="-457200">
              <a:lnSpc>
                <a:spcPct val="90000"/>
              </a:lnSpc>
              <a:buFont typeface="Wingdings" pitchFamily="2" charset="2"/>
              <a:buChar char="ü"/>
            </a:pPr>
            <a:r>
              <a:rPr lang="zh-CN" altLang="en-US" sz="2800" dirty="0" smtClean="0">
                <a:latin typeface="+mj-ea"/>
              </a:rPr>
              <a:t>分布式缓存最佳实践</a:t>
            </a:r>
            <a:endParaRPr lang="en-US" altLang="zh-CN" sz="2800" dirty="0">
              <a:latin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分布式缓存比较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数据存储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3419872" y="764704"/>
            <a:ext cx="231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Rdb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持久化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Fork</a:t>
            </a:r>
            <a:r>
              <a:rPr lang="zh-CN" altLang="en-US" sz="2400" dirty="0" smtClean="0"/>
              <a:t>一个进程，利用</a:t>
            </a:r>
            <a:r>
              <a:rPr lang="en-US" altLang="zh-CN" sz="2400" dirty="0" smtClean="0"/>
              <a:t>copy on write</a:t>
            </a:r>
            <a:r>
              <a:rPr lang="zh-CN" altLang="en-US" sz="2400" dirty="0" smtClean="0"/>
              <a:t>原理，遍历所有</a:t>
            </a:r>
            <a:r>
              <a:rPr lang="en-US" altLang="zh-CN" sz="2400" dirty="0" smtClean="0"/>
              <a:t>db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hash table</a:t>
            </a:r>
            <a:r>
              <a:rPr lang="zh-CN" altLang="en-US" sz="2400" dirty="0" smtClean="0"/>
              <a:t>，进行整库的</a:t>
            </a:r>
            <a:r>
              <a:rPr lang="en-US" altLang="zh-CN" sz="2400" dirty="0" smtClean="0"/>
              <a:t>dump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Save</a:t>
            </a:r>
            <a:r>
              <a:rPr lang="zh-CN" altLang="en-US" sz="2400" dirty="0" smtClean="0"/>
              <a:t>命令</a:t>
            </a:r>
            <a:r>
              <a:rPr lang="en-US" altLang="zh-CN" sz="2400" dirty="0" smtClean="0"/>
              <a:t>,shutdown</a:t>
            </a:r>
            <a:r>
              <a:rPr lang="zh-CN" altLang="en-US" sz="2400" dirty="0" smtClean="0"/>
              <a:t>命令，</a:t>
            </a:r>
            <a:r>
              <a:rPr lang="en-US" altLang="zh-CN" sz="2400" dirty="0" smtClean="0"/>
              <a:t>slave</a:t>
            </a:r>
            <a:r>
              <a:rPr lang="zh-CN" altLang="en-US" sz="2400" dirty="0" smtClean="0"/>
              <a:t>启动都会触发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利用</a:t>
            </a:r>
            <a:r>
              <a:rPr lang="en-US" altLang="zh-CN" sz="2400" dirty="0" smtClean="0"/>
              <a:t>LZF</a:t>
            </a:r>
            <a:r>
              <a:rPr lang="zh-CN" altLang="en-US" sz="2400" dirty="0" smtClean="0"/>
              <a:t>进行压缩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持久化触发条件：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None/>
            </a:pPr>
            <a:r>
              <a:rPr lang="en-US" altLang="zh-CN" sz="2000" dirty="0" smtClean="0"/>
              <a:t>#save 900 1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000" dirty="0" smtClean="0"/>
              <a:t>#save 300 10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000" dirty="0" smtClean="0"/>
              <a:t>#save 60 10000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分布式缓存比较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数据存储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3347864" y="692696"/>
            <a:ext cx="20985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Aof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持久化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/>
              <a:t>Aof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把写操作指令连续的写到一个文件里面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当</a:t>
            </a:r>
            <a:r>
              <a:rPr lang="en-US" altLang="zh-CN" sz="2400" dirty="0" err="1" smtClean="0"/>
              <a:t>redis</a:t>
            </a:r>
            <a:r>
              <a:rPr lang="en-US" altLang="zh-CN" sz="2400" dirty="0" smtClean="0"/>
              <a:t> server</a:t>
            </a:r>
            <a:r>
              <a:rPr lang="zh-CN" altLang="en-US" sz="2400" dirty="0" smtClean="0"/>
              <a:t>异常</a:t>
            </a:r>
            <a:r>
              <a:rPr lang="en-US" altLang="zh-CN" sz="2400" dirty="0" smtClean="0"/>
              <a:t>crash</a:t>
            </a:r>
            <a:r>
              <a:rPr lang="zh-CN" altLang="en-US" sz="2400" dirty="0" smtClean="0"/>
              <a:t>掉的时候，重启时将会进行如下的操作：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假如只配置了</a:t>
            </a:r>
            <a:r>
              <a:rPr lang="en-US" altLang="zh-CN" sz="2000" dirty="0" err="1" smtClean="0"/>
              <a:t>aof</a:t>
            </a:r>
            <a:r>
              <a:rPr lang="zh-CN" altLang="en-US" sz="2000" dirty="0" smtClean="0"/>
              <a:t>，起动时加载</a:t>
            </a:r>
            <a:r>
              <a:rPr lang="en-US" altLang="zh-CN" sz="2000" dirty="0" err="1" smtClean="0"/>
              <a:t>aof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假如同时配置了</a:t>
            </a:r>
            <a:r>
              <a:rPr lang="en-US" altLang="zh-CN" sz="2000" dirty="0" err="1" smtClean="0"/>
              <a:t>rdb,aof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起动时只加载</a:t>
            </a:r>
            <a:r>
              <a:rPr lang="en-US" altLang="zh-CN" sz="2000" dirty="0" err="1" smtClean="0"/>
              <a:t>aof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假如只配置了</a:t>
            </a:r>
            <a:r>
              <a:rPr lang="en-US" altLang="zh-CN" sz="2000" dirty="0" err="1" smtClean="0"/>
              <a:t>rdb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起动时将加载</a:t>
            </a:r>
            <a:r>
              <a:rPr lang="en-US" altLang="zh-CN" sz="2000" dirty="0" smtClean="0"/>
              <a:t>dump</a:t>
            </a:r>
            <a:r>
              <a:rPr lang="zh-CN" altLang="en-US" sz="2000" dirty="0" smtClean="0"/>
              <a:t>文件</a:t>
            </a: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cs typeface="+mn-cs"/>
              </a:rPr>
              <a:t>注意</a:t>
            </a:r>
            <a:r>
              <a:rPr lang="en-US" altLang="zh-CN" sz="2400" dirty="0" err="1">
                <a:cs typeface="+mn-cs"/>
              </a:rPr>
              <a:t>bgrewrite</a:t>
            </a:r>
            <a:endParaRPr lang="en-US" altLang="zh-CN" sz="2400" dirty="0">
              <a:cs typeface="+mn-cs"/>
            </a:endParaRPr>
          </a:p>
          <a:p>
            <a:pPr lvl="1">
              <a:lnSpc>
                <a:spcPct val="150000"/>
              </a:lnSpc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分布式缓存比较</a:t>
            </a:r>
            <a:r>
              <a:rPr lang="en-US" altLang="zh-CN" dirty="0" smtClean="0"/>
              <a:t>-</a:t>
            </a:r>
            <a:r>
              <a:rPr lang="zh-CN" altLang="en-US" dirty="0" smtClean="0"/>
              <a:t>主从</a:t>
            </a:r>
            <a:r>
              <a:rPr lang="en-US" altLang="zh-CN" dirty="0" smtClean="0"/>
              <a:t>(</a:t>
            </a:r>
            <a:r>
              <a:rPr lang="zh-CN" altLang="en-US" dirty="0" smtClean="0"/>
              <a:t>集群</a:t>
            </a:r>
            <a:r>
              <a:rPr lang="en-US" altLang="zh-CN" dirty="0" smtClean="0"/>
              <a:t>)-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907704" y="5373216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995936" y="5373216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084168" y="5373216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123728" y="2924944"/>
            <a:ext cx="1296144" cy="122413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211960" y="2924944"/>
            <a:ext cx="1224136" cy="115212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master</a:t>
            </a:r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6300192" y="2924944"/>
            <a:ext cx="1224136" cy="122413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123728" y="1196752"/>
            <a:ext cx="1296144" cy="12241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slave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139952" y="1196752"/>
            <a:ext cx="1296144" cy="12241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slave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6300192" y="1196752"/>
            <a:ext cx="1296144" cy="12241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slave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07704" y="4653136"/>
            <a:ext cx="5976664" cy="288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CONSISTENT HASH 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下箭头 14"/>
          <p:cNvSpPr/>
          <p:nvPr/>
        </p:nvSpPr>
        <p:spPr>
          <a:xfrm rot="10800000">
            <a:off x="2627784" y="4941168"/>
            <a:ext cx="216024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 rot="10800000">
            <a:off x="4716016" y="4941168"/>
            <a:ext cx="216024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rot="10800000">
            <a:off x="6804248" y="4941168"/>
            <a:ext cx="216024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rot="10800000">
            <a:off x="2627784" y="4221088"/>
            <a:ext cx="216024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rot="10800000">
            <a:off x="4716016" y="4221087"/>
            <a:ext cx="216024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rot="10800000">
            <a:off x="6804248" y="4221088"/>
            <a:ext cx="216024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曲线连接符 20"/>
          <p:cNvCxnSpPr>
            <a:stCxn id="11" idx="2"/>
            <a:endCxn id="5" idx="1"/>
          </p:cNvCxnSpPr>
          <p:nvPr/>
        </p:nvCxnSpPr>
        <p:spPr>
          <a:xfrm rot="10800000" flipV="1">
            <a:off x="1907704" y="1808820"/>
            <a:ext cx="216024" cy="3924436"/>
          </a:xfrm>
          <a:prstGeom prst="curvedConnector3">
            <a:avLst>
              <a:gd name="adj1" fmla="val 47933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9552" y="34917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read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27813" y="422108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write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4" name="直接箭头连接符 23"/>
          <p:cNvCxnSpPr>
            <a:stCxn id="8" idx="0"/>
            <a:endCxn id="11" idx="4"/>
          </p:cNvCxnSpPr>
          <p:nvPr/>
        </p:nvCxnSpPr>
        <p:spPr>
          <a:xfrm rot="5400000" flipH="1" flipV="1">
            <a:off x="2519772" y="2672916"/>
            <a:ext cx="504056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43808" y="24836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同步数据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rot="5400000" flipH="1" flipV="1">
            <a:off x="4536790" y="2672122"/>
            <a:ext cx="504056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6697030" y="2672122"/>
            <a:ext cx="504056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32048" y="1196752"/>
            <a:ext cx="1296144" cy="12241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slave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endCxn id="31" idx="4"/>
          </p:cNvCxnSpPr>
          <p:nvPr/>
        </p:nvCxnSpPr>
        <p:spPr>
          <a:xfrm rot="10800000">
            <a:off x="1080120" y="2420888"/>
            <a:ext cx="1043608" cy="93610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分布式缓存比较</a:t>
            </a:r>
            <a:r>
              <a:rPr lang="en-US" altLang="zh-CN" dirty="0" smtClean="0"/>
              <a:t>-</a:t>
            </a:r>
            <a:r>
              <a:rPr lang="zh-CN" altLang="en-US" dirty="0" smtClean="0"/>
              <a:t>主从</a:t>
            </a:r>
            <a:r>
              <a:rPr lang="en-US" altLang="zh-CN" dirty="0" smtClean="0"/>
              <a:t>(</a:t>
            </a:r>
            <a:r>
              <a:rPr lang="zh-CN" altLang="en-US" dirty="0" smtClean="0"/>
              <a:t>集群</a:t>
            </a:r>
            <a:r>
              <a:rPr lang="en-US" altLang="zh-CN" dirty="0" smtClean="0"/>
              <a:t>)-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rgbClr val="00B0F0"/>
                </a:solidFill>
              </a:rPr>
              <a:t>缺点：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dirty="0" smtClean="0">
                <a:solidFill>
                  <a:srgbClr val="00B0F0"/>
                </a:solidFill>
              </a:rPr>
              <a:t>主从网络中断后，主将把数据全量</a:t>
            </a:r>
            <a:r>
              <a:rPr lang="en-US" altLang="zh-CN" dirty="0" smtClean="0">
                <a:solidFill>
                  <a:srgbClr val="00B0F0"/>
                </a:solidFill>
              </a:rPr>
              <a:t>dump</a:t>
            </a:r>
            <a:r>
              <a:rPr lang="zh-CN" altLang="en-US" dirty="0" smtClean="0">
                <a:solidFill>
                  <a:srgbClr val="00B0F0"/>
                </a:solidFill>
              </a:rPr>
              <a:t>压缩</a:t>
            </a:r>
            <a:r>
              <a:rPr lang="en-US" altLang="zh-CN" dirty="0" err="1" smtClean="0">
                <a:solidFill>
                  <a:srgbClr val="00B0F0"/>
                </a:solidFill>
              </a:rPr>
              <a:t>rdb</a:t>
            </a:r>
            <a:r>
              <a:rPr lang="zh-CN" altLang="en-US" dirty="0" smtClean="0">
                <a:solidFill>
                  <a:srgbClr val="00B0F0"/>
                </a:solidFill>
              </a:rPr>
              <a:t>一份传给从机恢复数据，需要考虑网络</a:t>
            </a:r>
            <a:r>
              <a:rPr lang="en-US" altLang="zh-CN" dirty="0" err="1" smtClean="0">
                <a:solidFill>
                  <a:srgbClr val="00B0F0"/>
                </a:solidFill>
              </a:rPr>
              <a:t>io</a:t>
            </a:r>
            <a:r>
              <a:rPr lang="zh-CN" altLang="en-US" dirty="0" smtClean="0">
                <a:solidFill>
                  <a:srgbClr val="00B0F0"/>
                </a:solidFill>
              </a:rPr>
              <a:t>和主机</a:t>
            </a:r>
            <a:r>
              <a:rPr lang="en-US" altLang="zh-CN" dirty="0" err="1" smtClean="0">
                <a:solidFill>
                  <a:srgbClr val="00B0F0"/>
                </a:solidFill>
              </a:rPr>
              <a:t>cpu</a:t>
            </a:r>
            <a:r>
              <a:rPr lang="zh-CN" altLang="en-US" dirty="0" smtClean="0">
                <a:solidFill>
                  <a:srgbClr val="00B0F0"/>
                </a:solidFill>
              </a:rPr>
              <a:t>压力、内存占用率。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dirty="0" smtClean="0">
                <a:solidFill>
                  <a:srgbClr val="00B0F0"/>
                </a:solidFill>
              </a:rPr>
              <a:t>从机同步可能会有一定延时，数据实时一致性无法保证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分布式缓存比较</a:t>
            </a:r>
            <a:r>
              <a:rPr lang="en-US" altLang="zh-CN" dirty="0" smtClean="0"/>
              <a:t>-</a:t>
            </a:r>
            <a:r>
              <a:rPr lang="zh-CN" altLang="en-US" dirty="0" smtClean="0"/>
              <a:t>客户端支持</a:t>
            </a:r>
            <a:endParaRPr lang="zh-CN" alt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547515" y="1886694"/>
            <a:ext cx="6192837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dirty="0">
                <a:solidFill>
                  <a:srgbClr val="6699FF"/>
                </a:solidFill>
              </a:rPr>
              <a:t>Ruby, Python, PHP, </a:t>
            </a:r>
            <a:r>
              <a:rPr lang="en-US" altLang="zh-CN" sz="3600" dirty="0" err="1">
                <a:solidFill>
                  <a:srgbClr val="6699FF"/>
                </a:solidFill>
              </a:rPr>
              <a:t>Erlang</a:t>
            </a:r>
            <a:r>
              <a:rPr lang="en-US" altLang="zh-CN" sz="3600" dirty="0">
                <a:solidFill>
                  <a:srgbClr val="6699FF"/>
                </a:solidFill>
              </a:rPr>
              <a:t>,</a:t>
            </a:r>
          </a:p>
          <a:p>
            <a:r>
              <a:rPr lang="en-US" altLang="zh-CN" sz="3600" dirty="0" err="1">
                <a:solidFill>
                  <a:srgbClr val="6699FF"/>
                </a:solidFill>
              </a:rPr>
              <a:t>Tcl</a:t>
            </a:r>
            <a:r>
              <a:rPr lang="en-US" altLang="zh-CN" sz="3600" dirty="0">
                <a:solidFill>
                  <a:srgbClr val="6699FF"/>
                </a:solidFill>
              </a:rPr>
              <a:t>, Perl, </a:t>
            </a:r>
            <a:r>
              <a:rPr lang="en-US" altLang="zh-CN" sz="3600" dirty="0" err="1">
                <a:solidFill>
                  <a:srgbClr val="6699FF"/>
                </a:solidFill>
              </a:rPr>
              <a:t>Lua</a:t>
            </a:r>
            <a:r>
              <a:rPr lang="en-US" altLang="zh-CN" sz="3600" dirty="0">
                <a:solidFill>
                  <a:srgbClr val="6699FF"/>
                </a:solidFill>
              </a:rPr>
              <a:t>, Java, </a:t>
            </a:r>
            <a:r>
              <a:rPr lang="en-US" altLang="zh-CN" sz="3600" dirty="0" err="1">
                <a:solidFill>
                  <a:srgbClr val="6699FF"/>
                </a:solidFill>
              </a:rPr>
              <a:t>Scala</a:t>
            </a:r>
            <a:r>
              <a:rPr lang="en-US" altLang="zh-CN" sz="3600" dirty="0">
                <a:solidFill>
                  <a:srgbClr val="6699FF"/>
                </a:solidFill>
              </a:rPr>
              <a:t>,</a:t>
            </a:r>
          </a:p>
          <a:p>
            <a:r>
              <a:rPr lang="en-US" altLang="zh-CN" sz="3600" dirty="0" err="1">
                <a:solidFill>
                  <a:srgbClr val="6699FF"/>
                </a:solidFill>
              </a:rPr>
              <a:t>Clojure</a:t>
            </a:r>
            <a:r>
              <a:rPr lang="en-US" altLang="zh-CN" sz="3600" dirty="0">
                <a:solidFill>
                  <a:srgbClr val="6699FF"/>
                </a:solidFill>
              </a:rPr>
              <a:t>, C#, C/C++,</a:t>
            </a:r>
          </a:p>
          <a:p>
            <a:r>
              <a:rPr lang="en-US" altLang="zh-CN" sz="3600" dirty="0">
                <a:solidFill>
                  <a:srgbClr val="6699FF"/>
                </a:solidFill>
              </a:rPr>
              <a:t>JavaScript/Node.js, Haskell,</a:t>
            </a:r>
          </a:p>
          <a:p>
            <a:r>
              <a:rPr lang="en-US" altLang="zh-CN" sz="3600" dirty="0">
                <a:solidFill>
                  <a:srgbClr val="6699FF"/>
                </a:solidFill>
              </a:rPr>
              <a:t>IO, Go</a:t>
            </a:r>
            <a:endParaRPr lang="zh-CN" altLang="en-US" sz="3600" dirty="0">
              <a:solidFill>
                <a:srgbClr val="6699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7664" y="1124744"/>
            <a:ext cx="2952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hlinkClick r:id="rId3"/>
              </a:rPr>
              <a:t>http://redis.io/clients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分布式缓存比较</a:t>
            </a:r>
            <a:r>
              <a:rPr lang="en-US" altLang="zh-CN" dirty="0" smtClean="0"/>
              <a:t>-</a:t>
            </a:r>
            <a:r>
              <a:rPr lang="zh-CN" altLang="en-US" dirty="0" smtClean="0"/>
              <a:t>客户端支持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1520" y="1052736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3"/>
              </a:rPr>
              <a:t>http://cf.360buy-develop.com/pages/viewpage.action?pageId=14155957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1520" y="1556792"/>
            <a:ext cx="8352928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1.</a:t>
            </a:r>
            <a:r>
              <a:rPr lang="zh-CN" altLang="en-US" dirty="0" smtClean="0">
                <a:latin typeface="+mj-ea"/>
                <a:ea typeface="+mj-ea"/>
              </a:rPr>
              <a:t>支持</a:t>
            </a:r>
            <a:r>
              <a:rPr lang="en-US" altLang="zh-CN" dirty="0" smtClean="0">
                <a:latin typeface="+mj-ea"/>
                <a:ea typeface="+mj-ea"/>
              </a:rPr>
              <a:t>zookeeper</a:t>
            </a:r>
            <a:r>
              <a:rPr lang="zh-CN" altLang="en-US" dirty="0" smtClean="0">
                <a:latin typeface="+mj-ea"/>
                <a:ea typeface="+mj-ea"/>
              </a:rPr>
              <a:t>管理</a:t>
            </a:r>
            <a:r>
              <a:rPr lang="en-US" altLang="zh-CN" dirty="0" err="1" smtClean="0">
                <a:latin typeface="+mj-ea"/>
                <a:ea typeface="+mj-ea"/>
              </a:rPr>
              <a:t>redis</a:t>
            </a:r>
            <a:r>
              <a:rPr lang="en-US" altLang="zh-CN" dirty="0" smtClean="0">
                <a:latin typeface="+mj-ea"/>
                <a:ea typeface="+mj-ea"/>
              </a:rPr>
              <a:t> client</a:t>
            </a:r>
            <a:r>
              <a:rPr lang="zh-CN" altLang="en-US" dirty="0" smtClean="0">
                <a:latin typeface="+mj-ea"/>
                <a:ea typeface="+mj-ea"/>
              </a:rPr>
              <a:t>配置参数，可以做到应用不重启，更新</a:t>
            </a:r>
            <a:r>
              <a:rPr lang="en-US" altLang="zh-CN" dirty="0" err="1" smtClean="0">
                <a:latin typeface="+mj-ea"/>
                <a:ea typeface="+mj-ea"/>
              </a:rPr>
              <a:t>redis</a:t>
            </a:r>
            <a:r>
              <a:rPr lang="en-US" altLang="zh-CN" dirty="0" smtClean="0">
                <a:latin typeface="+mj-ea"/>
                <a:ea typeface="+mj-ea"/>
              </a:rPr>
              <a:t> client</a:t>
            </a:r>
            <a:r>
              <a:rPr lang="zh-CN" altLang="en-US" dirty="0" smtClean="0">
                <a:latin typeface="+mj-ea"/>
                <a:ea typeface="+mj-ea"/>
              </a:rPr>
              <a:t>配置参数，方便监控和动态维护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2.</a:t>
            </a:r>
            <a:r>
              <a:rPr lang="zh-CN" altLang="en-US" dirty="0" smtClean="0">
                <a:latin typeface="+mj-ea"/>
                <a:ea typeface="+mj-ea"/>
              </a:rPr>
              <a:t>支持</a:t>
            </a:r>
            <a:r>
              <a:rPr lang="en-US" altLang="zh-CN" dirty="0" smtClean="0">
                <a:latin typeface="+mj-ea"/>
                <a:ea typeface="+mj-ea"/>
              </a:rPr>
              <a:t>Object</a:t>
            </a:r>
            <a:r>
              <a:rPr lang="zh-CN" altLang="en-US" dirty="0" smtClean="0">
                <a:latin typeface="+mj-ea"/>
                <a:ea typeface="+mj-ea"/>
              </a:rPr>
              <a:t>类型操作，方法为</a:t>
            </a:r>
            <a:r>
              <a:rPr lang="en-US" altLang="zh-CN" dirty="0" err="1" smtClean="0">
                <a:latin typeface="+mj-ea"/>
                <a:ea typeface="+mj-ea"/>
              </a:rPr>
              <a:t>setObject</a:t>
            </a:r>
            <a:r>
              <a:rPr lang="zh-CN" altLang="en-US" dirty="0" smtClean="0">
                <a:latin typeface="+mj-ea"/>
                <a:ea typeface="+mj-ea"/>
              </a:rPr>
              <a:t>和</a:t>
            </a:r>
            <a:r>
              <a:rPr lang="en-US" altLang="zh-CN" dirty="0" err="1" smtClean="0">
                <a:latin typeface="+mj-ea"/>
                <a:ea typeface="+mj-ea"/>
              </a:rPr>
              <a:t>getObject</a:t>
            </a:r>
            <a:r>
              <a:rPr lang="zh-CN" altLang="en-US" dirty="0" smtClean="0">
                <a:latin typeface="+mj-ea"/>
                <a:ea typeface="+mj-ea"/>
              </a:rPr>
              <a:t>，实现方式为字节流存储（只推荐非</a:t>
            </a:r>
            <a:r>
              <a:rPr lang="en-US" altLang="zh-CN" dirty="0" smtClean="0">
                <a:latin typeface="+mj-ea"/>
                <a:ea typeface="+mj-ea"/>
              </a:rPr>
              <a:t>java</a:t>
            </a:r>
            <a:r>
              <a:rPr lang="zh-CN" altLang="en-US" dirty="0" smtClean="0">
                <a:latin typeface="+mj-ea"/>
                <a:ea typeface="+mj-ea"/>
              </a:rPr>
              <a:t>基本类型使用，效率低于</a:t>
            </a:r>
            <a:r>
              <a:rPr lang="en-US" altLang="zh-CN" dirty="0" smtClean="0">
                <a:latin typeface="+mj-ea"/>
                <a:ea typeface="+mj-ea"/>
              </a:rPr>
              <a:t>set</a:t>
            </a:r>
            <a:r>
              <a:rPr lang="zh-CN" altLang="en-US" dirty="0" smtClean="0">
                <a:latin typeface="+mj-ea"/>
                <a:ea typeface="+mj-ea"/>
              </a:rPr>
              <a:t>、</a:t>
            </a:r>
            <a:r>
              <a:rPr lang="en-US" altLang="zh-CN" dirty="0" smtClean="0">
                <a:latin typeface="+mj-ea"/>
                <a:ea typeface="+mj-ea"/>
              </a:rPr>
              <a:t>get</a:t>
            </a:r>
            <a:r>
              <a:rPr lang="zh-CN" altLang="en-US" dirty="0" smtClean="0">
                <a:latin typeface="+mj-ea"/>
                <a:ea typeface="+mj-ea"/>
              </a:rPr>
              <a:t>，而且会增加</a:t>
            </a:r>
            <a:r>
              <a:rPr lang="en-US" altLang="zh-CN" dirty="0" err="1" smtClean="0">
                <a:latin typeface="+mj-ea"/>
                <a:ea typeface="+mj-ea"/>
              </a:rPr>
              <a:t>redis</a:t>
            </a:r>
            <a:r>
              <a:rPr lang="zh-CN" altLang="en-US" dirty="0" smtClean="0">
                <a:latin typeface="+mj-ea"/>
                <a:ea typeface="+mj-ea"/>
              </a:rPr>
              <a:t>内存占用率）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3.</a:t>
            </a:r>
            <a:r>
              <a:rPr lang="zh-CN" altLang="en-US" dirty="0" smtClean="0">
                <a:latin typeface="+mj-ea"/>
                <a:ea typeface="+mj-ea"/>
              </a:rPr>
              <a:t>支持</a:t>
            </a:r>
            <a:r>
              <a:rPr lang="en-US" altLang="zh-CN" dirty="0" err="1" smtClean="0">
                <a:latin typeface="+mj-ea"/>
                <a:ea typeface="+mj-ea"/>
              </a:rPr>
              <a:t>master,slave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读写分享模式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4.</a:t>
            </a:r>
            <a:r>
              <a:rPr lang="zh-CN" altLang="en-US" dirty="0" smtClean="0">
                <a:latin typeface="+mj-ea"/>
                <a:ea typeface="+mj-ea"/>
              </a:rPr>
              <a:t>支持分片集群下的</a:t>
            </a:r>
            <a:r>
              <a:rPr lang="en-US" altLang="zh-CN" dirty="0" err="1" smtClean="0">
                <a:latin typeface="+mj-ea"/>
                <a:ea typeface="+mj-ea"/>
              </a:rPr>
              <a:t>mget</a:t>
            </a:r>
            <a:r>
              <a:rPr lang="zh-CN" altLang="en-US" dirty="0" smtClean="0">
                <a:latin typeface="+mj-ea"/>
                <a:ea typeface="+mj-ea"/>
              </a:rPr>
              <a:t>、</a:t>
            </a:r>
            <a:r>
              <a:rPr lang="en-US" altLang="zh-CN" dirty="0" smtClean="0">
                <a:latin typeface="+mj-ea"/>
                <a:ea typeface="+mj-ea"/>
              </a:rPr>
              <a:t>lrange2pipeline</a:t>
            </a:r>
            <a:r>
              <a:rPr lang="zh-CN" altLang="en-US" dirty="0" smtClean="0">
                <a:latin typeface="+mj-ea"/>
                <a:ea typeface="+mj-ea"/>
              </a:rPr>
              <a:t>操作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5.</a:t>
            </a:r>
            <a:r>
              <a:rPr lang="zh-CN" altLang="en-US" dirty="0" smtClean="0">
                <a:latin typeface="+mj-ea"/>
                <a:ea typeface="+mj-ea"/>
              </a:rPr>
              <a:t>支持</a:t>
            </a:r>
            <a:r>
              <a:rPr lang="en-US" altLang="zh-CN" dirty="0" smtClean="0">
                <a:latin typeface="+mj-ea"/>
                <a:ea typeface="+mj-ea"/>
              </a:rPr>
              <a:t>set</a:t>
            </a:r>
            <a:r>
              <a:rPr lang="zh-CN" altLang="en-US" dirty="0" smtClean="0">
                <a:latin typeface="+mj-ea"/>
                <a:ea typeface="+mj-ea"/>
              </a:rPr>
              <a:t>、</a:t>
            </a:r>
            <a:r>
              <a:rPr lang="en-US" altLang="zh-CN" dirty="0" err="1" smtClean="0">
                <a:latin typeface="+mj-ea"/>
                <a:ea typeface="+mj-ea"/>
              </a:rPr>
              <a:t>setnx</a:t>
            </a:r>
            <a:r>
              <a:rPr lang="zh-CN" altLang="en-US" dirty="0" smtClean="0">
                <a:latin typeface="+mj-ea"/>
                <a:ea typeface="+mj-ea"/>
              </a:rPr>
              <a:t>、</a:t>
            </a:r>
            <a:r>
              <a:rPr lang="en-US" altLang="zh-CN" dirty="0" err="1" smtClean="0">
                <a:latin typeface="+mj-ea"/>
                <a:ea typeface="+mj-ea"/>
              </a:rPr>
              <a:t>incr</a:t>
            </a:r>
            <a:r>
              <a:rPr lang="zh-CN" altLang="en-US" dirty="0" smtClean="0">
                <a:latin typeface="+mj-ea"/>
                <a:ea typeface="+mj-ea"/>
              </a:rPr>
              <a:t>、</a:t>
            </a:r>
            <a:r>
              <a:rPr lang="en-US" altLang="zh-CN" dirty="0" err="1" smtClean="0">
                <a:latin typeface="+mj-ea"/>
                <a:ea typeface="+mj-ea"/>
              </a:rPr>
              <a:t>decr</a:t>
            </a:r>
            <a:r>
              <a:rPr lang="zh-CN" altLang="en-US" dirty="0" smtClean="0">
                <a:latin typeface="+mj-ea"/>
                <a:ea typeface="+mj-ea"/>
              </a:rPr>
              <a:t>和</a:t>
            </a:r>
            <a:r>
              <a:rPr lang="en-US" altLang="zh-CN" dirty="0" smtClean="0">
                <a:latin typeface="+mj-ea"/>
                <a:ea typeface="+mj-ea"/>
              </a:rPr>
              <a:t>expire</a:t>
            </a:r>
            <a:r>
              <a:rPr lang="zh-CN" altLang="en-US" dirty="0" smtClean="0">
                <a:latin typeface="+mj-ea"/>
                <a:ea typeface="+mj-ea"/>
              </a:rPr>
              <a:t>合并执行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6.</a:t>
            </a:r>
            <a:r>
              <a:rPr lang="zh-CN" altLang="en-US" dirty="0" smtClean="0">
                <a:latin typeface="+mj-ea"/>
                <a:ea typeface="+mj-ea"/>
              </a:rPr>
              <a:t>支持一致性</a:t>
            </a:r>
            <a:r>
              <a:rPr lang="en-US" altLang="zh-CN" dirty="0" smtClean="0">
                <a:latin typeface="+mj-ea"/>
                <a:ea typeface="+mj-ea"/>
              </a:rPr>
              <a:t>hash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分布式缓存比较</a:t>
            </a:r>
            <a:r>
              <a:rPr lang="en-US" altLang="zh-CN" dirty="0" smtClean="0"/>
              <a:t>-</a:t>
            </a:r>
            <a:r>
              <a:rPr lang="zh-CN" altLang="en-US" dirty="0" smtClean="0"/>
              <a:t>客户端支持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496" y="975488"/>
            <a:ext cx="9217024" cy="5588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j-ea"/>
                <a:ea typeface="+mj-ea"/>
              </a:rPr>
              <a:t>&lt;!--</a:t>
            </a:r>
            <a:r>
              <a:rPr lang="zh-CN" altLang="en-US" sz="1600" dirty="0" smtClean="0">
                <a:latin typeface="+mj-ea"/>
                <a:ea typeface="+mj-ea"/>
              </a:rPr>
              <a:t>主类 </a:t>
            </a:r>
            <a:r>
              <a:rPr lang="en-US" altLang="zh-CN" sz="1600" dirty="0" err="1" smtClean="0">
                <a:latin typeface="+mj-ea"/>
                <a:ea typeface="+mj-ea"/>
              </a:rPr>
              <a:t>com.jd.data.redis.RedisUtils</a:t>
            </a:r>
            <a:r>
              <a:rPr lang="en-US" altLang="zh-CN" sz="1600" dirty="0" smtClean="0">
                <a:latin typeface="+mj-ea"/>
                <a:ea typeface="+mj-ea"/>
              </a:rPr>
              <a:t> --&gt;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j-ea"/>
                <a:ea typeface="+mj-ea"/>
              </a:rPr>
              <a:t>&lt;bean id="</a:t>
            </a:r>
            <a:r>
              <a:rPr lang="en-US" altLang="zh-CN" sz="1600" dirty="0" err="1" smtClean="0">
                <a:latin typeface="+mj-ea"/>
                <a:ea typeface="+mj-ea"/>
              </a:rPr>
              <a:t>redisUtils</a:t>
            </a:r>
            <a:r>
              <a:rPr lang="en-US" altLang="zh-CN" sz="1600" dirty="0" smtClean="0">
                <a:latin typeface="+mj-ea"/>
                <a:ea typeface="+mj-ea"/>
              </a:rPr>
              <a:t>" class="</a:t>
            </a:r>
            <a:r>
              <a:rPr lang="en-US" altLang="zh-CN" sz="1600" dirty="0" err="1" smtClean="0">
                <a:latin typeface="+mj-ea"/>
                <a:ea typeface="+mj-ea"/>
              </a:rPr>
              <a:t>com.jd.data.spring.RedisClientFactoryBean</a:t>
            </a:r>
            <a:r>
              <a:rPr lang="en-US" altLang="zh-CN" sz="1600" dirty="0" smtClean="0">
                <a:latin typeface="+mj-ea"/>
                <a:ea typeface="+mj-ea"/>
              </a:rPr>
              <a:t>"&gt;        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j-ea"/>
                <a:ea typeface="+mj-ea"/>
              </a:rPr>
              <a:t>	&lt;!--zookeeper </a:t>
            </a:r>
            <a:r>
              <a:rPr lang="zh-CN" altLang="en-US" sz="1600" dirty="0" smtClean="0">
                <a:latin typeface="+mj-ea"/>
                <a:ea typeface="+mj-ea"/>
              </a:rPr>
              <a:t>配置优先文本配置，如果两个都有配置，只从</a:t>
            </a:r>
            <a:r>
              <a:rPr lang="en-US" altLang="zh-CN" sz="1600" dirty="0" smtClean="0">
                <a:latin typeface="+mj-ea"/>
                <a:ea typeface="+mj-ea"/>
              </a:rPr>
              <a:t>zookeeper</a:t>
            </a:r>
            <a:r>
              <a:rPr lang="zh-CN" altLang="en-US" sz="1600" dirty="0" smtClean="0">
                <a:latin typeface="+mj-ea"/>
                <a:ea typeface="+mj-ea"/>
              </a:rPr>
              <a:t>中取</a:t>
            </a:r>
            <a:r>
              <a:rPr lang="en-US" altLang="zh-CN" sz="1600" dirty="0" err="1" smtClean="0">
                <a:latin typeface="+mj-ea"/>
                <a:ea typeface="+mj-ea"/>
              </a:rPr>
              <a:t>redis</a:t>
            </a:r>
            <a:r>
              <a:rPr lang="en-US" altLang="zh-CN" sz="1600" dirty="0" smtClean="0">
                <a:latin typeface="+mj-ea"/>
                <a:ea typeface="+mj-ea"/>
              </a:rPr>
              <a:t> </a:t>
            </a:r>
            <a:r>
              <a:rPr lang="en-US" altLang="zh-CN" sz="1600" dirty="0" err="1" smtClean="0">
                <a:latin typeface="+mj-ea"/>
                <a:ea typeface="+mj-ea"/>
              </a:rPr>
              <a:t>config</a:t>
            </a:r>
            <a:r>
              <a:rPr lang="en-US" altLang="zh-CN" sz="1600" dirty="0" smtClean="0">
                <a:latin typeface="+mj-ea"/>
                <a:ea typeface="+mj-ea"/>
              </a:rPr>
              <a:t> --&gt;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j-ea"/>
                <a:ea typeface="+mj-ea"/>
              </a:rPr>
              <a:t>        &lt;!-- </a:t>
            </a:r>
            <a:r>
              <a:rPr lang="zh-CN" altLang="en-US" sz="1600" dirty="0" smtClean="0">
                <a:latin typeface="+mj-ea"/>
                <a:ea typeface="+mj-ea"/>
              </a:rPr>
              <a:t>文本配置 开始 </a:t>
            </a:r>
            <a:r>
              <a:rPr lang="en-US" altLang="zh-CN" sz="1600" dirty="0" smtClean="0">
                <a:latin typeface="+mj-ea"/>
                <a:ea typeface="+mj-ea"/>
              </a:rPr>
              <a:t>--&gt;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j-ea"/>
                <a:ea typeface="+mj-ea"/>
              </a:rPr>
              <a:t>        &lt;!-- </a:t>
            </a:r>
            <a:r>
              <a:rPr lang="zh-CN" altLang="en-US" sz="1600" dirty="0" smtClean="0">
                <a:latin typeface="+mj-ea"/>
                <a:ea typeface="+mj-ea"/>
              </a:rPr>
              <a:t>单个应用中的链接池最大链接数</a:t>
            </a:r>
            <a:r>
              <a:rPr lang="en-US" altLang="zh-CN" sz="1600" dirty="0" smtClean="0">
                <a:latin typeface="+mj-ea"/>
                <a:ea typeface="+mj-ea"/>
              </a:rPr>
              <a:t>--&gt;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j-ea"/>
                <a:ea typeface="+mj-ea"/>
              </a:rPr>
              <a:t>        &lt;property name="</a:t>
            </a:r>
            <a:r>
              <a:rPr lang="en-US" altLang="zh-CN" sz="1600" dirty="0" err="1" smtClean="0">
                <a:latin typeface="+mj-ea"/>
                <a:ea typeface="+mj-ea"/>
              </a:rPr>
              <a:t>maxActive</a:t>
            </a:r>
            <a:r>
              <a:rPr lang="en-US" altLang="zh-CN" sz="1600" dirty="0" smtClean="0">
                <a:latin typeface="+mj-ea"/>
                <a:ea typeface="+mj-ea"/>
              </a:rPr>
              <a:t>" value="200"/&gt;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j-ea"/>
                <a:ea typeface="+mj-ea"/>
              </a:rPr>
              <a:t>        &lt;!-- </a:t>
            </a:r>
            <a:r>
              <a:rPr lang="zh-CN" altLang="en-US" sz="1600" dirty="0" smtClean="0">
                <a:latin typeface="+mj-ea"/>
                <a:ea typeface="+mj-ea"/>
              </a:rPr>
              <a:t>单个应用中的链接池最大空闲数</a:t>
            </a:r>
            <a:r>
              <a:rPr lang="en-US" altLang="zh-CN" sz="1600" dirty="0" smtClean="0">
                <a:latin typeface="+mj-ea"/>
                <a:ea typeface="+mj-ea"/>
              </a:rPr>
              <a:t>--&gt;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j-ea"/>
                <a:ea typeface="+mj-ea"/>
              </a:rPr>
              <a:t>        &lt;property name="</a:t>
            </a:r>
            <a:r>
              <a:rPr lang="en-US" altLang="zh-CN" sz="1600" dirty="0" err="1" smtClean="0">
                <a:latin typeface="+mj-ea"/>
                <a:ea typeface="+mj-ea"/>
              </a:rPr>
              <a:t>maxIdle</a:t>
            </a:r>
            <a:r>
              <a:rPr lang="en-US" altLang="zh-CN" sz="1600" dirty="0" smtClean="0">
                <a:latin typeface="+mj-ea"/>
                <a:ea typeface="+mj-ea"/>
              </a:rPr>
              <a:t>" value="8"/&gt;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j-ea"/>
                <a:ea typeface="+mj-ea"/>
              </a:rPr>
              <a:t>        &lt;!-- </a:t>
            </a:r>
            <a:r>
              <a:rPr lang="zh-CN" altLang="en-US" sz="1600" dirty="0" smtClean="0">
                <a:latin typeface="+mj-ea"/>
                <a:ea typeface="+mj-ea"/>
              </a:rPr>
              <a:t>单个应用中的链接池取链接时最大等待时间，单位：</a:t>
            </a:r>
            <a:r>
              <a:rPr lang="en-US" altLang="zh-CN" sz="1600" dirty="0" smtClean="0">
                <a:latin typeface="+mj-ea"/>
                <a:ea typeface="+mj-ea"/>
              </a:rPr>
              <a:t>ms--&gt;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j-ea"/>
                <a:ea typeface="+mj-ea"/>
              </a:rPr>
              <a:t>        &lt;property name="</a:t>
            </a:r>
            <a:r>
              <a:rPr lang="en-US" altLang="zh-CN" sz="1600" dirty="0" err="1" smtClean="0">
                <a:latin typeface="+mj-ea"/>
                <a:ea typeface="+mj-ea"/>
              </a:rPr>
              <a:t>maxWait</a:t>
            </a:r>
            <a:r>
              <a:rPr lang="en-US" altLang="zh-CN" sz="1600" dirty="0" smtClean="0">
                <a:latin typeface="+mj-ea"/>
                <a:ea typeface="+mj-ea"/>
              </a:rPr>
              <a:t>" value="1000"/&gt;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j-ea"/>
                <a:ea typeface="+mj-ea"/>
              </a:rPr>
              <a:t>        &lt;!-- </a:t>
            </a:r>
            <a:r>
              <a:rPr lang="zh-CN" altLang="en-US" sz="1600" dirty="0" smtClean="0">
                <a:latin typeface="+mj-ea"/>
                <a:ea typeface="+mj-ea"/>
              </a:rPr>
              <a:t>设置在每一次取对象时测试</a:t>
            </a:r>
            <a:r>
              <a:rPr lang="en-US" altLang="zh-CN" sz="1600" dirty="0" smtClean="0">
                <a:latin typeface="+mj-ea"/>
                <a:ea typeface="+mj-ea"/>
              </a:rPr>
              <a:t>ping--&gt;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j-ea"/>
                <a:ea typeface="+mj-ea"/>
              </a:rPr>
              <a:t>        &lt;property name="</a:t>
            </a:r>
            <a:r>
              <a:rPr lang="en-US" altLang="zh-CN" sz="1600" dirty="0" err="1" smtClean="0">
                <a:latin typeface="+mj-ea"/>
                <a:ea typeface="+mj-ea"/>
              </a:rPr>
              <a:t>testOnBorrow</a:t>
            </a:r>
            <a:r>
              <a:rPr lang="en-US" altLang="zh-CN" sz="1600" dirty="0" smtClean="0">
                <a:latin typeface="+mj-ea"/>
                <a:ea typeface="+mj-ea"/>
              </a:rPr>
              <a:t>" value="false"/&gt;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j-ea"/>
                <a:ea typeface="+mj-ea"/>
              </a:rPr>
              <a:t>        &lt;!-- </a:t>
            </a:r>
            <a:r>
              <a:rPr lang="zh-CN" altLang="en-US" sz="1600" dirty="0" smtClean="0">
                <a:latin typeface="+mj-ea"/>
                <a:ea typeface="+mj-ea"/>
              </a:rPr>
              <a:t>设置</a:t>
            </a:r>
            <a:r>
              <a:rPr lang="en-US" altLang="zh-CN" sz="1600" dirty="0" err="1" smtClean="0">
                <a:latin typeface="+mj-ea"/>
                <a:ea typeface="+mj-ea"/>
              </a:rPr>
              <a:t>redis</a:t>
            </a:r>
            <a:r>
              <a:rPr lang="en-US" altLang="zh-CN" sz="1600" dirty="0" smtClean="0">
                <a:latin typeface="+mj-ea"/>
                <a:ea typeface="+mj-ea"/>
              </a:rPr>
              <a:t> connect request response timeout </a:t>
            </a:r>
            <a:r>
              <a:rPr lang="zh-CN" altLang="en-US" sz="1600" dirty="0" smtClean="0">
                <a:latin typeface="+mj-ea"/>
                <a:ea typeface="+mj-ea"/>
              </a:rPr>
              <a:t>单位</a:t>
            </a:r>
            <a:r>
              <a:rPr lang="en-US" altLang="zh-CN" sz="1600" dirty="0" smtClean="0">
                <a:latin typeface="+mj-ea"/>
                <a:ea typeface="+mj-ea"/>
              </a:rPr>
              <a:t>:ms--&gt;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j-ea"/>
                <a:ea typeface="+mj-ea"/>
              </a:rPr>
              <a:t>        &lt;property name="timeout" value="2000"/&gt;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分布式缓存比较</a:t>
            </a:r>
            <a:r>
              <a:rPr lang="en-US" altLang="zh-CN" dirty="0" smtClean="0"/>
              <a:t>-</a:t>
            </a:r>
            <a:r>
              <a:rPr lang="zh-CN" altLang="en-US" dirty="0" smtClean="0"/>
              <a:t>客户端支持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496" y="980728"/>
            <a:ext cx="91085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&lt;!-- master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server </a:t>
            </a:r>
            <a:r>
              <a:rPr lang="zh-CN" altLang="en-US" dirty="0" smtClean="0"/>
              <a:t>设置 </a:t>
            </a:r>
            <a:r>
              <a:rPr lang="en-US" altLang="zh-CN" dirty="0" smtClean="0"/>
              <a:t>--&gt;</a:t>
            </a:r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&lt;property name="</a:t>
            </a:r>
            <a:r>
              <a:rPr lang="en-US" altLang="zh-CN" dirty="0" err="1" smtClean="0"/>
              <a:t>masterConfString</a:t>
            </a:r>
            <a:r>
              <a:rPr lang="en-US" altLang="zh-CN" dirty="0" smtClean="0"/>
              <a:t>" value="10.10.224.78:6379,10.10.224.80:6379"/&gt;</a:t>
            </a:r>
          </a:p>
          <a:p>
            <a:r>
              <a:rPr lang="en-US" altLang="zh-CN" dirty="0" smtClean="0"/>
              <a:t>        &lt;!-- slave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server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[</a:t>
            </a:r>
            <a:r>
              <a:rPr lang="zh-CN" altLang="en-US" dirty="0" smtClean="0"/>
              <a:t>可选</a:t>
            </a:r>
            <a:r>
              <a:rPr lang="en-US" altLang="zh-CN" dirty="0" smtClean="0"/>
              <a:t>]--&gt;</a:t>
            </a:r>
          </a:p>
          <a:p>
            <a:r>
              <a:rPr lang="en-US" altLang="zh-CN" dirty="0" smtClean="0"/>
              <a:t>&lt;property name="</a:t>
            </a:r>
            <a:r>
              <a:rPr lang="en-US" altLang="zh-CN" dirty="0" err="1" smtClean="0"/>
              <a:t>slaveConfString</a:t>
            </a:r>
            <a:r>
              <a:rPr lang="en-US" altLang="zh-CN" dirty="0" smtClean="0"/>
              <a:t>" value="10.10.224.80:6380,10.10.224.78:6380"/&gt;</a:t>
            </a:r>
          </a:p>
          <a:p>
            <a:r>
              <a:rPr lang="en-US" altLang="zh-CN" dirty="0" smtClean="0"/>
              <a:t>        &lt;!-- </a:t>
            </a:r>
            <a:r>
              <a:rPr lang="zh-CN" altLang="en-US" dirty="0" smtClean="0"/>
              <a:t>文本配置 结束 </a:t>
            </a:r>
            <a:r>
              <a:rPr lang="en-US" altLang="zh-CN" dirty="0" smtClean="0"/>
              <a:t>--&gt;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&lt;!--zookeeper </a:t>
            </a:r>
            <a:r>
              <a:rPr lang="zh-CN" altLang="en-US" dirty="0" smtClean="0"/>
              <a:t>配置优先文本配置，如果两个都有，只从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中取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--&gt;</a:t>
            </a:r>
          </a:p>
          <a:p>
            <a:r>
              <a:rPr lang="en-US" altLang="zh-CN" dirty="0" smtClean="0"/>
              <a:t>        &lt;!-- zookeeper server 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--&gt;</a:t>
            </a:r>
          </a:p>
          <a:p>
            <a:r>
              <a:rPr lang="en-US" altLang="zh-CN" dirty="0" smtClean="0"/>
              <a:t>        &lt;property name="</a:t>
            </a:r>
            <a:r>
              <a:rPr lang="en-US" altLang="zh-CN" dirty="0" err="1" smtClean="0"/>
              <a:t>zooKeeperServers</a:t>
            </a:r>
            <a:r>
              <a:rPr lang="en-US" altLang="zh-CN" dirty="0" smtClean="0"/>
              <a:t>" value=""/&gt;</a:t>
            </a:r>
          </a:p>
          <a:p>
            <a:r>
              <a:rPr lang="en-US" altLang="zh-CN" dirty="0" smtClean="0"/>
              <a:t>        &lt;!-- zookeeper</a:t>
            </a:r>
            <a:r>
              <a:rPr lang="zh-CN" altLang="en-US" dirty="0" smtClean="0"/>
              <a:t>中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node path--&gt;</a:t>
            </a:r>
          </a:p>
          <a:p>
            <a:r>
              <a:rPr lang="en-US" altLang="zh-CN" dirty="0" smtClean="0"/>
              <a:t>        &lt;property name="</a:t>
            </a:r>
            <a:r>
              <a:rPr lang="en-US" altLang="zh-CN" dirty="0" err="1" smtClean="0"/>
              <a:t>zooKeeperConfigRedisNodeName</a:t>
            </a:r>
            <a:r>
              <a:rPr lang="en-US" altLang="zh-CN" dirty="0" smtClean="0"/>
              <a:t>" value="/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/test"/&gt;</a:t>
            </a:r>
          </a:p>
          <a:p>
            <a:r>
              <a:rPr lang="en-US" altLang="zh-CN" dirty="0" smtClean="0"/>
              <a:t>        &lt;!-- zookeeper client timeout --&gt;</a:t>
            </a:r>
          </a:p>
          <a:p>
            <a:r>
              <a:rPr lang="en-US" altLang="zh-CN" dirty="0" smtClean="0"/>
              <a:t>        &lt;property name="</a:t>
            </a:r>
            <a:r>
              <a:rPr lang="en-US" altLang="zh-CN" dirty="0" err="1" smtClean="0"/>
              <a:t>zooKeeperTimeout</a:t>
            </a:r>
            <a:r>
              <a:rPr lang="en-US" altLang="zh-CN" dirty="0" smtClean="0"/>
              <a:t>" value="5000"/&gt;</a:t>
            </a:r>
          </a:p>
          <a:p>
            <a:r>
              <a:rPr lang="en-US" altLang="zh-CN" dirty="0" smtClean="0"/>
              <a:t>        &lt;!--zookeeper </a:t>
            </a:r>
            <a:r>
              <a:rPr lang="zh-CN" altLang="en-US" dirty="0" smtClean="0"/>
              <a:t>配置结束 </a:t>
            </a:r>
            <a:r>
              <a:rPr lang="en-US" altLang="zh-CN" dirty="0" smtClean="0"/>
              <a:t>--&gt;</a:t>
            </a:r>
          </a:p>
          <a:p>
            <a:r>
              <a:rPr lang="en-US" altLang="zh-CN" dirty="0" smtClean="0"/>
              <a:t>&lt;/bean&gt;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分布式缓存比较</a:t>
            </a:r>
            <a:r>
              <a:rPr lang="en-US" altLang="zh-CN" dirty="0" smtClean="0"/>
              <a:t>-</a:t>
            </a:r>
            <a:r>
              <a:rPr lang="zh-CN" altLang="en-US" dirty="0" smtClean="0"/>
              <a:t>客户端支持</a:t>
            </a:r>
            <a:r>
              <a:rPr lang="en-US" altLang="zh-CN" dirty="0" smtClean="0"/>
              <a:t>-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Object 1"/>
          <p:cNvGraphicFramePr>
            <a:graphicFrameLocks noChangeAspect="1"/>
          </p:cNvGraphicFramePr>
          <p:nvPr/>
        </p:nvGraphicFramePr>
        <p:xfrm>
          <a:off x="1403648" y="1556792"/>
          <a:ext cx="6638925" cy="3638550"/>
        </p:xfrm>
        <a:graphic>
          <a:graphicData uri="http://schemas.openxmlformats.org/presentationml/2006/ole">
            <p:oleObj spid="_x0000_s8193" name="Visio" r:id="rId4" imgW="7574798" imgH="4144770" progId="Visio.Drawing.11">
              <p:embed/>
            </p:oleObj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0100" y="13716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分布式缓存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 v2.6 </a:t>
            </a:r>
            <a:r>
              <a:rPr lang="en-US" altLang="zh-CN" dirty="0" err="1" smtClean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zh-CN" altLang="en-US" dirty="0" smtClean="0"/>
              <a:t>支持微秒过期设置</a:t>
            </a:r>
            <a:endParaRPr lang="en-US" altLang="zh-CN" dirty="0" smtClean="0"/>
          </a:p>
          <a:p>
            <a:r>
              <a:rPr lang="zh-CN" altLang="en-US" dirty="0" smtClean="0"/>
              <a:t>提升内存使用率</a:t>
            </a:r>
            <a:endParaRPr lang="en-US" altLang="zh-CN" dirty="0" smtClean="0"/>
          </a:p>
          <a:p>
            <a:r>
              <a:rPr lang="zh-CN" altLang="en-US" dirty="0" smtClean="0"/>
              <a:t>改进</a:t>
            </a:r>
            <a:r>
              <a:rPr lang="en-US" altLang="zh-CN" dirty="0" smtClean="0"/>
              <a:t>AOF</a:t>
            </a:r>
            <a:r>
              <a:rPr lang="zh-CN" altLang="en-US" dirty="0" smtClean="0"/>
              <a:t>实现方式</a:t>
            </a:r>
            <a:endParaRPr lang="en-US" altLang="zh-CN" dirty="0" smtClean="0"/>
          </a:p>
          <a:p>
            <a:r>
              <a:rPr lang="zh-CN" altLang="en-US" dirty="0" smtClean="0"/>
              <a:t>提供一些新特性命令</a:t>
            </a:r>
            <a:endParaRPr lang="en-US" altLang="zh-CN" dirty="0" smtClean="0"/>
          </a:p>
          <a:p>
            <a:r>
              <a:rPr lang="zh-CN" altLang="en-US" dirty="0" smtClean="0"/>
              <a:t>目前处理开发稳定版，不适合生产环境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51520" y="980728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2"/>
              </a:rPr>
              <a:t>https://raw.github.com/antirez/redis/2.6/00-RELEASENOTES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268760"/>
            <a:ext cx="8568952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800" dirty="0">
              <a:latin typeface="+mj-ea"/>
              <a:ea typeface="+mj-ea"/>
            </a:endParaRPr>
          </a:p>
          <a:p>
            <a:r>
              <a:rPr lang="zh-CN" altLang="en-US" sz="8000" dirty="0">
                <a:latin typeface="+mj-ea"/>
                <a:ea typeface="+mj-ea"/>
              </a:rPr>
              <a:t>“</a:t>
            </a:r>
            <a:r>
              <a:rPr lang="en-US" altLang="zh-CN" sz="8000" dirty="0" smtClean="0">
                <a:latin typeface="+mj-ea"/>
                <a:ea typeface="+mj-ea"/>
              </a:rPr>
              <a:t>Memory </a:t>
            </a:r>
            <a:r>
              <a:rPr lang="en-US" altLang="zh-CN" sz="8000" dirty="0">
                <a:latin typeface="+mj-ea"/>
                <a:ea typeface="+mj-ea"/>
              </a:rPr>
              <a:t>is </a:t>
            </a:r>
          </a:p>
          <a:p>
            <a:r>
              <a:rPr lang="en-US" altLang="zh-CN" sz="8000" dirty="0">
                <a:latin typeface="+mj-ea"/>
                <a:ea typeface="+mj-ea"/>
              </a:rPr>
              <a:t>the new disk</a:t>
            </a:r>
            <a:r>
              <a:rPr lang="en-US" altLang="zh-CN" sz="8000" dirty="0" smtClean="0">
                <a:latin typeface="+mj-ea"/>
                <a:ea typeface="+mj-ea"/>
              </a:rPr>
              <a:t>.</a:t>
            </a:r>
            <a:r>
              <a:rPr lang="zh-CN" altLang="en-US" sz="8000" dirty="0" smtClean="0">
                <a:latin typeface="+mj-ea"/>
                <a:ea typeface="+mj-ea"/>
              </a:rPr>
              <a:t>“</a:t>
            </a:r>
            <a:r>
              <a:rPr lang="en-US" altLang="zh-CN" sz="8000" dirty="0" smtClean="0">
                <a:latin typeface="+mj-ea"/>
                <a:ea typeface="+mj-ea"/>
              </a:rPr>
              <a:t> </a:t>
            </a:r>
            <a:endParaRPr lang="en-US" altLang="zh-CN" sz="8000" dirty="0">
              <a:latin typeface="+mj-ea"/>
              <a:ea typeface="+mj-ea"/>
            </a:endParaRPr>
          </a:p>
          <a:p>
            <a:pPr algn="r"/>
            <a:r>
              <a:rPr lang="en-US" altLang="zh-CN" sz="2800" dirty="0">
                <a:latin typeface="+mj-ea"/>
                <a:ea typeface="+mj-ea"/>
              </a:rPr>
              <a:t>–– Jim Gray, </a:t>
            </a:r>
            <a:r>
              <a:rPr lang="zh-CN" altLang="en-US" sz="2800" dirty="0" smtClean="0">
                <a:latin typeface="+mj-ea"/>
                <a:ea typeface="+mj-ea"/>
              </a:rPr>
              <a:t>图灵奖得主</a:t>
            </a:r>
            <a:r>
              <a:rPr lang="en-US" altLang="zh-CN" sz="2800" dirty="0" smtClean="0">
                <a:latin typeface="+mj-ea"/>
                <a:ea typeface="+mj-ea"/>
              </a:rPr>
              <a:t> 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分布式缓存最佳实践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620688"/>
            <a:ext cx="7920880" cy="5914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+mj-ea"/>
                <a:ea typeface="+mj-ea"/>
              </a:rPr>
              <a:t>• </a:t>
            </a:r>
            <a:r>
              <a:rPr lang="en-US" altLang="zh-CN" sz="3200" dirty="0" err="1">
                <a:latin typeface="+mj-ea"/>
                <a:ea typeface="+mj-ea"/>
              </a:rPr>
              <a:t>redis</a:t>
            </a:r>
            <a:r>
              <a:rPr lang="en-US" altLang="zh-CN" sz="3200" dirty="0">
                <a:latin typeface="+mj-ea"/>
                <a:ea typeface="+mj-ea"/>
              </a:rPr>
              <a:t> </a:t>
            </a:r>
            <a:r>
              <a:rPr lang="zh-CN" altLang="en-US" sz="3200" dirty="0">
                <a:latin typeface="+mj-ea"/>
                <a:ea typeface="+mj-ea"/>
              </a:rPr>
              <a:t>最佳使用方式是</a:t>
            </a:r>
            <a:r>
              <a:rPr lang="en-US" altLang="zh-CN" sz="3200" dirty="0">
                <a:latin typeface="+mj-ea"/>
                <a:ea typeface="+mj-ea"/>
              </a:rPr>
              <a:t>in-memory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+mj-ea"/>
                <a:ea typeface="+mj-ea"/>
              </a:rPr>
              <a:t>• </a:t>
            </a:r>
            <a:r>
              <a:rPr lang="zh-CN" altLang="en-US" sz="3200" dirty="0">
                <a:latin typeface="+mj-ea"/>
                <a:ea typeface="+mj-ea"/>
              </a:rPr>
              <a:t>根据业务选择合适数据类型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+mj-ea"/>
                <a:ea typeface="+mj-ea"/>
              </a:rPr>
              <a:t>• </a:t>
            </a:r>
            <a:r>
              <a:rPr lang="zh-CN" altLang="en-US" sz="3200" dirty="0">
                <a:latin typeface="+mj-ea"/>
                <a:ea typeface="+mj-ea"/>
              </a:rPr>
              <a:t>做好容量规划以及</a:t>
            </a:r>
            <a:r>
              <a:rPr lang="en-US" altLang="zh-CN" sz="3200" dirty="0">
                <a:latin typeface="+mj-ea"/>
                <a:ea typeface="+mj-ea"/>
              </a:rPr>
              <a:t>pre-</a:t>
            </a:r>
            <a:r>
              <a:rPr lang="en-US" altLang="zh-CN" sz="3200" dirty="0" err="1">
                <a:latin typeface="+mj-ea"/>
                <a:ea typeface="+mj-ea"/>
              </a:rPr>
              <a:t>sharding</a:t>
            </a:r>
            <a:endParaRPr lang="en-US" altLang="zh-CN" sz="3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+mj-ea"/>
                <a:ea typeface="+mj-ea"/>
              </a:rPr>
              <a:t>• </a:t>
            </a:r>
            <a:r>
              <a:rPr lang="zh-CN" altLang="en-US" sz="3200" dirty="0">
                <a:latin typeface="+mj-ea"/>
                <a:ea typeface="+mj-ea"/>
              </a:rPr>
              <a:t>不要过度依赖</a:t>
            </a:r>
            <a:r>
              <a:rPr lang="zh-CN" altLang="en-US" sz="3200" dirty="0" smtClean="0">
                <a:latin typeface="+mj-ea"/>
                <a:ea typeface="+mj-ea"/>
              </a:rPr>
              <a:t>复制</a:t>
            </a:r>
            <a:endParaRPr lang="en-US" altLang="zh-CN" sz="32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 smtClean="0">
                <a:latin typeface="+mj-ea"/>
                <a:ea typeface="+mj-ea"/>
              </a:rPr>
              <a:t> 持久化时性能会有</a:t>
            </a:r>
            <a:r>
              <a:rPr lang="en-US" altLang="zh-CN" sz="3200" dirty="0" smtClean="0">
                <a:latin typeface="+mj-ea"/>
                <a:ea typeface="+mj-ea"/>
              </a:rPr>
              <a:t>30%</a:t>
            </a:r>
            <a:r>
              <a:rPr lang="zh-CN" altLang="en-US" sz="3200" dirty="0" smtClean="0">
                <a:latin typeface="+mj-ea"/>
                <a:ea typeface="+mj-ea"/>
              </a:rPr>
              <a:t>左右下降</a:t>
            </a:r>
            <a:endParaRPr lang="zh-CN" altLang="en-US" sz="3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3200" dirty="0">
                <a:latin typeface="+mj-ea"/>
                <a:ea typeface="+mj-ea"/>
              </a:rPr>
              <a:t> </a:t>
            </a:r>
            <a:r>
              <a:rPr lang="zh-CN" altLang="en-US" sz="3200" dirty="0" smtClean="0">
                <a:latin typeface="+mj-ea"/>
                <a:ea typeface="+mj-ea"/>
              </a:rPr>
              <a:t>使用</a:t>
            </a:r>
            <a:r>
              <a:rPr lang="en-US" altLang="zh-CN" sz="3200" dirty="0">
                <a:latin typeface="+mj-ea"/>
                <a:ea typeface="+mj-ea"/>
              </a:rPr>
              <a:t>pipeline</a:t>
            </a:r>
            <a:r>
              <a:rPr lang="zh-CN" altLang="en-US" sz="3200" dirty="0">
                <a:latin typeface="+mj-ea"/>
                <a:ea typeface="+mj-ea"/>
              </a:rPr>
              <a:t>减小网络</a:t>
            </a:r>
            <a:r>
              <a:rPr lang="en-US" altLang="zh-CN" sz="3200" dirty="0" smtClean="0">
                <a:latin typeface="+mj-ea"/>
                <a:ea typeface="+mj-ea"/>
              </a:rPr>
              <a:t>IO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3200" dirty="0" smtClean="0">
                <a:latin typeface="+mj-ea"/>
                <a:ea typeface="+mj-ea"/>
              </a:rPr>
              <a:t> </a:t>
            </a:r>
            <a:r>
              <a:rPr lang="en-US" altLang="zh-CN" sz="3200" dirty="0" err="1" smtClean="0">
                <a:latin typeface="+mj-ea"/>
                <a:ea typeface="+mj-ea"/>
              </a:rPr>
              <a:t>Redis</a:t>
            </a:r>
            <a:r>
              <a:rPr lang="zh-CN" altLang="en-US" sz="3200" dirty="0">
                <a:latin typeface="+mj-ea"/>
                <a:ea typeface="+mj-ea"/>
              </a:rPr>
              <a:t>内存</a:t>
            </a:r>
            <a:r>
              <a:rPr lang="zh-CN" altLang="en-US" sz="3200" dirty="0" smtClean="0">
                <a:latin typeface="+mj-ea"/>
                <a:ea typeface="+mj-ea"/>
              </a:rPr>
              <a:t>最大使用率为物理内存的</a:t>
            </a:r>
            <a:r>
              <a:rPr lang="en-US" altLang="zh-CN" sz="3200" dirty="0" smtClean="0">
                <a:latin typeface="+mj-ea"/>
                <a:ea typeface="+mj-ea"/>
              </a:rPr>
              <a:t>2/3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3200" dirty="0" smtClean="0">
                <a:latin typeface="+mj-ea"/>
                <a:ea typeface="+mj-ea"/>
              </a:rPr>
              <a:t> </a:t>
            </a:r>
            <a:r>
              <a:rPr lang="en-US" altLang="zh-CN" sz="3200" dirty="0" err="1" smtClean="0">
                <a:latin typeface="+mj-ea"/>
                <a:ea typeface="+mj-ea"/>
              </a:rPr>
              <a:t>redis.conf</a:t>
            </a:r>
            <a:r>
              <a:rPr lang="zh-CN" altLang="en-US" sz="3200" dirty="0" smtClean="0">
                <a:latin typeface="+mj-ea"/>
                <a:ea typeface="+mj-ea"/>
              </a:rPr>
              <a:t>中的日志输出级别改为</a:t>
            </a:r>
            <a:r>
              <a:rPr lang="en-US" altLang="zh-CN" sz="3200" dirty="0" smtClean="0">
                <a:latin typeface="+mj-ea"/>
                <a:ea typeface="+mj-ea"/>
              </a:rPr>
              <a:t>notice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Memcached</a:t>
            </a:r>
            <a:r>
              <a:rPr lang="zh-CN" altLang="en-US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真的过时了吗</a:t>
            </a:r>
            <a:r>
              <a:rPr lang="zh-CN" altLang="en-US" b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http://stackoverflow.com/questions/2873249/is-memcached-a-dinosaur-in-comparison-to-redis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179959" y="2205261"/>
            <a:ext cx="7924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6699FF"/>
                </a:solidFill>
              </a:rPr>
              <a:t>1</a:t>
            </a:r>
            <a:r>
              <a:rPr lang="zh-CN" altLang="en-US" sz="4000" dirty="0" smtClean="0">
                <a:solidFill>
                  <a:srgbClr val="6699FF"/>
                </a:solidFill>
              </a:rPr>
              <a:t>、</a:t>
            </a:r>
            <a:r>
              <a:rPr lang="en-US" altLang="zh-CN" sz="4000" dirty="0" smtClean="0">
                <a:solidFill>
                  <a:srgbClr val="6699FF"/>
                </a:solidFill>
              </a:rPr>
              <a:t>http://code.google.com/p/redis/</a:t>
            </a:r>
            <a:endParaRPr lang="zh-CN" altLang="en-US" sz="4000" dirty="0">
              <a:solidFill>
                <a:srgbClr val="6699FF"/>
              </a:solidFill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5496" y="1052736"/>
            <a:ext cx="84497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6699FF"/>
                </a:solidFill>
                <a:ea typeface="微软雅黑" pitchFamily="34" charset="-122"/>
              </a:rPr>
              <a:t>我</a:t>
            </a:r>
            <a:r>
              <a:rPr lang="zh-CN" altLang="en-US" sz="4000" dirty="0" smtClean="0">
                <a:solidFill>
                  <a:srgbClr val="6699FF"/>
                </a:solidFill>
                <a:ea typeface="微软雅黑" pitchFamily="34" charset="-122"/>
              </a:rPr>
              <a:t>怎么学习和获得更</a:t>
            </a:r>
            <a:r>
              <a:rPr lang="zh-CN" altLang="en-US" sz="4000" dirty="0">
                <a:solidFill>
                  <a:srgbClr val="6699FF"/>
                </a:solidFill>
                <a:ea typeface="微软雅黑" pitchFamily="34" charset="-122"/>
              </a:rPr>
              <a:t>全的</a:t>
            </a:r>
            <a:r>
              <a:rPr lang="en-US" altLang="zh-CN" sz="4000" dirty="0" err="1">
                <a:solidFill>
                  <a:srgbClr val="6699FF"/>
                </a:solidFill>
                <a:ea typeface="微软雅黑" pitchFamily="34" charset="-122"/>
              </a:rPr>
              <a:t>Redis</a:t>
            </a:r>
            <a:r>
              <a:rPr lang="zh-CN" altLang="en-US" sz="4000" dirty="0">
                <a:solidFill>
                  <a:srgbClr val="6699FF"/>
                </a:solidFill>
                <a:ea typeface="微软雅黑" pitchFamily="34" charset="-122"/>
              </a:rPr>
              <a:t>信息</a:t>
            </a:r>
            <a:r>
              <a:rPr lang="en-US" altLang="zh-CN" sz="4000" dirty="0">
                <a:solidFill>
                  <a:srgbClr val="6699FF"/>
                </a:solidFill>
                <a:ea typeface="微软雅黑" pitchFamily="34" charset="-122"/>
              </a:rPr>
              <a:t>?</a:t>
            </a:r>
          </a:p>
        </p:txBody>
      </p:sp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179959" y="2997424"/>
            <a:ext cx="38846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6699FF"/>
                </a:solidFill>
              </a:rPr>
              <a:t>2</a:t>
            </a:r>
            <a:r>
              <a:rPr lang="zh-CN" altLang="en-US" sz="4000" dirty="0">
                <a:solidFill>
                  <a:srgbClr val="6699FF"/>
                </a:solidFill>
              </a:rPr>
              <a:t>、</a:t>
            </a:r>
            <a:r>
              <a:rPr lang="en-US" altLang="zh-CN" sz="4000" dirty="0">
                <a:solidFill>
                  <a:srgbClr val="6699FF"/>
                </a:solidFill>
              </a:rPr>
              <a:t>http://redis.io</a:t>
            </a:r>
            <a:endParaRPr lang="zh-CN" altLang="en-US" sz="4000" dirty="0">
              <a:solidFill>
                <a:srgbClr val="6699FF"/>
              </a:solidFill>
            </a:endParaRPr>
          </a:p>
        </p:txBody>
      </p:sp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179959" y="3861024"/>
            <a:ext cx="50149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6699FF"/>
                </a:solidFill>
              </a:rPr>
              <a:t>3</a:t>
            </a:r>
            <a:r>
              <a:rPr lang="zh-CN" altLang="en-US" sz="4000" dirty="0">
                <a:solidFill>
                  <a:srgbClr val="6699FF"/>
                </a:solidFill>
              </a:rPr>
              <a:t>、</a:t>
            </a:r>
            <a:r>
              <a:rPr lang="en-US" altLang="en-US" sz="4000" dirty="0">
                <a:solidFill>
                  <a:srgbClr val="6699FF"/>
                </a:solidFill>
              </a:rPr>
              <a:t>http://antirez.com/</a:t>
            </a:r>
            <a:endParaRPr lang="zh-CN" altLang="en-US" sz="4000" dirty="0">
              <a:solidFill>
                <a:srgbClr val="6699FF"/>
              </a:solidFill>
            </a:endParaRPr>
          </a:p>
        </p:txBody>
      </p:sp>
      <p:sp>
        <p:nvSpPr>
          <p:cNvPr id="8" name="矩形 15"/>
          <p:cNvSpPr>
            <a:spLocks noChangeArrowheads="1"/>
          </p:cNvSpPr>
          <p:nvPr/>
        </p:nvSpPr>
        <p:spPr bwMode="auto">
          <a:xfrm>
            <a:off x="179959" y="4724624"/>
            <a:ext cx="89640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6699FF"/>
                </a:solidFill>
              </a:rPr>
              <a:t>4</a:t>
            </a:r>
            <a:r>
              <a:rPr lang="zh-CN" altLang="en-US" sz="4000" dirty="0" smtClean="0">
                <a:solidFill>
                  <a:srgbClr val="6699FF"/>
                </a:solidFill>
              </a:rPr>
              <a:t>、</a:t>
            </a:r>
            <a:r>
              <a:rPr lang="en-US" altLang="zh-CN" sz="2800" dirty="0">
                <a:solidFill>
                  <a:srgbClr val="6699FF"/>
                </a:solidFill>
              </a:rPr>
              <a:t>http://redis.readthedocs.org/en/latest/index.html</a:t>
            </a:r>
            <a:endParaRPr lang="zh-CN" altLang="en-US" sz="2800" dirty="0">
              <a:solidFill>
                <a:srgbClr val="6699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3100" y="1557338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1"/>
          <p:cNvSpPr>
            <a:spLocks noChangeArrowheads="1"/>
          </p:cNvSpPr>
          <p:nvPr/>
        </p:nvSpPr>
        <p:spPr bwMode="auto">
          <a:xfrm>
            <a:off x="3635375" y="4149725"/>
            <a:ext cx="24479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54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谢谢！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分布式缓存介绍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4525963"/>
          </a:xfrm>
        </p:spPr>
        <p:txBody>
          <a:bodyPr/>
          <a:lstStyle/>
          <a:p>
            <a:r>
              <a:rPr lang="en-US" altLang="zh-CN" dirty="0" err="1" smtClean="0"/>
              <a:t>Memcached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sz="2000" dirty="0" smtClean="0"/>
              <a:t>免费、老牌缓存产品，依靠客户端实现分布式、多线程网络模型，</a:t>
            </a:r>
            <a:r>
              <a:rPr lang="en-US" altLang="zh-CN" sz="2000" dirty="0" smtClean="0"/>
              <a:t>k-v</a:t>
            </a:r>
            <a:r>
              <a:rPr lang="zh-CN" altLang="en-US" sz="2000" dirty="0" smtClean="0"/>
              <a:t>结构</a:t>
            </a:r>
            <a:endParaRPr lang="en-US" altLang="zh-CN" dirty="0" smtClean="0"/>
          </a:p>
          <a:p>
            <a:r>
              <a:rPr lang="en-US" altLang="zh-CN" dirty="0" err="1" smtClean="0"/>
              <a:t>Redis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2000" dirty="0" smtClean="0"/>
              <a:t>免费、</a:t>
            </a:r>
            <a:r>
              <a:rPr lang="en-US" altLang="zh-CN" sz="2000" dirty="0" smtClean="0"/>
              <a:t>09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v1.0</a:t>
            </a:r>
            <a:r>
              <a:rPr lang="zh-CN" altLang="en-US" sz="2000" dirty="0" smtClean="0"/>
              <a:t>发布，</a:t>
            </a:r>
            <a:r>
              <a:rPr lang="en-US" altLang="zh-CN" sz="2000" dirty="0" smtClean="0"/>
              <a:t>v2.4</a:t>
            </a:r>
            <a:r>
              <a:rPr lang="zh-CN" altLang="en-US" sz="2000" dirty="0" smtClean="0"/>
              <a:t>依靠客户端或者复制实现分布式、单线程模型、多种数据结构</a:t>
            </a:r>
          </a:p>
          <a:p>
            <a:r>
              <a:rPr lang="en-US" altLang="zh-CN" dirty="0" smtClean="0"/>
              <a:t>Oracle Coherence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商业产品、</a:t>
            </a:r>
            <a:r>
              <a:rPr lang="zh-CN" altLang="en-US" sz="2000" dirty="0"/>
              <a:t>使用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复制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、分发、</a:t>
            </a:r>
            <a:r>
              <a:rPr lang="zh-CN" altLang="en-US" sz="2000" dirty="0" smtClean="0"/>
              <a:t>分区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和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失效相结合的方式来可靠地维护集群中的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数据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分布式缓存产品比较</a:t>
            </a:r>
            <a:r>
              <a:rPr lang="en-US" altLang="zh-CN" dirty="0" smtClean="0"/>
              <a:t>-</a:t>
            </a:r>
            <a:r>
              <a:rPr lang="zh-CN" altLang="en-US" dirty="0" smtClean="0"/>
              <a:t>网络模型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98072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Memcached</a:t>
            </a:r>
            <a:endParaRPr lang="zh-CN" altLang="en-US" dirty="0"/>
          </a:p>
        </p:txBody>
      </p:sp>
      <p:pic>
        <p:nvPicPr>
          <p:cNvPr id="6" name="图片 5" descr="memcached 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1340768"/>
            <a:ext cx="6192688" cy="4835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分布式缓存比较</a:t>
            </a:r>
            <a:r>
              <a:rPr lang="en-US" altLang="zh-CN" dirty="0" smtClean="0"/>
              <a:t>-</a:t>
            </a:r>
            <a:r>
              <a:rPr lang="zh-CN" altLang="en-US" dirty="0" smtClean="0"/>
              <a:t>网络模型</a:t>
            </a:r>
            <a:endParaRPr lang="zh-CN" altLang="en-US" dirty="0"/>
          </a:p>
        </p:txBody>
      </p:sp>
      <p:pic>
        <p:nvPicPr>
          <p:cNvPr id="4" name="Picture 2" descr="http://pauladamsmith.com/articles/redis_under_the_hood/startu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2226" y="966936"/>
            <a:ext cx="6534150" cy="5486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79512" y="9807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Redis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分布式缓存比较</a:t>
            </a:r>
            <a:r>
              <a:rPr lang="en-US" altLang="zh-CN" dirty="0" smtClean="0"/>
              <a:t>-</a:t>
            </a:r>
            <a:r>
              <a:rPr lang="zh-CN" altLang="en-US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内存管理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124744"/>
            <a:ext cx="8964488" cy="4885074"/>
          </a:xfrm>
          <a:prstGeom prst="rect">
            <a:avLst/>
          </a:prstGeom>
        </p:spPr>
        <p:txBody>
          <a:bodyPr wrap="square" tIns="144000" bIns="21600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err="1" smtClean="0">
                <a:latin typeface="+mj-ea"/>
                <a:ea typeface="+mj-ea"/>
              </a:rPr>
              <a:t>Memcached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使用</a:t>
            </a:r>
            <a:r>
              <a:rPr lang="zh-CN" altLang="en-US" dirty="0">
                <a:latin typeface="+mj-ea"/>
                <a:ea typeface="+mj-ea"/>
              </a:rPr>
              <a:t>预分配的</a:t>
            </a:r>
            <a:r>
              <a:rPr lang="zh-CN" altLang="en-US" dirty="0">
                <a:latin typeface="+mj-ea"/>
                <a:ea typeface="+mj-ea"/>
                <a:hlinkClick r:id="rId2" tooltip="内存"/>
              </a:rPr>
              <a:t>内存</a:t>
            </a:r>
            <a:r>
              <a:rPr lang="zh-CN" altLang="en-US" dirty="0">
                <a:latin typeface="+mj-ea"/>
                <a:ea typeface="+mj-ea"/>
              </a:rPr>
              <a:t>池的方式，使用</a:t>
            </a:r>
            <a:r>
              <a:rPr lang="en-US" altLang="zh-CN" dirty="0">
                <a:latin typeface="+mj-ea"/>
                <a:ea typeface="+mj-ea"/>
              </a:rPr>
              <a:t>slab</a:t>
            </a:r>
            <a:r>
              <a:rPr lang="zh-CN" altLang="en-US" dirty="0">
                <a:latin typeface="+mj-ea"/>
                <a:ea typeface="+mj-ea"/>
              </a:rPr>
              <a:t>和大小不同的</a:t>
            </a:r>
            <a:r>
              <a:rPr lang="en-US" altLang="zh-CN" dirty="0">
                <a:latin typeface="+mj-ea"/>
                <a:ea typeface="+mj-ea"/>
              </a:rPr>
              <a:t>chunk</a:t>
            </a:r>
            <a:r>
              <a:rPr lang="zh-CN" altLang="en-US" dirty="0">
                <a:latin typeface="+mj-ea"/>
                <a:ea typeface="+mj-ea"/>
              </a:rPr>
              <a:t>来管理内存，</a:t>
            </a:r>
            <a:r>
              <a:rPr lang="en-US" altLang="zh-CN" dirty="0">
                <a:latin typeface="+mj-ea"/>
                <a:ea typeface="+mj-ea"/>
              </a:rPr>
              <a:t>Item</a:t>
            </a:r>
            <a:r>
              <a:rPr lang="zh-CN" altLang="en-US" dirty="0">
                <a:latin typeface="+mj-ea"/>
                <a:ea typeface="+mj-ea"/>
              </a:rPr>
              <a:t>根据大小选择合适的</a:t>
            </a:r>
            <a:r>
              <a:rPr lang="en-US" altLang="zh-CN" dirty="0">
                <a:latin typeface="+mj-ea"/>
                <a:ea typeface="+mj-ea"/>
              </a:rPr>
              <a:t>chunk</a:t>
            </a:r>
            <a:r>
              <a:rPr lang="zh-CN" altLang="en-US" dirty="0">
                <a:latin typeface="+mj-ea"/>
                <a:ea typeface="+mj-ea"/>
              </a:rPr>
              <a:t>存储，内存池的方式可以省去申请</a:t>
            </a:r>
            <a:r>
              <a:rPr lang="en-US" altLang="zh-CN" dirty="0">
                <a:latin typeface="+mj-ea"/>
                <a:ea typeface="+mj-ea"/>
              </a:rPr>
              <a:t>/</a:t>
            </a:r>
            <a:r>
              <a:rPr lang="zh-CN" altLang="en-US" dirty="0">
                <a:latin typeface="+mj-ea"/>
                <a:ea typeface="+mj-ea"/>
              </a:rPr>
              <a:t>释放内存的开销，并且能减小内存碎片产生，但这种方式也会带来一定程度上的空间浪费，并且在内存仍然有很大空间时，新的数据也可能会被</a:t>
            </a:r>
            <a:r>
              <a:rPr lang="zh-CN" altLang="en-US" dirty="0" smtClean="0">
                <a:latin typeface="+mj-ea"/>
                <a:ea typeface="+mj-ea"/>
              </a:rPr>
              <a:t>剔除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（</a:t>
            </a:r>
            <a:r>
              <a:rPr lang="en-US" altLang="zh-CN" dirty="0" smtClean="0">
                <a:latin typeface="+mj-ea"/>
                <a:ea typeface="+mj-ea"/>
              </a:rPr>
              <a:t>LRU</a:t>
            </a:r>
            <a:r>
              <a:rPr lang="zh-CN" altLang="en-US" dirty="0" smtClean="0">
                <a:latin typeface="+mj-ea"/>
                <a:ea typeface="+mj-ea"/>
              </a:rPr>
              <a:t>）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err="1" smtClean="0">
                <a:latin typeface="+mj-ea"/>
                <a:ea typeface="+mj-ea"/>
              </a:rPr>
              <a:t>Redis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使用</a:t>
            </a:r>
            <a:r>
              <a:rPr lang="zh-CN" altLang="en-US" dirty="0">
                <a:latin typeface="+mj-ea"/>
                <a:ea typeface="+mj-ea"/>
              </a:rPr>
              <a:t>现场申请内存的方式来存储数据，并且很少使用</a:t>
            </a:r>
            <a:r>
              <a:rPr lang="en-US" altLang="zh-CN" dirty="0">
                <a:latin typeface="+mj-ea"/>
                <a:ea typeface="+mj-ea"/>
              </a:rPr>
              <a:t>free-list</a:t>
            </a:r>
            <a:r>
              <a:rPr lang="zh-CN" altLang="en-US" dirty="0">
                <a:latin typeface="+mj-ea"/>
                <a:ea typeface="+mj-ea"/>
              </a:rPr>
              <a:t>等方式来优化内存分配，会在一定程度上存在内存碎片，</a:t>
            </a:r>
            <a:r>
              <a:rPr lang="en-US" altLang="zh-CN" dirty="0" err="1">
                <a:latin typeface="+mj-ea"/>
                <a:ea typeface="+mj-ea"/>
              </a:rPr>
              <a:t>Redis</a:t>
            </a:r>
            <a:r>
              <a:rPr lang="zh-CN" altLang="en-US" dirty="0">
                <a:latin typeface="+mj-ea"/>
                <a:ea typeface="+mj-ea"/>
              </a:rPr>
              <a:t>跟据存储命令参数，会把带过期时间的数据单独存放在一起，并把它们称为临时数据，非临时数据是永远不会被剔除的，即便物理内存不够，导致</a:t>
            </a:r>
            <a:r>
              <a:rPr lang="en-US" altLang="zh-CN" dirty="0">
                <a:latin typeface="+mj-ea"/>
                <a:ea typeface="+mj-ea"/>
              </a:rPr>
              <a:t>swap</a:t>
            </a:r>
            <a:r>
              <a:rPr lang="zh-CN" altLang="en-US" dirty="0">
                <a:latin typeface="+mj-ea"/>
                <a:ea typeface="+mj-ea"/>
              </a:rPr>
              <a:t>也不会剔除任何非临时数据</a:t>
            </a:r>
            <a:r>
              <a:rPr lang="en-US" altLang="zh-CN" dirty="0">
                <a:latin typeface="+mj-ea"/>
                <a:ea typeface="+mj-ea"/>
              </a:rPr>
              <a:t>(</a:t>
            </a:r>
            <a:r>
              <a:rPr lang="zh-CN" altLang="en-US" dirty="0">
                <a:latin typeface="+mj-ea"/>
                <a:ea typeface="+mj-ea"/>
              </a:rPr>
              <a:t>但会尝试剔除部分临时数据</a:t>
            </a:r>
            <a:r>
              <a:rPr lang="en-US" altLang="zh-CN" dirty="0">
                <a:latin typeface="+mj-ea"/>
                <a:ea typeface="+mj-ea"/>
              </a:rPr>
              <a:t>)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分布式缓存比较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数据一致性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1196752"/>
            <a:ext cx="7848872" cy="253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b="1" dirty="0" err="1" smtClean="0">
                <a:latin typeface="+mj-ea"/>
                <a:ea typeface="+mj-ea"/>
              </a:rPr>
              <a:t>Memcached</a:t>
            </a:r>
            <a:endParaRPr lang="en-US" altLang="zh-CN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提供</a:t>
            </a:r>
            <a:r>
              <a:rPr lang="zh-CN" altLang="en-US" dirty="0">
                <a:latin typeface="+mj-ea"/>
                <a:ea typeface="+mj-ea"/>
              </a:rPr>
              <a:t>了</a:t>
            </a:r>
            <a:r>
              <a:rPr lang="en-US" altLang="zh-CN" dirty="0" err="1">
                <a:latin typeface="+mj-ea"/>
                <a:ea typeface="+mj-ea"/>
              </a:rPr>
              <a:t>cas</a:t>
            </a:r>
            <a:r>
              <a:rPr lang="zh-CN" altLang="en-US" dirty="0">
                <a:latin typeface="+mj-ea"/>
                <a:ea typeface="+mj-ea"/>
              </a:rPr>
              <a:t>命令，可以保证多个并发访问操作同一份数据的一致性问题。 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b="1" dirty="0" err="1" smtClean="0">
                <a:latin typeface="+mj-ea"/>
                <a:ea typeface="+mj-ea"/>
              </a:rPr>
              <a:t>Redis</a:t>
            </a:r>
            <a:endParaRPr lang="en-US" altLang="zh-CN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多数命令都是原子性，</a:t>
            </a:r>
            <a:r>
              <a:rPr lang="zh-CN" altLang="en-US" dirty="0">
                <a:latin typeface="+mj-ea"/>
                <a:ea typeface="+mj-ea"/>
              </a:rPr>
              <a:t>并</a:t>
            </a:r>
            <a:r>
              <a:rPr lang="zh-CN" altLang="en-US" dirty="0" smtClean="0">
                <a:latin typeface="+mj-ea"/>
                <a:ea typeface="+mj-ea"/>
              </a:rPr>
              <a:t>提供</a:t>
            </a:r>
            <a:r>
              <a:rPr lang="zh-CN" altLang="en-US" dirty="0">
                <a:latin typeface="+mj-ea"/>
                <a:ea typeface="+mj-ea"/>
              </a:rPr>
              <a:t>了事务的功能，可以保证一串 命令的原子性，中间不会被任何操作打断。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分布式缓存比较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数据存储</a:t>
            </a:r>
            <a:r>
              <a:rPr lang="en-US" altLang="zh-CN" dirty="0" smtClean="0"/>
              <a:t>-</a:t>
            </a:r>
            <a:r>
              <a:rPr lang="en-US" altLang="zh-CN" dirty="0" err="1" smtClean="0">
                <a:latin typeface="+mj-ea"/>
                <a:ea typeface="+mj-ea"/>
              </a:rPr>
              <a:t>Memcached</a:t>
            </a:r>
            <a:endParaRPr lang="zh-CN" altLang="en-US" dirty="0"/>
          </a:p>
        </p:txBody>
      </p:sp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950590" y="1268760"/>
            <a:ext cx="1533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键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(keys)</a:t>
            </a:r>
            <a:endParaRPr lang="zh-CN" altLang="en-US" sz="28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5292403" y="1268760"/>
            <a:ext cx="18526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sz="28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(values)</a:t>
            </a:r>
            <a:endParaRPr lang="zh-CN" altLang="en-US" sz="280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899790" y="1937097"/>
            <a:ext cx="17111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page:abcd</a:t>
            </a:r>
            <a:endParaRPr lang="zh-CN" altLang="en-US" sz="2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779515" y="2079972"/>
            <a:ext cx="936625" cy="2159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11"/>
          <p:cNvSpPr>
            <a:spLocks noChangeArrowheads="1"/>
          </p:cNvSpPr>
          <p:nvPr/>
        </p:nvSpPr>
        <p:spPr bwMode="auto">
          <a:xfrm>
            <a:off x="5220965" y="1937097"/>
            <a:ext cx="2422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0C0"/>
                </a:solidFill>
                <a:latin typeface="Calibri" pitchFamily="34" charset="0"/>
              </a:rPr>
              <a:t>&lt;html&gt;&lt;head&gt;[...]</a:t>
            </a:r>
            <a:endParaRPr lang="zh-CN" altLang="en-US" sz="240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899790" y="2656235"/>
            <a:ext cx="12698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pin:101</a:t>
            </a:r>
            <a:endParaRPr lang="zh-CN" altLang="en-US" sz="2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779515" y="2800697"/>
            <a:ext cx="936625" cy="2159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5220965" y="2627660"/>
            <a:ext cx="10315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0070C0"/>
                </a:solidFill>
                <a:latin typeface="Calibri" pitchFamily="34" charset="0"/>
              </a:rPr>
              <a:t>abcdef</a:t>
            </a:r>
            <a:endParaRPr lang="zh-CN" altLang="en-US" sz="240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899790" y="3305522"/>
            <a:ext cx="19113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login_count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779515" y="3521422"/>
            <a:ext cx="936625" cy="2159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5214615" y="3376960"/>
            <a:ext cx="1373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0C0"/>
                </a:solidFill>
                <a:latin typeface="Calibri" pitchFamily="34" charset="0"/>
              </a:rPr>
              <a:t>“100001”</a:t>
            </a:r>
            <a:endParaRPr lang="zh-CN" altLang="en-US" sz="240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828353" y="4096097"/>
            <a:ext cx="3732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ping:100:last_login_time</a:t>
            </a:r>
            <a:endParaRPr lang="zh-CN" altLang="en-US" sz="2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4644703" y="4240560"/>
            <a:ext cx="503237" cy="2159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TextBox 22"/>
          <p:cNvSpPr txBox="1">
            <a:spLocks noChangeArrowheads="1"/>
          </p:cNvSpPr>
          <p:nvPr/>
        </p:nvSpPr>
        <p:spPr bwMode="auto">
          <a:xfrm>
            <a:off x="5220965" y="4096097"/>
            <a:ext cx="2301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0C0"/>
                </a:solidFill>
                <a:latin typeface="Calibri" pitchFamily="34" charset="0"/>
              </a:rPr>
              <a:t>“102736485756”</a:t>
            </a:r>
            <a:endParaRPr lang="zh-CN" altLang="en-US" sz="240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9" name="TextBox 23"/>
          <p:cNvSpPr txBox="1">
            <a:spLocks noChangeArrowheads="1"/>
          </p:cNvSpPr>
          <p:nvPr/>
        </p:nvSpPr>
        <p:spPr bwMode="auto">
          <a:xfrm>
            <a:off x="323528" y="5032722"/>
            <a:ext cx="77533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所有的操作都是基于字符串、或者是</a:t>
            </a:r>
            <a:r>
              <a:rPr lang="en-US" altLang="zh-CN"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进制的数据格式、</a:t>
            </a:r>
            <a:endParaRPr lang="en-US" altLang="zh-CN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操作起来大部分是</a:t>
            </a:r>
            <a:r>
              <a:rPr lang="en-US" altLang="zh-CN"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这</a:t>
            </a:r>
            <a:r>
              <a:rPr lang="en-US" altLang="zh-CN"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个命令操作</a:t>
            </a:r>
            <a:r>
              <a:rPr lang="en-US" altLang="zh-CN"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易于使用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157255645</TotalTime>
  <Pages>0</Pages>
  <Words>1763</Words>
  <Characters>0</Characters>
  <Application>Microsoft Office PowerPoint</Application>
  <DocSecurity>0</DocSecurity>
  <PresentationFormat>全屏显示(4:3)</PresentationFormat>
  <Lines>0</Lines>
  <Paragraphs>283</Paragraphs>
  <Slides>33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6" baseType="lpstr">
      <vt:lpstr>1_Office 主题</vt:lpstr>
      <vt:lpstr>2_Office 主题</vt:lpstr>
      <vt:lpstr>Visio</vt:lpstr>
      <vt:lpstr>幻灯片 1</vt:lpstr>
      <vt:lpstr>内容大纲</vt:lpstr>
      <vt:lpstr>幻灯片 3</vt:lpstr>
      <vt:lpstr>分布式缓存介绍</vt:lpstr>
      <vt:lpstr>分布式缓存产品比较-网络模型</vt:lpstr>
      <vt:lpstr>分布式缓存比较-网络模型</vt:lpstr>
      <vt:lpstr>分布式缓存比较-内存管理</vt:lpstr>
      <vt:lpstr>分布式缓存比较-数据一致性</vt:lpstr>
      <vt:lpstr>分布式缓存比较-数据存储-Memcached</vt:lpstr>
      <vt:lpstr>分布式缓存比较-数据存储-Redis</vt:lpstr>
      <vt:lpstr>分布式缓存比较-数据存储-Redis</vt:lpstr>
      <vt:lpstr>分布式缓存比较-数据存储-Redis</vt:lpstr>
      <vt:lpstr>分布式缓存比较-数据存储-Redis</vt:lpstr>
      <vt:lpstr>分布式缓存比较-数据存储-Redis</vt:lpstr>
      <vt:lpstr>分布式缓存比较-数据存储-Redis</vt:lpstr>
      <vt:lpstr>分布式缓存比较-数据存储-Redis</vt:lpstr>
      <vt:lpstr>分布式缓存比较-数据存储-Redis</vt:lpstr>
      <vt:lpstr>分布式缓存比较-数据存储-Redis</vt:lpstr>
      <vt:lpstr>分布式缓存比较-数据存储-Redis</vt:lpstr>
      <vt:lpstr>分布式缓存比较-数据存储-Redis</vt:lpstr>
      <vt:lpstr>分布式缓存比较-数据存储-Redis</vt:lpstr>
      <vt:lpstr>分布式缓存比较-主从(集群)-Redis</vt:lpstr>
      <vt:lpstr>分布式缓存比较-主从(集群)-Redis</vt:lpstr>
      <vt:lpstr>分布式缓存比较-客户端支持</vt:lpstr>
      <vt:lpstr>分布式缓存比较-客户端支持</vt:lpstr>
      <vt:lpstr>分布式缓存比较-客户端支持</vt:lpstr>
      <vt:lpstr>分布式缓存比较-客户端支持</vt:lpstr>
      <vt:lpstr>分布式缓存比较-客户端支持-高可用</vt:lpstr>
      <vt:lpstr>分布式缓存-Redis- v2.6 RoadMap</vt:lpstr>
      <vt:lpstr>分布式缓存最佳实践</vt:lpstr>
      <vt:lpstr>Memcached真的过时了吗？</vt:lpstr>
      <vt:lpstr>幻灯片 32</vt:lpstr>
      <vt:lpstr>幻灯片 33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gongjie</dc:creator>
  <cp:lastModifiedBy>agalaxy</cp:lastModifiedBy>
  <cp:revision>102</cp:revision>
  <cp:lastPrinted>1899-12-30T00:00:00Z</cp:lastPrinted>
  <dcterms:created xsi:type="dcterms:W3CDTF">2011-11-24T05:13:18Z</dcterms:created>
  <dcterms:modified xsi:type="dcterms:W3CDTF">2013-04-19T10:26:27Z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2052-6.6.0.2671</vt:lpwstr>
  </property>
</Properties>
</file>