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3" r:id="rId2"/>
    <p:sldId id="282" r:id="rId3"/>
    <p:sldId id="273" r:id="rId4"/>
    <p:sldId id="274" r:id="rId5"/>
    <p:sldId id="276" r:id="rId6"/>
    <p:sldId id="275" r:id="rId7"/>
    <p:sldId id="277" r:id="rId8"/>
    <p:sldId id="278" r:id="rId9"/>
    <p:sldId id="279" r:id="rId10"/>
    <p:sldId id="280" r:id="rId11"/>
    <p:sldId id="281" r:id="rId12"/>
    <p:sldId id="256" r:id="rId13"/>
    <p:sldId id="257" r:id="rId14"/>
    <p:sldId id="258" r:id="rId15"/>
    <p:sldId id="259" r:id="rId16"/>
    <p:sldId id="263" r:id="rId17"/>
    <p:sldId id="260" r:id="rId18"/>
    <p:sldId id="261" r:id="rId19"/>
    <p:sldId id="262" r:id="rId20"/>
    <p:sldId id="264" r:id="rId21"/>
    <p:sldId id="269" r:id="rId22"/>
    <p:sldId id="265" r:id="rId23"/>
    <p:sldId id="266" r:id="rId24"/>
    <p:sldId id="267" r:id="rId25"/>
    <p:sldId id="268" r:id="rId26"/>
    <p:sldId id="271" r:id="rId27"/>
    <p:sldId id="272" r:id="rId28"/>
    <p:sldId id="288" r:id="rId29"/>
    <p:sldId id="287" r:id="rId30"/>
    <p:sldId id="292" r:id="rId31"/>
    <p:sldId id="286" r:id="rId32"/>
    <p:sldId id="290" r:id="rId33"/>
    <p:sldId id="289" r:id="rId34"/>
    <p:sldId id="291" r:id="rId35"/>
    <p:sldId id="283" r:id="rId36"/>
    <p:sldId id="284" r:id="rId37"/>
    <p:sldId id="285" r:id="rId3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ock" initials="F" lastIdx="3" clrIdx="0">
    <p:extLst>
      <p:ext uri="{19B8F6BF-5375-455C-9EA6-DF929625EA0E}">
        <p15:presenceInfo xmlns:p15="http://schemas.microsoft.com/office/powerpoint/2012/main" xmlns="" userId="Fr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22" autoAdjust="0"/>
  </p:normalViewPr>
  <p:slideViewPr>
    <p:cSldViewPr>
      <p:cViewPr>
        <p:scale>
          <a:sx n="100" d="100"/>
          <a:sy n="100" d="100"/>
        </p:scale>
        <p:origin x="-1356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27T17:18:40.371" idx="1">
    <p:pos x="2406" y="455"/>
    <p:text>Modell nicht vorgeben! Fragen dafür durcheinander bringen (Leute sollen einfach die Fragen zu den latenten Variablen zuordnen und dann so vorgehen)</p:text>
    <p:extLst>
      <p:ext uri="{C676402C-5697-4E1C-873F-D02D1690AC5C}">
        <p15:threadingInfo xmlns:p15="http://schemas.microsoft.com/office/powerpoint/2012/main" xmlns="" timeZoneBias="-120"/>
      </p:ext>
    </p:extLst>
  </p:cm>
  <p:cm authorId="1" dt="2016-04-27T17:19:46.487" idx="2">
    <p:pos x="10" y="10"/>
    <p:text>Dazu auch die Variablennamen ändern (abhängig von der neuen, durcheinandergebrachten Reihenfolge)</p:text>
    <p:extLst>
      <p:ext uri="{C676402C-5697-4E1C-873F-D02D1690AC5C}">
        <p15:threadingInfo xmlns:p15="http://schemas.microsoft.com/office/powerpoint/2012/main" xmlns="" timeZoneBias="-120"/>
      </p:ext>
    </p:extLst>
  </p:cm>
  <p:cm authorId="1" dt="2016-04-27T17:22:42.633" idx="3">
    <p:pos x="146" y="146"/>
    <p:text>und: Cheat Sheat anfertigen!</p:text>
    <p:extLst>
      <p:ext uri="{C676402C-5697-4E1C-873F-D02D1690AC5C}">
        <p15:threadingInfo xmlns:p15="http://schemas.microsoft.com/office/powerpoint/2012/main" xmlns="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0E479-FD0B-4835-8276-8815C6F9C89B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F1BA-7A15-43E0-B59B-594D2F673F2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5512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EF1BA-7A15-43E0-B59B-594D2F673F2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77604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32F7-73ED-47EF-A02B-7C4439766510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1500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Weiteren</a:t>
            </a:r>
            <a:r>
              <a:rPr lang="de-DE" baseline="0" dirty="0"/>
              <a:t> lasse ich das mit dem Erwartungswert weg, weil zu kompliziert</a:t>
            </a:r>
            <a:r>
              <a:rPr lang="de-DE" baseline="0" dirty="0">
                <a:sym typeface="Wingdings" panose="05000000000000000000" pitchFamily="2" charset="2"/>
              </a:rPr>
              <a:t> Soll hier nur erwähnt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EF1BA-7A15-43E0-B59B-594D2F673F2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0494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schätzt anhand</a:t>
            </a:r>
            <a:r>
              <a:rPr lang="de-DE" baseline="0" dirty="0"/>
              <a:t> der Stichprobenmatrix eine modellkonforme Populationsmatrix und guckt dann, wie groß die Abweichung der empirischen Matrix von der modellkonformen ist.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EF1BA-7A15-43E0-B59B-594D2F673F2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7542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Für R werben </a:t>
            </a:r>
            <a:r>
              <a:rPr lang="de-DE" dirty="0">
                <a:sym typeface="Wingdings" pitchFamily="2" charset="2"/>
              </a:rPr>
              <a:t> objektorientierte</a:t>
            </a:r>
            <a:r>
              <a:rPr lang="de-DE" baseline="0" dirty="0">
                <a:sym typeface="Wingdings" pitchFamily="2" charset="2"/>
              </a:rPr>
              <a:t> </a:t>
            </a:r>
            <a:r>
              <a:rPr lang="de-DE" baseline="0" dirty="0" err="1">
                <a:sym typeface="Wingdings" pitchFamily="2" charset="2"/>
              </a:rPr>
              <a:t>programmiersprachen</a:t>
            </a:r>
            <a:r>
              <a:rPr lang="de-DE" baseline="0" dirty="0">
                <a:sym typeface="Wingdings" pitchFamily="2" charset="2"/>
              </a:rPr>
              <a:t> wie </a:t>
            </a:r>
            <a:r>
              <a:rPr lang="de-DE" baseline="0" dirty="0" err="1">
                <a:sym typeface="Wingdings" pitchFamily="2" charset="2"/>
              </a:rPr>
              <a:t>java</a:t>
            </a:r>
            <a:r>
              <a:rPr lang="de-DE" baseline="0" dirty="0">
                <a:sym typeface="Wingdings" pitchFamily="2" charset="2"/>
              </a:rPr>
              <a:t>, </a:t>
            </a:r>
            <a:r>
              <a:rPr lang="de-DE" baseline="0" dirty="0" err="1">
                <a:sym typeface="Wingdings" pitchFamily="2" charset="2"/>
              </a:rPr>
              <a:t>c++</a:t>
            </a:r>
            <a:r>
              <a:rPr lang="de-DE" baseline="0" dirty="0">
                <a:sym typeface="Wingdings" pitchFamily="2" charset="2"/>
              </a:rPr>
              <a:t> usw. haben das auch. Manche hatten ja schon ihre erste </a:t>
            </a:r>
            <a:r>
              <a:rPr lang="de-DE" baseline="0" dirty="0" err="1">
                <a:sym typeface="Wingdings" pitchFamily="2" charset="2"/>
              </a:rPr>
              <a:t>begegnung</a:t>
            </a:r>
            <a:r>
              <a:rPr lang="de-DE" baseline="0" dirty="0">
                <a:sym typeface="Wingdings" pitchFamily="2" charset="2"/>
              </a:rPr>
              <a:t> mit </a:t>
            </a:r>
            <a:r>
              <a:rPr lang="de-DE" baseline="0" dirty="0" err="1">
                <a:sym typeface="Wingdings" pitchFamily="2" charset="2"/>
              </a:rPr>
              <a:t>python</a:t>
            </a:r>
            <a:r>
              <a:rPr lang="de-DE" baseline="0" dirty="0">
                <a:sym typeface="Wingdings" pitchFamily="2" charset="2"/>
              </a:rPr>
              <a:t>. </a:t>
            </a:r>
          </a:p>
          <a:p>
            <a:endParaRPr lang="de-DE" baseline="0" dirty="0">
              <a:sym typeface="Wingdings" pitchFamily="2" charset="2"/>
            </a:endParaRPr>
          </a:p>
          <a:p>
            <a:endParaRPr lang="de-DE" baseline="0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de-DE" baseline="0" dirty="0">
                <a:sym typeface="Wingdings" pitchFamily="2" charset="2"/>
              </a:rPr>
              <a:t>SPSS und </a:t>
            </a:r>
            <a:r>
              <a:rPr lang="de-DE" baseline="0" dirty="0" err="1">
                <a:sym typeface="Wingdings" pitchFamily="2" charset="2"/>
              </a:rPr>
              <a:t>stata</a:t>
            </a:r>
            <a:r>
              <a:rPr lang="de-DE" baseline="0" dirty="0">
                <a:sym typeface="Wingdings" pitchFamily="2" charset="2"/>
              </a:rPr>
              <a:t>   aufbau in </a:t>
            </a:r>
            <a:r>
              <a:rPr lang="de-DE" baseline="0" dirty="0" err="1">
                <a:sym typeface="Wingdings" pitchFamily="2" charset="2"/>
              </a:rPr>
              <a:t>funktionspackages</a:t>
            </a:r>
            <a:r>
              <a:rPr lang="de-DE" baseline="0" dirty="0">
                <a:sym typeface="Wingdings" pitchFamily="2" charset="2"/>
              </a:rPr>
              <a:t>, aber bei R ist der </a:t>
            </a:r>
            <a:r>
              <a:rPr lang="de-DE" baseline="0" dirty="0" err="1">
                <a:sym typeface="Wingdings" pitchFamily="2" charset="2"/>
              </a:rPr>
              <a:t>vorteil</a:t>
            </a:r>
            <a:r>
              <a:rPr lang="de-DE" baseline="0" dirty="0">
                <a:sym typeface="Wingdings" pitchFamily="2" charset="2"/>
              </a:rPr>
              <a:t> einer großen </a:t>
            </a:r>
            <a:r>
              <a:rPr lang="de-DE" baseline="0" dirty="0" err="1">
                <a:sym typeface="Wingdings" pitchFamily="2" charset="2"/>
              </a:rPr>
              <a:t>community</a:t>
            </a:r>
            <a:r>
              <a:rPr lang="de-DE" baseline="0" dirty="0">
                <a:sym typeface="Wingdings" pitchFamily="2" charset="2"/>
              </a:rPr>
              <a:t> und das </a:t>
            </a:r>
            <a:r>
              <a:rPr lang="de-DE" baseline="0" dirty="0" err="1">
                <a:sym typeface="Wingdings" pitchFamily="2" charset="2"/>
              </a:rPr>
              <a:t>programm</a:t>
            </a:r>
            <a:r>
              <a:rPr lang="de-DE" baseline="0" dirty="0">
                <a:sym typeface="Wingdings" pitchFamily="2" charset="2"/>
              </a:rPr>
              <a:t> ist kostenfrei</a:t>
            </a:r>
          </a:p>
          <a:p>
            <a:pPr>
              <a:buFontTx/>
              <a:buChar char="-"/>
            </a:pPr>
            <a:endParaRPr lang="de-DE" baseline="0" dirty="0">
              <a:sym typeface="Wingdings" pitchFamily="2" charset="2"/>
            </a:endParaRPr>
          </a:p>
          <a:p>
            <a:pPr>
              <a:buFontTx/>
              <a:buChar char="-"/>
            </a:pPr>
            <a:endParaRPr lang="de-DE" baseline="0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de-DE" baseline="0" dirty="0">
                <a:sym typeface="Wingdings" pitchFamily="2" charset="2"/>
              </a:rPr>
              <a:t>Unten offizielle </a:t>
            </a:r>
            <a:r>
              <a:rPr lang="de-DE" baseline="0" dirty="0" err="1" smtClean="0">
                <a:sym typeface="Wingdings" pitchFamily="2" charset="2"/>
              </a:rPr>
              <a:t>referenz</a:t>
            </a:r>
            <a:endParaRPr lang="de-DE" baseline="0" dirty="0" smtClean="0">
              <a:sym typeface="Wingdings" pitchFamily="2" charset="2"/>
            </a:endParaRPr>
          </a:p>
          <a:p>
            <a:pPr>
              <a:buFontTx/>
              <a:buChar char="-"/>
            </a:pPr>
            <a:endParaRPr lang="de-DE" baseline="0" dirty="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de-DE" baseline="0" dirty="0" smtClean="0">
                <a:sym typeface="Wingdings" pitchFamily="2" charset="2"/>
              </a:rPr>
              <a:t>Man übergibt </a:t>
            </a:r>
            <a:r>
              <a:rPr lang="de-DE" baseline="0" dirty="0" err="1" smtClean="0">
                <a:sym typeface="Wingdings" pitchFamily="2" charset="2"/>
              </a:rPr>
              <a:t>parameter</a:t>
            </a:r>
            <a:r>
              <a:rPr lang="de-DE" baseline="0" dirty="0" smtClean="0">
                <a:sym typeface="Wingdings" pitchFamily="2" charset="2"/>
              </a:rPr>
              <a:t> an die </a:t>
            </a:r>
            <a:r>
              <a:rPr lang="de-DE" baseline="0" dirty="0" err="1" smtClean="0">
                <a:sym typeface="Wingdings" pitchFamily="2" charset="2"/>
              </a:rPr>
              <a:t>funktionen</a:t>
            </a:r>
            <a:r>
              <a:rPr lang="de-DE" baseline="0" dirty="0" smtClean="0">
                <a:sym typeface="Wingdings" pitchFamily="2" charset="2"/>
              </a:rPr>
              <a:t> bzw. </a:t>
            </a:r>
            <a:r>
              <a:rPr lang="de-DE" baseline="0" dirty="0" err="1" smtClean="0">
                <a:sym typeface="Wingdings" pitchFamily="2" charset="2"/>
              </a:rPr>
              <a:t>methoden</a:t>
            </a:r>
            <a:r>
              <a:rPr lang="de-DE" baseline="0" dirty="0" smtClean="0">
                <a:sym typeface="Wingdings" pitchFamily="2" charset="2"/>
              </a:rPr>
              <a:t>. Dabei gibt es vorgefertigte parameterwerte (in </a:t>
            </a:r>
            <a:r>
              <a:rPr lang="de-DE" baseline="0" dirty="0" err="1" smtClean="0">
                <a:sym typeface="Wingdings" pitchFamily="2" charset="2"/>
              </a:rPr>
              <a:t>programmiersprachen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bezug</a:t>
            </a:r>
            <a:r>
              <a:rPr lang="de-DE" baseline="0" dirty="0" smtClean="0">
                <a:sym typeface="Wingdings" pitchFamily="2" charset="2"/>
              </a:rPr>
              <a:t> zu „</a:t>
            </a:r>
            <a:r>
              <a:rPr lang="de-DE" baseline="0" dirty="0" err="1" smtClean="0">
                <a:sym typeface="Wingdings" pitchFamily="2" charset="2"/>
              </a:rPr>
              <a:t>konstruktor</a:t>
            </a:r>
            <a:r>
              <a:rPr lang="de-DE" baseline="0" dirty="0" smtClean="0">
                <a:sym typeface="Wingdings" pitchFamily="2" charset="2"/>
              </a:rPr>
              <a:t>“)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EF1BA-7A15-43E0-B59B-594D2F673F2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3536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EF1BA-7A15-43E0-B59B-594D2F673F27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Regression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itchFamily="2" charset="2"/>
              </a:rPr>
              <a:t> AV links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EF1BA-7A15-43E0-B59B-594D2F673F27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Während KFA </a:t>
            </a:r>
            <a:r>
              <a:rPr lang="de-DE" dirty="0" err="1" smtClean="0"/>
              <a:t>blabla</a:t>
            </a:r>
            <a:r>
              <a:rPr lang="de-DE" dirty="0" smtClean="0"/>
              <a:t> </a:t>
            </a:r>
            <a:r>
              <a:rPr lang="de-DE" dirty="0" err="1" smtClean="0"/>
              <a:t>bla</a:t>
            </a:r>
            <a:r>
              <a:rPr lang="de-DE" dirty="0" smtClean="0"/>
              <a:t> </a:t>
            </a:r>
            <a:r>
              <a:rPr lang="de-DE" dirty="0" err="1" smtClean="0"/>
              <a:t>struktur</a:t>
            </a:r>
            <a:r>
              <a:rPr lang="de-DE" dirty="0" smtClean="0"/>
              <a:t> der </a:t>
            </a:r>
            <a:r>
              <a:rPr lang="de-DE" dirty="0" err="1" smtClean="0"/>
              <a:t>daten</a:t>
            </a:r>
            <a:r>
              <a:rPr lang="de-DE" dirty="0" smtClean="0"/>
              <a:t> lol model </a:t>
            </a:r>
            <a:r>
              <a:rPr lang="de-DE" dirty="0" err="1" smtClean="0"/>
              <a:t>looool</a:t>
            </a:r>
            <a:r>
              <a:rPr lang="de-DE" baseline="0" dirty="0" smtClean="0"/>
              <a:t> kann SEM mit </a:t>
            </a:r>
            <a:r>
              <a:rPr lang="de-DE" baseline="0" dirty="0" err="1" smtClean="0"/>
              <a:t>regressionen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kausalmodell</a:t>
            </a:r>
            <a:r>
              <a:rPr lang="de-DE" baseline="0" dirty="0" smtClean="0"/>
              <a:t>“ machen </a:t>
            </a:r>
            <a:r>
              <a:rPr lang="de-DE" baseline="0" dirty="0" err="1" smtClean="0"/>
              <a:t>lelel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EF1BA-7A15-43E0-B59B-594D2F673F27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Orthogonal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itchFamily="2" charset="2"/>
              </a:rPr>
              <a:t> latente variablen </a:t>
            </a:r>
            <a:r>
              <a:rPr lang="de-DE" baseline="0" dirty="0" err="1" smtClean="0">
                <a:sym typeface="Wingdings" pitchFamily="2" charset="2"/>
              </a:rPr>
              <a:t>unkorreliert</a:t>
            </a:r>
            <a:r>
              <a:rPr lang="de-DE" baseline="0" dirty="0" smtClean="0">
                <a:sym typeface="Wingdings" pitchFamily="2" charset="2"/>
              </a:rPr>
              <a:t> angenommen</a:t>
            </a:r>
          </a:p>
          <a:p>
            <a:r>
              <a:rPr lang="de-DE" baseline="0" dirty="0" smtClean="0">
                <a:sym typeface="Wingdings" pitchFamily="2" charset="2"/>
              </a:rPr>
              <a:t>Group  multiple </a:t>
            </a:r>
            <a:r>
              <a:rPr lang="de-DE" baseline="0" dirty="0" err="1" smtClean="0">
                <a:sym typeface="Wingdings" pitchFamily="2" charset="2"/>
              </a:rPr>
              <a:t>gruppenanalysen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EF1BA-7A15-43E0-B59B-594D2F673F27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EF1BA-7A15-43E0-B59B-594D2F673F27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71CB-694F-4238-9B2A-B83FC4A893AD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5D38-9364-4370-90CB-5918662429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71CB-694F-4238-9B2A-B83FC4A893AD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5D38-9364-4370-90CB-5918662429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71CB-694F-4238-9B2A-B83FC4A893AD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5D38-9364-4370-90CB-5918662429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71CB-694F-4238-9B2A-B83FC4A893AD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5D38-9364-4370-90CB-5918662429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71CB-694F-4238-9B2A-B83FC4A893AD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5D38-9364-4370-90CB-5918662429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71CB-694F-4238-9B2A-B83FC4A893AD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5D38-9364-4370-90CB-5918662429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71CB-694F-4238-9B2A-B83FC4A893AD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5D38-9364-4370-90CB-5918662429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71CB-694F-4238-9B2A-B83FC4A893AD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5D38-9364-4370-90CB-5918662429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71CB-694F-4238-9B2A-B83FC4A893AD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5D38-9364-4370-90CB-5918662429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71CB-694F-4238-9B2A-B83FC4A893AD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5D38-9364-4370-90CB-5918662429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71CB-694F-4238-9B2A-B83FC4A893AD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5D38-9364-4370-90CB-5918662429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71CB-694F-4238-9B2A-B83FC4A893AD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5D38-9364-4370-90CB-5918662429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mr16-cfa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600" b="1" dirty="0" err="1" smtClean="0"/>
              <a:t>Konfirmatorische</a:t>
            </a:r>
            <a:r>
              <a:rPr lang="de-DE" sz="3600" b="1" dirty="0" smtClean="0"/>
              <a:t> Faktorenanalyse/Latente Modelle in R</a:t>
            </a:r>
            <a:endParaRPr lang="de-DE" sz="3600" b="1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Frank </a:t>
            </a:r>
            <a:r>
              <a:rPr lang="de-DE" sz="2400" dirty="0" err="1" smtClean="0"/>
              <a:t>Eckerle</a:t>
            </a:r>
            <a:r>
              <a:rPr lang="de-DE" sz="2400" dirty="0" smtClean="0"/>
              <a:t> </a:t>
            </a:r>
            <a:r>
              <a:rPr lang="de-DE" sz="2400" dirty="0" smtClean="0"/>
              <a:t>, Judith </a:t>
            </a:r>
            <a:r>
              <a:rPr lang="de-DE" sz="2400" dirty="0" err="1" smtClean="0"/>
              <a:t>Gonschor</a:t>
            </a:r>
            <a:r>
              <a:rPr lang="de-DE" sz="2400" dirty="0" smtClean="0"/>
              <a:t>, Chris Stolz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das Modell gültig?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 gut ist die Passung in Bezug auf einzelne Varianzen und Kovarianzen?</a:t>
            </a:r>
          </a:p>
          <a:p>
            <a:pPr lvl="1"/>
            <a:r>
              <a:rPr lang="de-DE" dirty="0"/>
              <a:t>Größe der (standardisierten) Residuen</a:t>
            </a:r>
            <a:r>
              <a:rPr lang="de-DE" dirty="0">
                <a:sym typeface="Wingdings" panose="05000000000000000000" pitchFamily="2" charset="2"/>
              </a:rPr>
              <a:t> je kleiner desto besser</a:t>
            </a:r>
            <a:endParaRPr lang="de-DE" dirty="0"/>
          </a:p>
          <a:p>
            <a:endParaRPr lang="de-DE" dirty="0"/>
          </a:p>
          <a:p>
            <a:r>
              <a:rPr lang="de-DE" dirty="0"/>
              <a:t>Wie nahe liegt das postulierte Modell generell am wahren Modell in der Population?</a:t>
            </a:r>
          </a:p>
          <a:p>
            <a:pPr lvl="1"/>
            <a:r>
              <a:rPr lang="de-DE" dirty="0"/>
              <a:t>Z.B. RMSEA &lt;= 0.05 (Nullhypothese soll bestätigt werden)</a:t>
            </a:r>
          </a:p>
        </p:txBody>
      </p:sp>
    </p:spTree>
    <p:extLst>
      <p:ext uri="{BB962C8B-B14F-4D97-AF65-F5344CB8AC3E}">
        <p14:creationId xmlns:p14="http://schemas.microsoft.com/office/powerpoint/2010/main" xmlns="" val="8492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bringen mir Strukturgleichungsmodelle?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Pfadanalytische Strukturen können auf Ebene latenter Variablen geprüft werden (</a:t>
            </a:r>
            <a:r>
              <a:rPr lang="de-DE" dirty="0" err="1"/>
              <a:t>juchuuh</a:t>
            </a:r>
            <a:r>
              <a:rPr lang="de-DE" dirty="0"/>
              <a:t> messfehlerfrei)</a:t>
            </a:r>
          </a:p>
          <a:p>
            <a:pPr lvl="1"/>
            <a:r>
              <a:rPr lang="de-DE" dirty="0"/>
              <a:t>Analyse indirekter, direkter und </a:t>
            </a:r>
            <a:r>
              <a:rPr lang="de-DE" dirty="0" err="1"/>
              <a:t>Moderatoreffekte</a:t>
            </a:r>
            <a:r>
              <a:rPr lang="de-DE" dirty="0"/>
              <a:t> auf latenter Ebene</a:t>
            </a:r>
          </a:p>
        </p:txBody>
      </p:sp>
    </p:spTree>
    <p:extLst>
      <p:ext uri="{BB962C8B-B14F-4D97-AF65-F5344CB8AC3E}">
        <p14:creationId xmlns:p14="http://schemas.microsoft.com/office/powerpoint/2010/main" xmlns="" val="40738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Das Paket „</a:t>
            </a:r>
            <a:r>
              <a:rPr lang="de-DE" dirty="0" err="1" smtClean="0"/>
              <a:t>lavaan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4" name="Grafik 3" descr="55700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1500" y="3356992"/>
            <a:ext cx="4762500" cy="357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Paket „</a:t>
            </a:r>
            <a:r>
              <a:rPr lang="de-DE" dirty="0" err="1"/>
              <a:t>lavaan</a:t>
            </a:r>
            <a:r>
              <a:rPr lang="de-DE" dirty="0"/>
              <a:t>"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 err="1"/>
              <a:t>lavaan</a:t>
            </a:r>
            <a:r>
              <a:rPr lang="de-DE" dirty="0"/>
              <a:t> = „</a:t>
            </a:r>
            <a:r>
              <a:rPr lang="de-DE" b="1" dirty="0"/>
              <a:t>la</a:t>
            </a:r>
            <a:r>
              <a:rPr lang="de-DE" dirty="0"/>
              <a:t>tent </a:t>
            </a:r>
            <a:r>
              <a:rPr lang="de-DE" b="1" dirty="0"/>
              <a:t>va</a:t>
            </a:r>
            <a:r>
              <a:rPr lang="de-DE" dirty="0"/>
              <a:t>riable </a:t>
            </a:r>
            <a:r>
              <a:rPr lang="de-DE" b="1" dirty="0" err="1"/>
              <a:t>an</a:t>
            </a:r>
            <a:r>
              <a:rPr lang="de-DE" dirty="0" err="1"/>
              <a:t>alysis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en-US" dirty="0"/>
              <a:t>The </a:t>
            </a:r>
            <a:r>
              <a:rPr lang="en-US" dirty="0" err="1"/>
              <a:t>lavaan</a:t>
            </a:r>
            <a:r>
              <a:rPr lang="en-US" dirty="0"/>
              <a:t> package is developed to provide users, researchers and teachers a free open-source, but commercial-quality package </a:t>
            </a:r>
            <a:r>
              <a:rPr lang="en-US" b="1" dirty="0"/>
              <a:t>for latent variable modeling</a:t>
            </a:r>
            <a:r>
              <a:rPr lang="en-US" dirty="0"/>
              <a:t>. You can use </a:t>
            </a:r>
            <a:r>
              <a:rPr lang="en-US" dirty="0" err="1"/>
              <a:t>lavaan</a:t>
            </a:r>
            <a:r>
              <a:rPr lang="en-US" dirty="0"/>
              <a:t> to estimate a large variety of multivariate statistical models, including </a:t>
            </a:r>
            <a:r>
              <a:rPr lang="en-US" b="1" dirty="0"/>
              <a:t>path analysis, confirmatory factor analysis</a:t>
            </a:r>
            <a:r>
              <a:rPr lang="en-US" dirty="0"/>
              <a:t>, </a:t>
            </a:r>
            <a:r>
              <a:rPr lang="en-US" b="1" dirty="0"/>
              <a:t>structural equation modeling</a:t>
            </a:r>
            <a:r>
              <a:rPr lang="en-US" dirty="0"/>
              <a:t> and </a:t>
            </a:r>
            <a:r>
              <a:rPr lang="en-US" b="1" dirty="0"/>
              <a:t>growth curve models</a:t>
            </a:r>
            <a:r>
              <a:rPr lang="en-US" dirty="0"/>
              <a:t>.”</a:t>
            </a:r>
          </a:p>
          <a:p>
            <a:endParaRPr lang="de-DE" dirty="0"/>
          </a:p>
          <a:p>
            <a:r>
              <a:rPr lang="en-US" dirty="0"/>
              <a:t>Yves </a:t>
            </a:r>
            <a:r>
              <a:rPr lang="en-US" dirty="0" err="1"/>
              <a:t>Rosseel</a:t>
            </a:r>
            <a:r>
              <a:rPr lang="en-US" dirty="0"/>
              <a:t> (2012). </a:t>
            </a:r>
            <a:r>
              <a:rPr lang="en-US" dirty="0" err="1"/>
              <a:t>lavaan</a:t>
            </a:r>
            <a:r>
              <a:rPr lang="en-US" dirty="0"/>
              <a:t>: An R Package for Structural Equation Modeling. Journal of Statistical Software, 48(2), 1-36. URL http://www.jstatsoft.org/v48/i02/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Paket „</a:t>
            </a:r>
            <a:r>
              <a:rPr lang="de-DE" dirty="0" err="1"/>
              <a:t>lavaan</a:t>
            </a:r>
            <a:r>
              <a:rPr lang="de-DE" dirty="0"/>
              <a:t>"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2" y="1886744"/>
            <a:ext cx="72675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Paket „</a:t>
            </a:r>
            <a:r>
              <a:rPr lang="de-DE" dirty="0" err="1"/>
              <a:t>lavaan</a:t>
            </a:r>
            <a:r>
              <a:rPr lang="de-DE" dirty="0"/>
              <a:t>"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r>
              <a:rPr lang="de-DE" dirty="0">
                <a:latin typeface="+mj-lt"/>
                <a:cs typeface="Consolas" pitchFamily="49" charset="0"/>
              </a:rPr>
              <a:t>Installation</a:t>
            </a:r>
          </a:p>
          <a:p>
            <a:endParaRPr lang="de-DE" dirty="0">
              <a:latin typeface="+mj-lt"/>
              <a:cs typeface="Consolas" pitchFamily="49" charset="0"/>
            </a:endParaRPr>
          </a:p>
          <a:p>
            <a:endParaRPr lang="de-DE" dirty="0">
              <a:latin typeface="+mj-lt"/>
              <a:cs typeface="Consolas" pitchFamily="49" charset="0"/>
            </a:endParaRPr>
          </a:p>
          <a:p>
            <a:r>
              <a:rPr lang="de-DE" dirty="0" smtClean="0">
                <a:latin typeface="+mj-lt"/>
                <a:cs typeface="Consolas" pitchFamily="49" charset="0"/>
              </a:rPr>
              <a:t>Check (und laden des Pakets)</a:t>
            </a:r>
            <a:endParaRPr lang="de-DE" dirty="0">
              <a:latin typeface="+mj-lt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55576" y="2636912"/>
            <a:ext cx="727280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Consolas" pitchFamily="49" charset="0"/>
                <a:cs typeface="Consolas" pitchFamily="49" charset="0"/>
              </a:rPr>
              <a:t>install.packages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lavaan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",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dependencies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= TRUE)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55576" y="4293096"/>
            <a:ext cx="7272808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Consolas" pitchFamily="49" charset="0"/>
                <a:cs typeface="Consolas" pitchFamily="49" charset="0"/>
              </a:rPr>
              <a:t>library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lavaan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endParaRPr lang="de-DE" sz="2000" dirty="0">
              <a:latin typeface="Consolas" pitchFamily="49" charset="0"/>
              <a:cs typeface="Consolas" pitchFamily="49" charset="0"/>
            </a:endParaRPr>
          </a:p>
          <a:p>
            <a:r>
              <a:rPr lang="de-DE" sz="2000" dirty="0" err="1">
                <a:latin typeface="Consolas" pitchFamily="49" charset="0"/>
                <a:cs typeface="Consolas" pitchFamily="49" charset="0"/>
              </a:rPr>
              <a:t>This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is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lavaan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0.5-20</a:t>
            </a:r>
          </a:p>
          <a:p>
            <a:r>
              <a:rPr lang="de-DE" sz="2000" dirty="0" err="1">
                <a:latin typeface="Consolas" pitchFamily="49" charset="0"/>
                <a:cs typeface="Consolas" pitchFamily="49" charset="0"/>
              </a:rPr>
              <a:t>lavaan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is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BETA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software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!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Please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report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any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bugs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de-DE" b="1" dirty="0" err="1"/>
              <a:t>lavaan</a:t>
            </a:r>
            <a:r>
              <a:rPr lang="de-DE" b="1" dirty="0"/>
              <a:t> Modellsyntax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lavaan</a:t>
            </a:r>
            <a:r>
              <a:rPr lang="de-DE" dirty="0"/>
              <a:t> model </a:t>
            </a:r>
            <a:r>
              <a:rPr lang="de-DE" dirty="0" err="1"/>
              <a:t>syntax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Regression: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Mit “~” als Operator für eine Regression</a:t>
            </a:r>
          </a:p>
          <a:p>
            <a:pPr lvl="1"/>
            <a:r>
              <a:rPr lang="es-ES" dirty="0"/>
              <a:t>Links: AV (in dem Fall y)</a:t>
            </a:r>
          </a:p>
          <a:p>
            <a:pPr lvl="1"/>
            <a:r>
              <a:rPr lang="es-ES" dirty="0"/>
              <a:t>Rechts: UV</a:t>
            </a:r>
          </a:p>
          <a:p>
            <a:endParaRPr lang="es-ES" dirty="0"/>
          </a:p>
        </p:txBody>
      </p:sp>
      <p:sp>
        <p:nvSpPr>
          <p:cNvPr id="4" name="Textfeld 3"/>
          <p:cNvSpPr txBox="1"/>
          <p:nvPr/>
        </p:nvSpPr>
        <p:spPr>
          <a:xfrm>
            <a:off x="971600" y="2596842"/>
            <a:ext cx="727280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y ~ x1 + x2 + x3 + x4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lavaan</a:t>
            </a:r>
            <a:r>
              <a:rPr lang="de-DE" dirty="0"/>
              <a:t> model </a:t>
            </a:r>
            <a:r>
              <a:rPr lang="de-DE" dirty="0" err="1"/>
              <a:t>syntax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/>
          </a:bodyPr>
          <a:lstStyle/>
          <a:p>
            <a:r>
              <a:rPr lang="es-ES" dirty="0"/>
              <a:t>Modell als “System” von Regressionen</a:t>
            </a:r>
          </a:p>
          <a:p>
            <a:r>
              <a:rPr lang="es-ES" dirty="0"/>
              <a:t>Operator für latente Variablen “=~”</a:t>
            </a:r>
          </a:p>
          <a:p>
            <a:endParaRPr lang="es-ES" dirty="0"/>
          </a:p>
          <a:p>
            <a:pPr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Textfeld 3"/>
          <p:cNvSpPr txBox="1"/>
          <p:nvPr/>
        </p:nvSpPr>
        <p:spPr>
          <a:xfrm>
            <a:off x="971600" y="3212976"/>
            <a:ext cx="7272808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f1 =~ y1 + y2 + y3</a:t>
            </a:r>
          </a:p>
          <a:p>
            <a:r>
              <a:rPr lang="de-DE" sz="2000" dirty="0"/>
              <a:t>f2 =~ y4 + y5 + y6</a:t>
            </a:r>
          </a:p>
        </p:txBody>
      </p:sp>
      <p:sp>
        <p:nvSpPr>
          <p:cNvPr id="5" name="Ellipse 4"/>
          <p:cNvSpPr/>
          <p:nvPr/>
        </p:nvSpPr>
        <p:spPr>
          <a:xfrm>
            <a:off x="3059832" y="4365104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6" name="Ellipse 5"/>
          <p:cNvSpPr/>
          <p:nvPr/>
        </p:nvSpPr>
        <p:spPr>
          <a:xfrm>
            <a:off x="5148064" y="4365104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7" name="Rechteck 6"/>
          <p:cNvSpPr/>
          <p:nvPr/>
        </p:nvSpPr>
        <p:spPr>
          <a:xfrm>
            <a:off x="2627784" y="573325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8" name="Rechteck 7"/>
          <p:cNvSpPr/>
          <p:nvPr/>
        </p:nvSpPr>
        <p:spPr>
          <a:xfrm>
            <a:off x="3347864" y="573325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y2</a:t>
            </a:r>
          </a:p>
        </p:txBody>
      </p:sp>
      <p:sp>
        <p:nvSpPr>
          <p:cNvPr id="9" name="Rechteck 8"/>
          <p:cNvSpPr/>
          <p:nvPr/>
        </p:nvSpPr>
        <p:spPr>
          <a:xfrm>
            <a:off x="4067944" y="573325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y3</a:t>
            </a:r>
          </a:p>
        </p:txBody>
      </p:sp>
      <p:sp>
        <p:nvSpPr>
          <p:cNvPr id="10" name="Rechteck 9"/>
          <p:cNvSpPr/>
          <p:nvPr/>
        </p:nvSpPr>
        <p:spPr>
          <a:xfrm>
            <a:off x="4716016" y="573325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y4</a:t>
            </a:r>
          </a:p>
        </p:txBody>
      </p:sp>
      <p:sp>
        <p:nvSpPr>
          <p:cNvPr id="11" name="Rechteck 10"/>
          <p:cNvSpPr/>
          <p:nvPr/>
        </p:nvSpPr>
        <p:spPr>
          <a:xfrm>
            <a:off x="5436096" y="573325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y5</a:t>
            </a:r>
          </a:p>
        </p:txBody>
      </p:sp>
      <p:sp>
        <p:nvSpPr>
          <p:cNvPr id="12" name="Rechteck 11"/>
          <p:cNvSpPr/>
          <p:nvPr/>
        </p:nvSpPr>
        <p:spPr>
          <a:xfrm>
            <a:off x="6156176" y="573325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y6</a:t>
            </a:r>
          </a:p>
        </p:txBody>
      </p:sp>
      <p:cxnSp>
        <p:nvCxnSpPr>
          <p:cNvPr id="14" name="Gerade Verbindung 13"/>
          <p:cNvCxnSpPr>
            <a:stCxn id="7" idx="0"/>
            <a:endCxn id="5" idx="4"/>
          </p:cNvCxnSpPr>
          <p:nvPr/>
        </p:nvCxnSpPr>
        <p:spPr>
          <a:xfrm flipV="1">
            <a:off x="2843808" y="5373216"/>
            <a:ext cx="72008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8" idx="0"/>
            <a:endCxn id="5" idx="4"/>
          </p:cNvCxnSpPr>
          <p:nvPr/>
        </p:nvCxnSpPr>
        <p:spPr>
          <a:xfrm flipV="1">
            <a:off x="3563888" y="5373216"/>
            <a:ext cx="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9" idx="0"/>
            <a:endCxn id="5" idx="4"/>
          </p:cNvCxnSpPr>
          <p:nvPr/>
        </p:nvCxnSpPr>
        <p:spPr>
          <a:xfrm flipH="1" flipV="1">
            <a:off x="3563888" y="5373216"/>
            <a:ext cx="72008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0" idx="0"/>
            <a:endCxn id="6" idx="4"/>
          </p:cNvCxnSpPr>
          <p:nvPr/>
        </p:nvCxnSpPr>
        <p:spPr>
          <a:xfrm flipV="1">
            <a:off x="4932040" y="5373216"/>
            <a:ext cx="72008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11" idx="0"/>
            <a:endCxn id="6" idx="4"/>
          </p:cNvCxnSpPr>
          <p:nvPr/>
        </p:nvCxnSpPr>
        <p:spPr>
          <a:xfrm flipV="1">
            <a:off x="5652120" y="5373216"/>
            <a:ext cx="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12" idx="0"/>
            <a:endCxn id="6" idx="4"/>
          </p:cNvCxnSpPr>
          <p:nvPr/>
        </p:nvCxnSpPr>
        <p:spPr>
          <a:xfrm flipH="1" flipV="1">
            <a:off x="5652120" y="5373216"/>
            <a:ext cx="72008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lavaan</a:t>
            </a:r>
            <a:r>
              <a:rPr lang="de-DE" dirty="0"/>
              <a:t> model </a:t>
            </a:r>
            <a:r>
              <a:rPr lang="de-DE" dirty="0" err="1"/>
              <a:t>syntax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675" y="2060848"/>
            <a:ext cx="67246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457200" y="57332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Modell Syntax als Kombination dieser </a:t>
            </a:r>
            <a:r>
              <a:rPr kumimoji="0" lang="es-E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formula</a:t>
            </a:r>
            <a:r>
              <a:rPr kumimoji="0" lang="es-ES" sz="24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types</a:t>
            </a:r>
            <a:endParaRPr kumimoji="0" lang="es-E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bringen uns latente Modelle eigentlich?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 marL="0" indent="0" algn="ctr">
              <a:buNone/>
            </a:pPr>
            <a:r>
              <a:rPr lang="de-DE" i="1" dirty="0"/>
              <a:t>Erhöhung der Validität meiner statistischen Aussagen, denn Kennwerte (z.B. Korrelationen) die anhand von gemessenen Werten errechnet werden, sind messfehlerbehaftet.</a:t>
            </a:r>
          </a:p>
        </p:txBody>
      </p:sp>
    </p:spTree>
    <p:extLst>
      <p:ext uri="{BB962C8B-B14F-4D97-AF65-F5344CB8AC3E}">
        <p14:creationId xmlns:p14="http://schemas.microsoft.com/office/powerpoint/2010/main" xmlns="" val="11946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1568981"/>
            <a:ext cx="7272808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testModel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&lt;- 	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de-DE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de-DE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regressions</a:t>
            </a:r>
            <a:endParaRPr lang="de-DE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dirty="0">
                <a:latin typeface="Consolas" pitchFamily="49" charset="0"/>
                <a:cs typeface="Consolas" pitchFamily="49" charset="0"/>
              </a:rPr>
              <a:t>			y1 + y2 ~ f1 + f2 + x1 + x2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			f1 ~ f2 + f3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			f2 ~ f3 + x1 + x2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		  </a:t>
            </a:r>
            <a:r>
              <a:rPr lang="de-DE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#latent variable </a:t>
            </a:r>
            <a:r>
              <a:rPr lang="de-DE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definitions</a:t>
            </a:r>
            <a:endParaRPr lang="de-DE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			f1 =~ y1 + y2 + y3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			f2 =~ y4 + y5 + y6</a:t>
            </a:r>
          </a:p>
          <a:p>
            <a:r>
              <a:rPr lang="es-ES" dirty="0">
                <a:latin typeface="Consolas" pitchFamily="49" charset="0"/>
                <a:cs typeface="Consolas" pitchFamily="49" charset="0"/>
              </a:rPr>
              <a:t>			f3 =~ y7 + y8 + y9 + y10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		  </a:t>
            </a:r>
            <a:r>
              <a:rPr lang="de-DE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de-DE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variances</a:t>
            </a:r>
            <a:r>
              <a:rPr lang="de-DE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de-DE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covariances</a:t>
            </a:r>
            <a:endParaRPr lang="de-DE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			y1 ~~ y1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			y1 ~~ y2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			f1 ~~ f2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		  </a:t>
            </a:r>
            <a:r>
              <a:rPr lang="de-DE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de-DE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intercepts</a:t>
            </a:r>
            <a:endParaRPr lang="de-DE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lvl="6"/>
            <a:r>
              <a:rPr lang="de-DE" dirty="0">
                <a:latin typeface="Consolas" pitchFamily="49" charset="0"/>
                <a:cs typeface="Consolas" pitchFamily="49" charset="0"/>
              </a:rPr>
              <a:t>y1 ~ 1</a:t>
            </a:r>
          </a:p>
          <a:p>
            <a:pPr lvl="6"/>
            <a:r>
              <a:rPr lang="de-DE" dirty="0">
                <a:latin typeface="Consolas" pitchFamily="49" charset="0"/>
                <a:cs typeface="Consolas" pitchFamily="49" charset="0"/>
              </a:rPr>
              <a:t>f1 ~ 1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/>
              <a:t>lavaan</a:t>
            </a:r>
            <a:r>
              <a:rPr lang="de-DE" dirty="0"/>
              <a:t> model </a:t>
            </a:r>
            <a:r>
              <a:rPr lang="de-DE" dirty="0" err="1"/>
              <a:t>syntax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de-DE" sz="3600" b="1" dirty="0" err="1"/>
              <a:t>Konfirmatorische</a:t>
            </a:r>
            <a:r>
              <a:rPr lang="de-DE" sz="3600" b="1" dirty="0"/>
              <a:t> Faktorenanalyse (KFA)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Konfirmatorische</a:t>
            </a:r>
            <a:r>
              <a:rPr lang="de-DE" sz="3600" dirty="0"/>
              <a:t> Faktorenanalyse (KFA)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Beispieldatensatz: </a:t>
            </a:r>
            <a:r>
              <a:rPr lang="de-DE" b="1" dirty="0"/>
              <a:t>Holzinger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Swineford</a:t>
            </a:r>
            <a:r>
              <a:rPr lang="de-DE" b="1" dirty="0"/>
              <a:t> (1939)</a:t>
            </a:r>
          </a:p>
          <a:p>
            <a:pPr lvl="1"/>
            <a:r>
              <a:rPr lang="en-US" dirty="0"/>
              <a:t>“(…) consists of mental ability test scores of seventh- and eighth-grade children from two different schools (Pasteur and Grant-White).”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Gebt</a:t>
            </a:r>
            <a:r>
              <a:rPr lang="en-US" dirty="0"/>
              <a:t> mal </a:t>
            </a:r>
            <a:r>
              <a:rPr lang="en-US" dirty="0" err="1"/>
              <a:t>folgendes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: 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71600" y="5189130"/>
            <a:ext cx="727280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? HolzingerSwineford1939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Konfirmatorische</a:t>
            </a:r>
            <a:r>
              <a:rPr lang="de-DE" sz="3600" dirty="0"/>
              <a:t> Faktorenanalyse (KFA)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Vorgang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b="1" dirty="0"/>
              <a:t>Modell spezifizieren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b="1" dirty="0"/>
              <a:t>„Fit“ des Modells auf die Daten kalkulieren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b="1" dirty="0"/>
              <a:t>Detaillierte Ausgaben bzw. Ergebnisse inspizieren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Konfirmatorische</a:t>
            </a:r>
            <a:r>
              <a:rPr lang="de-DE" sz="3600" dirty="0"/>
              <a:t> Faktorenanalyse (KFA)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Modell spezifizieren:</a:t>
            </a:r>
          </a:p>
        </p:txBody>
      </p:sp>
      <p:sp>
        <p:nvSpPr>
          <p:cNvPr id="5" name="Ellipse 4"/>
          <p:cNvSpPr/>
          <p:nvPr/>
        </p:nvSpPr>
        <p:spPr>
          <a:xfrm>
            <a:off x="1403648" y="2636912"/>
            <a:ext cx="1224136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visual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923928" y="2636912"/>
            <a:ext cx="1224136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textual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27584" y="4848586"/>
            <a:ext cx="524630" cy="524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691680" y="4848586"/>
            <a:ext cx="524630" cy="524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35202" y="4848586"/>
            <a:ext cx="524630" cy="524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x3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419872" y="4848586"/>
            <a:ext cx="524630" cy="524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x4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263394" y="4848586"/>
            <a:ext cx="524630" cy="524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x5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127490" y="4848586"/>
            <a:ext cx="524630" cy="524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x6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3" name="Gerade Verbindung 12"/>
          <p:cNvCxnSpPr>
            <a:stCxn id="7" idx="0"/>
            <a:endCxn id="5" idx="4"/>
          </p:cNvCxnSpPr>
          <p:nvPr/>
        </p:nvCxnSpPr>
        <p:spPr>
          <a:xfrm flipV="1">
            <a:off x="1089899" y="3861048"/>
            <a:ext cx="925817" cy="987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8" idx="0"/>
            <a:endCxn id="5" idx="4"/>
          </p:cNvCxnSpPr>
          <p:nvPr/>
        </p:nvCxnSpPr>
        <p:spPr>
          <a:xfrm flipV="1">
            <a:off x="1953995" y="3861048"/>
            <a:ext cx="61721" cy="987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9" idx="0"/>
            <a:endCxn id="5" idx="4"/>
          </p:cNvCxnSpPr>
          <p:nvPr/>
        </p:nvCxnSpPr>
        <p:spPr>
          <a:xfrm flipH="1" flipV="1">
            <a:off x="2015716" y="3861048"/>
            <a:ext cx="781801" cy="987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0" idx="0"/>
            <a:endCxn id="6" idx="4"/>
          </p:cNvCxnSpPr>
          <p:nvPr/>
        </p:nvCxnSpPr>
        <p:spPr>
          <a:xfrm flipV="1">
            <a:off x="3682187" y="3861048"/>
            <a:ext cx="853809" cy="987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1" idx="0"/>
            <a:endCxn id="6" idx="4"/>
          </p:cNvCxnSpPr>
          <p:nvPr/>
        </p:nvCxnSpPr>
        <p:spPr>
          <a:xfrm flipV="1">
            <a:off x="4525709" y="3861048"/>
            <a:ext cx="10287" cy="987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2" idx="0"/>
            <a:endCxn id="6" idx="4"/>
          </p:cNvCxnSpPr>
          <p:nvPr/>
        </p:nvCxnSpPr>
        <p:spPr>
          <a:xfrm flipH="1" flipV="1">
            <a:off x="4535996" y="3861048"/>
            <a:ext cx="853809" cy="987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6516216" y="2636912"/>
            <a:ext cx="1224136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speed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012160" y="4848586"/>
            <a:ext cx="524630" cy="524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x7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55682" y="4848586"/>
            <a:ext cx="524630" cy="524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x8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719778" y="4848586"/>
            <a:ext cx="524630" cy="524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x9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3" name="Gerade Verbindung 22"/>
          <p:cNvCxnSpPr>
            <a:stCxn id="20" idx="0"/>
            <a:endCxn id="19" idx="4"/>
          </p:cNvCxnSpPr>
          <p:nvPr/>
        </p:nvCxnSpPr>
        <p:spPr>
          <a:xfrm flipV="1">
            <a:off x="6274475" y="3861048"/>
            <a:ext cx="853809" cy="987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21" idx="0"/>
            <a:endCxn id="19" idx="4"/>
          </p:cNvCxnSpPr>
          <p:nvPr/>
        </p:nvCxnSpPr>
        <p:spPr>
          <a:xfrm flipV="1">
            <a:off x="7117997" y="3861048"/>
            <a:ext cx="10287" cy="987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22" idx="0"/>
            <a:endCxn id="19" idx="4"/>
          </p:cNvCxnSpPr>
          <p:nvPr/>
        </p:nvCxnSpPr>
        <p:spPr>
          <a:xfrm flipH="1" flipV="1">
            <a:off x="7128284" y="3861048"/>
            <a:ext cx="853809" cy="987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5" idx="6"/>
            <a:endCxn id="6" idx="2"/>
          </p:cNvCxnSpPr>
          <p:nvPr/>
        </p:nvCxnSpPr>
        <p:spPr>
          <a:xfrm>
            <a:off x="2627784" y="3248980"/>
            <a:ext cx="129614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6" idx="6"/>
            <a:endCxn id="19" idx="2"/>
          </p:cNvCxnSpPr>
          <p:nvPr/>
        </p:nvCxnSpPr>
        <p:spPr>
          <a:xfrm>
            <a:off x="5148064" y="3248980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5" idx="0"/>
            <a:endCxn id="19" idx="0"/>
          </p:cNvCxnSpPr>
          <p:nvPr/>
        </p:nvCxnSpPr>
        <p:spPr>
          <a:xfrm rot="5400000" flipH="1" flipV="1">
            <a:off x="4572000" y="80628"/>
            <a:ext cx="12700" cy="5112568"/>
          </a:xfrm>
          <a:prstGeom prst="bentConnector3">
            <a:avLst>
              <a:gd name="adj1" fmla="val 289367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971600" y="5661248"/>
            <a:ext cx="727280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cfa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Model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&lt;- 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visual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=~ x1 + x2 + x3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textual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=~ x4 + x5 + x6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speed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	=~ x7 + x8 + x9 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sz="3600" dirty="0" err="1"/>
              <a:t>Konfirmatorische</a:t>
            </a:r>
            <a:r>
              <a:rPr lang="de-DE" sz="3600" dirty="0"/>
              <a:t> Faktorenanalyse (KFA)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b="1" dirty="0"/>
              <a:t>„Fit“ des Modells auf die Daten kalkulieren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71600" y="2260609"/>
            <a:ext cx="727280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fit &lt;- </a:t>
            </a:r>
            <a:r>
              <a:rPr lang="de-DE" sz="2000" dirty="0" err="1" smtClean="0"/>
              <a:t>cfa</a:t>
            </a:r>
            <a:r>
              <a:rPr lang="de-DE" sz="2000" dirty="0" smtClean="0"/>
              <a:t>(</a:t>
            </a:r>
            <a:r>
              <a:rPr lang="de-DE" sz="2000" dirty="0" err="1" smtClean="0"/>
              <a:t>cfaModel</a:t>
            </a:r>
            <a:r>
              <a:rPr lang="de-DE" sz="2000" dirty="0" smtClean="0"/>
              <a:t>, </a:t>
            </a:r>
            <a:r>
              <a:rPr lang="de-DE" sz="2000" dirty="0" err="1"/>
              <a:t>data</a:t>
            </a:r>
            <a:r>
              <a:rPr lang="de-DE" sz="2000" dirty="0"/>
              <a:t>=HolzingerSwineford1939)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1043608" y="2660719"/>
            <a:ext cx="2160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1619672" y="2660719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971600" y="2948751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fit</a:t>
            </a:r>
            <a:r>
              <a:rPr lang="de-DE" dirty="0"/>
              <a:t> = Variablenname</a:t>
            </a:r>
          </a:p>
          <a:p>
            <a:endParaRPr lang="de-DE" dirty="0"/>
          </a:p>
          <a:p>
            <a:r>
              <a:rPr lang="de-DE" b="1" dirty="0" err="1">
                <a:solidFill>
                  <a:srgbClr val="0070C0"/>
                </a:solidFill>
              </a:rPr>
              <a:t>cfa</a:t>
            </a:r>
            <a:r>
              <a:rPr lang="de-DE" dirty="0"/>
              <a:t>= Funktion zum Berechnen von Indizes einer KFA</a:t>
            </a:r>
          </a:p>
          <a:p>
            <a:r>
              <a:rPr lang="de-DE" dirty="0"/>
              <a:t>	</a:t>
            </a:r>
            <a:r>
              <a:rPr lang="de-DE" b="1" i="1" dirty="0"/>
              <a:t>Beinhaltet das spezifizierte Modell und den Datensatz für die 	Funktionsübergabe</a:t>
            </a:r>
          </a:p>
          <a:p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9011" y="4653136"/>
            <a:ext cx="634929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sz="3600" dirty="0" err="1"/>
              <a:t>Konfirmatorische</a:t>
            </a:r>
            <a:r>
              <a:rPr lang="de-DE" sz="3600" dirty="0"/>
              <a:t> Faktorenanalyse (KFA)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b="1" dirty="0"/>
              <a:t>Detaillierte Ausgaben bzw. Ergebnisse inspizieren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71600" y="2260609"/>
            <a:ext cx="727280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err="1"/>
              <a:t>summary</a:t>
            </a:r>
            <a:r>
              <a:rPr lang="de-DE" sz="2000" dirty="0"/>
              <a:t>(fit, </a:t>
            </a:r>
            <a:r>
              <a:rPr lang="de-DE" sz="2000" dirty="0" err="1"/>
              <a:t>fit.measures</a:t>
            </a:r>
            <a:r>
              <a:rPr lang="de-DE" sz="2000" dirty="0"/>
              <a:t>=TRUE)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1043608" y="2660719"/>
            <a:ext cx="93610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483768" y="2660719"/>
            <a:ext cx="194421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971600" y="2948751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C00000"/>
                </a:solidFill>
              </a:rPr>
              <a:t>summary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dirty="0"/>
              <a:t>= Fasst Ergebnisse zusammen</a:t>
            </a:r>
          </a:p>
          <a:p>
            <a:endParaRPr lang="de-DE" dirty="0"/>
          </a:p>
          <a:p>
            <a:r>
              <a:rPr lang="de-DE" b="1" dirty="0" err="1">
                <a:solidFill>
                  <a:srgbClr val="0070C0"/>
                </a:solidFill>
              </a:rPr>
              <a:t>fit.measures</a:t>
            </a:r>
            <a:r>
              <a:rPr lang="de-DE" b="1" dirty="0">
                <a:solidFill>
                  <a:srgbClr val="0070C0"/>
                </a:solidFill>
              </a:rPr>
              <a:t>=TRUE</a:t>
            </a:r>
            <a:r>
              <a:rPr lang="de-DE" dirty="0"/>
              <a:t>= Gibt zusätzlich Model Fit Indizes aus (z.B. RMSEA und CFI). Ohne den Parameter würden nur Varianzen, Kovarianzen und </a:t>
            </a:r>
            <a:r>
              <a:rPr lang="de-DE" dirty="0" err="1"/>
              <a:t>Faktorladungen</a:t>
            </a:r>
            <a:r>
              <a:rPr lang="de-DE" dirty="0"/>
              <a:t> ausgegeben werden</a:t>
            </a:r>
            <a:endParaRPr lang="de-DE" b="1" i="1" dirty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666" y="1492374"/>
            <a:ext cx="43243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846" y="4372694"/>
            <a:ext cx="43053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sz="3600" dirty="0" err="1"/>
              <a:t>Konfirmatorische</a:t>
            </a:r>
            <a:r>
              <a:rPr lang="de-DE" sz="3600" dirty="0"/>
              <a:t> Faktorenanalyse (KFA)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508104" y="1600200"/>
            <a:ext cx="3178696" cy="4525963"/>
          </a:xfrm>
        </p:spPr>
        <p:txBody>
          <a:bodyPr/>
          <a:lstStyle/>
          <a:p>
            <a:pPr marL="342900" lvl="1" indent="-342900">
              <a:buNone/>
            </a:pPr>
            <a:r>
              <a:rPr lang="de-DE" b="1" dirty="0"/>
              <a:t> 	als Beispiel, man bekommt noch etwas mehr ausgegeben ;-)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sz="3600" b="1" dirty="0" smtClean="0"/>
              <a:t>Weiteres Beispiel für die </a:t>
            </a:r>
            <a:r>
              <a:rPr lang="de-DE" sz="3600" b="1" dirty="0" err="1" smtClean="0"/>
              <a:t>lavaan</a:t>
            </a:r>
            <a:r>
              <a:rPr lang="de-DE" sz="3600" b="1" dirty="0" smtClean="0"/>
              <a:t>-Macht:</a:t>
            </a:r>
            <a:br>
              <a:rPr lang="de-DE" sz="3600" b="1" dirty="0" smtClean="0"/>
            </a:br>
            <a:r>
              <a:rPr lang="de-DE" sz="3600" b="1" dirty="0" smtClean="0"/>
              <a:t>Strukturgleichungsmodelle (SEM)</a:t>
            </a:r>
            <a:endParaRPr lang="de-DE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Strukturgleichungsmodelle (SEM)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340768"/>
            <a:ext cx="5688632" cy="523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630162" y="5445224"/>
            <a:ext cx="4406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Selber Spaß (auch wieder Beispieldatensatz)</a:t>
            </a:r>
          </a:p>
          <a:p>
            <a:pPr marL="342900" indent="-342900">
              <a:buAutoNum type="arabicPeriod"/>
            </a:pPr>
            <a:r>
              <a:rPr lang="de-DE" dirty="0" smtClean="0"/>
              <a:t>Modell spezifizieren</a:t>
            </a:r>
          </a:p>
          <a:p>
            <a:pPr marL="342900" indent="-342900">
              <a:buAutoNum type="arabicPeriod"/>
            </a:pPr>
            <a:r>
              <a:rPr lang="de-DE" dirty="0" smtClean="0"/>
              <a:t>Ergebnisse kalkulieren</a:t>
            </a:r>
          </a:p>
          <a:p>
            <a:pPr marL="342900" indent="-342900">
              <a:buAutoNum type="arabicPeriod"/>
            </a:pPr>
            <a:r>
              <a:rPr lang="de-DE" dirty="0" smtClean="0"/>
              <a:t>Darstellung, Freude und Interpretation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Annahmen zu latenten Modellen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1844824"/>
            <a:ext cx="7315576" cy="4115011"/>
          </a:xfrm>
        </p:spPr>
      </p:pic>
      <p:cxnSp>
        <p:nvCxnSpPr>
          <p:cNvPr id="6" name="Gerade Verbindung mit Pfeil 5"/>
          <p:cNvCxnSpPr/>
          <p:nvPr/>
        </p:nvCxnSpPr>
        <p:spPr>
          <a:xfrm>
            <a:off x="2843808" y="2132856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1177280" y="19481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Fehlervarianz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57200" y="2317522"/>
            <a:ext cx="4690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Varianz der manifesten Variablen wird zum Teil durch den/die Faktor(en) erklärt (</a:t>
            </a:r>
            <a:r>
              <a:rPr lang="de-DE" dirty="0" err="1"/>
              <a:t>Kommunalität</a:t>
            </a:r>
            <a:r>
              <a:rPr lang="de-DE" dirty="0"/>
              <a:t>). </a:t>
            </a:r>
          </a:p>
          <a:p>
            <a:r>
              <a:rPr lang="de-DE" dirty="0"/>
              <a:t>Die restliche Varianz bleibt unerklärt und ist auf Messfehler und/oder spezifische unbekannte Einflüsse zurückzuführen.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Faktorenanalyse ist ein lineares Modell, indem eine AV (z.B. Item) in eine Linearkombination unabhängiger Variablen gebracht wird (wie Regression)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Annahme: Die Varianz der latenten Variablen und die Residualvarianz sind voneinander unabhängig (Testtheorie: Messfehler sind unsystematisch)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6228184" y="1948190"/>
            <a:ext cx="844486" cy="5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072670" y="1628800"/>
            <a:ext cx="2098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de-DE" dirty="0"/>
              <a:t> </a:t>
            </a:r>
          </a:p>
          <a:p>
            <a:r>
              <a:rPr lang="de-DE" dirty="0"/>
              <a:t>Faktorladung gibt an, wie hoch das Item mit Faktor korreliert</a:t>
            </a:r>
          </a:p>
        </p:txBody>
      </p:sp>
      <p:sp>
        <p:nvSpPr>
          <p:cNvPr id="16" name="Ellipse 15"/>
          <p:cNvSpPr/>
          <p:nvPr/>
        </p:nvSpPr>
        <p:spPr>
          <a:xfrm>
            <a:off x="6372200" y="2564904"/>
            <a:ext cx="864096" cy="2520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6804248" y="5157192"/>
            <a:ext cx="0" cy="65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988358" y="581581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messfehlerfrei</a:t>
            </a:r>
          </a:p>
        </p:txBody>
      </p:sp>
    </p:spTree>
    <p:extLst>
      <p:ext uri="{BB962C8B-B14F-4D97-AF65-F5344CB8AC3E}">
        <p14:creationId xmlns:p14="http://schemas.microsoft.com/office/powerpoint/2010/main" xmlns="" val="386298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6" grpId="0" animBg="1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Strukturgleichungsmodelle (SEM)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576021"/>
            <a:ext cx="5688632" cy="523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79512" y="1844824"/>
            <a:ext cx="347723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measurement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model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ind60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=~ x1 + x2 +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x3</a:t>
            </a:r>
          </a:p>
          <a:p>
            <a:r>
              <a:rPr lang="es-ES" dirty="0" smtClean="0">
                <a:latin typeface="Consolas" pitchFamily="49" charset="0"/>
                <a:cs typeface="Consolas" pitchFamily="49" charset="0"/>
              </a:rPr>
              <a:t>dem60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=~ y1 + y2 + y3 +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y4</a:t>
            </a:r>
          </a:p>
          <a:p>
            <a:r>
              <a:rPr lang="es-ES" dirty="0" smtClean="0">
                <a:latin typeface="Consolas" pitchFamily="49" charset="0"/>
                <a:cs typeface="Consolas" pitchFamily="49" charset="0"/>
              </a:rPr>
              <a:t>dem65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=~ y5 + y6 + y7 +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y8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79512" y="3429000"/>
            <a:ext cx="284404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regressions</a:t>
            </a:r>
            <a:endParaRPr lang="de-DE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dem60 ~ ind60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dem65 ~ ind60 + dem60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79512" y="4771018"/>
            <a:ext cx="2970685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#residual 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correlations</a:t>
            </a:r>
            <a:endParaRPr lang="de-DE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y1 ~~ y5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y2 ~~ y4 + y6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y3 ~~ y7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y4 ~~ y8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y6 ~~ y8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Strukturgleichungsmodelle (SEM)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71600" y="1568981"/>
            <a:ext cx="7272808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semModel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&lt;- </a:t>
            </a:r>
            <a:r>
              <a:rPr lang="de-DE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#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measurement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model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			ind60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=~ x1 + x2 + x3</a:t>
            </a:r>
          </a:p>
          <a:p>
            <a:pPr lvl="5"/>
            <a:r>
              <a:rPr lang="es-ES" dirty="0" smtClean="0">
                <a:latin typeface="Consolas" pitchFamily="49" charset="0"/>
                <a:cs typeface="Consolas" pitchFamily="49" charset="0"/>
              </a:rPr>
              <a:t>	dem60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=~ y1 + y2 + y3 + y4</a:t>
            </a:r>
          </a:p>
          <a:p>
            <a:pPr lvl="5"/>
            <a:r>
              <a:rPr lang="es-ES" dirty="0" smtClean="0">
                <a:latin typeface="Consolas" pitchFamily="49" charset="0"/>
                <a:cs typeface="Consolas" pitchFamily="49" charset="0"/>
              </a:rPr>
              <a:t>	dem65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=~ y5 + y6 + y7 + y8</a:t>
            </a:r>
          </a:p>
          <a:p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#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regressions</a:t>
            </a:r>
            <a:endParaRPr lang="de-DE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lvl="6"/>
            <a:r>
              <a:rPr lang="de-DE" dirty="0" smtClean="0">
                <a:latin typeface="Consolas" pitchFamily="49" charset="0"/>
                <a:cs typeface="Consolas" pitchFamily="49" charset="0"/>
              </a:rPr>
              <a:t>dem60 ~ ind60</a:t>
            </a:r>
          </a:p>
          <a:p>
            <a:pPr lvl="6"/>
            <a:r>
              <a:rPr lang="de-DE" dirty="0" smtClean="0">
                <a:latin typeface="Consolas" pitchFamily="49" charset="0"/>
                <a:cs typeface="Consolas" pitchFamily="49" charset="0"/>
              </a:rPr>
              <a:t>dem65 ~ ind60 + dem60</a:t>
            </a:r>
          </a:p>
          <a:p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#residual 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correlations</a:t>
            </a:r>
            <a:endParaRPr lang="de-DE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lvl="5"/>
            <a:r>
              <a:rPr lang="de-DE" dirty="0" smtClean="0">
                <a:latin typeface="Consolas" pitchFamily="49" charset="0"/>
                <a:cs typeface="Consolas" pitchFamily="49" charset="0"/>
              </a:rPr>
              <a:t>y1 ~~ y5</a:t>
            </a:r>
          </a:p>
          <a:p>
            <a:pPr lvl="5"/>
            <a:r>
              <a:rPr lang="de-DE" dirty="0" smtClean="0">
                <a:latin typeface="Consolas" pitchFamily="49" charset="0"/>
                <a:cs typeface="Consolas" pitchFamily="49" charset="0"/>
              </a:rPr>
              <a:t>y2 ~~ y4 + y6</a:t>
            </a:r>
          </a:p>
          <a:p>
            <a:pPr lvl="5"/>
            <a:r>
              <a:rPr lang="de-DE" dirty="0" smtClean="0">
                <a:latin typeface="Consolas" pitchFamily="49" charset="0"/>
                <a:cs typeface="Consolas" pitchFamily="49" charset="0"/>
              </a:rPr>
              <a:t>y3 ~~ y7</a:t>
            </a:r>
          </a:p>
          <a:p>
            <a:pPr lvl="5"/>
            <a:r>
              <a:rPr lang="de-DE" dirty="0" smtClean="0">
                <a:latin typeface="Consolas" pitchFamily="49" charset="0"/>
                <a:cs typeface="Consolas" pitchFamily="49" charset="0"/>
              </a:rPr>
              <a:t>y4 ~~ y8</a:t>
            </a:r>
          </a:p>
          <a:p>
            <a:pPr lvl="5"/>
            <a:r>
              <a:rPr lang="de-DE" dirty="0" smtClean="0">
                <a:latin typeface="Consolas" pitchFamily="49" charset="0"/>
                <a:cs typeface="Consolas" pitchFamily="49" charset="0"/>
              </a:rPr>
              <a:t>y6 ~~ y8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de-DE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H="1" flipV="1">
            <a:off x="1979712" y="3429000"/>
            <a:ext cx="1728192" cy="7200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06680" y="3275692"/>
            <a:ext cx="147303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Reminder</a:t>
            </a:r>
            <a:r>
              <a:rPr lang="de-DE" b="1" dirty="0" smtClean="0"/>
              <a:t>:</a:t>
            </a:r>
          </a:p>
          <a:p>
            <a:r>
              <a:rPr lang="de-DE" b="1" dirty="0" smtClean="0"/>
              <a:t>AV steht links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Strukturgleichungsmodelle (SEM)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71600" y="1516722"/>
            <a:ext cx="7272808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fit &lt;- </a:t>
            </a:r>
            <a:r>
              <a:rPr lang="de-DE" sz="2000" dirty="0" err="1" smtClean="0"/>
              <a:t>sem</a:t>
            </a:r>
            <a:r>
              <a:rPr lang="de-DE" sz="2000" dirty="0" smtClean="0"/>
              <a:t>(</a:t>
            </a:r>
            <a:r>
              <a:rPr lang="de-DE" sz="2000" dirty="0" err="1" smtClean="0"/>
              <a:t>semModel</a:t>
            </a:r>
            <a:r>
              <a:rPr lang="de-DE" sz="2000" dirty="0" smtClean="0"/>
              <a:t>, </a:t>
            </a:r>
            <a:r>
              <a:rPr lang="de-DE" sz="2000" dirty="0" err="1" smtClean="0"/>
              <a:t>data</a:t>
            </a:r>
            <a:r>
              <a:rPr lang="de-DE" sz="2000" dirty="0" smtClean="0"/>
              <a:t>=</a:t>
            </a:r>
            <a:r>
              <a:rPr lang="de-DE" sz="2000" dirty="0" err="1" smtClean="0"/>
              <a:t>PoliticalDemocracy</a:t>
            </a:r>
            <a:r>
              <a:rPr lang="de-DE" sz="2000" dirty="0" smtClean="0"/>
              <a:t>)</a:t>
            </a:r>
          </a:p>
          <a:p>
            <a:r>
              <a:rPr lang="de-DE" sz="2000" dirty="0" err="1" smtClean="0"/>
              <a:t>summary</a:t>
            </a:r>
            <a:r>
              <a:rPr lang="de-DE" sz="2000" dirty="0" smtClean="0"/>
              <a:t>(fit, </a:t>
            </a:r>
            <a:r>
              <a:rPr lang="de-DE" sz="2000" dirty="0" err="1" smtClean="0"/>
              <a:t>standardized</a:t>
            </a:r>
            <a:r>
              <a:rPr lang="de-DE" sz="2000" dirty="0" smtClean="0"/>
              <a:t>=TRUE)</a:t>
            </a:r>
            <a:endParaRPr lang="de-DE" sz="200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2411760" y="22048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3563888" y="2204864"/>
            <a:ext cx="1512168" cy="5760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056" y="2780928"/>
            <a:ext cx="34469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Gibt standardisierte Parameter aus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717032"/>
            <a:ext cx="805628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0"/>
          <p:cNvSpPr txBox="1"/>
          <p:nvPr/>
        </p:nvSpPr>
        <p:spPr>
          <a:xfrm>
            <a:off x="683568" y="5517232"/>
            <a:ext cx="6419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Std.lv</a:t>
            </a:r>
            <a:r>
              <a:rPr lang="de-DE" dirty="0" smtClean="0"/>
              <a:t> 	= 	Nur latente Variablen standardisiert</a:t>
            </a:r>
          </a:p>
          <a:p>
            <a:r>
              <a:rPr lang="de-DE" b="1" dirty="0" smtClean="0"/>
              <a:t>Std. all 	</a:t>
            </a:r>
            <a:r>
              <a:rPr lang="de-DE" dirty="0" smtClean="0"/>
              <a:t>= 	Latente und manifeste Variablen standardisiert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lavaan</a:t>
            </a:r>
            <a:r>
              <a:rPr lang="en-US" dirty="0" smtClean="0"/>
              <a:t>” </a:t>
            </a:r>
            <a:r>
              <a:rPr lang="en-US" dirty="0" err="1" smtClean="0"/>
              <a:t>unterscheidet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Varianz</a:t>
            </a:r>
            <a:r>
              <a:rPr lang="en-US" dirty="0" smtClean="0"/>
              <a:t> und </a:t>
            </a:r>
            <a:r>
              <a:rPr lang="en-US" dirty="0" err="1" smtClean="0"/>
              <a:t>Residualvarianz</a:t>
            </a:r>
            <a:r>
              <a:rPr lang="en-US" dirty="0" smtClean="0"/>
              <a:t> &lt;3</a:t>
            </a:r>
          </a:p>
          <a:p>
            <a:r>
              <a:rPr lang="en-US" dirty="0" err="1" smtClean="0"/>
              <a:t>cfa</a:t>
            </a:r>
            <a:r>
              <a:rPr lang="en-US" dirty="0" smtClean="0"/>
              <a:t>() und </a:t>
            </a:r>
            <a:r>
              <a:rPr lang="en-US" dirty="0" err="1" smtClean="0"/>
              <a:t>sem</a:t>
            </a:r>
            <a:r>
              <a:rPr lang="en-US" dirty="0" smtClean="0"/>
              <a:t>()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noch</a:t>
            </a:r>
            <a:r>
              <a:rPr lang="en-US" dirty="0" smtClean="0"/>
              <a:t>)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endParaRPr lang="en-US" dirty="0" smtClean="0"/>
          </a:p>
          <a:p>
            <a:pPr lvl="1"/>
            <a:r>
              <a:rPr lang="en-US" dirty="0" err="1" smtClean="0"/>
              <a:t>Schaut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r>
              <a:rPr lang="en-US" dirty="0" smtClean="0"/>
              <a:t> mal die </a:t>
            </a:r>
            <a:r>
              <a:rPr lang="en-US" dirty="0" err="1" smtClean="0"/>
              <a:t>Übergabeparameter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?</a:t>
            </a:r>
            <a:r>
              <a:rPr lang="en-US" dirty="0" err="1" smtClean="0"/>
              <a:t>cfa</a:t>
            </a:r>
            <a:r>
              <a:rPr lang="en-US" dirty="0" smtClean="0"/>
              <a:t> und ?</a:t>
            </a:r>
            <a:r>
              <a:rPr lang="en-US" dirty="0" err="1" smtClean="0"/>
              <a:t>sem</a:t>
            </a:r>
            <a:r>
              <a:rPr lang="en-US" dirty="0" smtClean="0"/>
              <a:t> an</a:t>
            </a:r>
          </a:p>
          <a:p>
            <a:pPr lvl="2"/>
            <a:r>
              <a:rPr lang="en-US" dirty="0" err="1" smtClean="0"/>
              <a:t>z.B</a:t>
            </a:r>
            <a:r>
              <a:rPr lang="en-US" dirty="0" smtClean="0"/>
              <a:t>. orthogonal, group, …</a:t>
            </a:r>
          </a:p>
          <a:p>
            <a:r>
              <a:rPr lang="en-US" i="1" dirty="0" smtClean="0"/>
              <a:t>Die </a:t>
            </a:r>
            <a:r>
              <a:rPr lang="en-US" i="1" dirty="0" err="1" smtClean="0"/>
              <a:t>Beispielsyntax</a:t>
            </a:r>
            <a:r>
              <a:rPr lang="en-US" i="1" dirty="0" smtClean="0"/>
              <a:t> </a:t>
            </a:r>
            <a:r>
              <a:rPr lang="en-US" i="1" dirty="0" err="1" smtClean="0"/>
              <a:t>findet</a:t>
            </a:r>
            <a:r>
              <a:rPr lang="en-US" i="1" dirty="0" smtClean="0"/>
              <a:t> </a:t>
            </a:r>
            <a:r>
              <a:rPr lang="en-US" i="1" dirty="0" err="1" smtClean="0"/>
              <a:t>ihr</a:t>
            </a:r>
            <a:r>
              <a:rPr lang="en-US" i="1" dirty="0" smtClean="0"/>
              <a:t> </a:t>
            </a:r>
            <a:r>
              <a:rPr lang="en-US" i="1" dirty="0" err="1" smtClean="0"/>
              <a:t>bei</a:t>
            </a:r>
            <a:r>
              <a:rPr lang="en-US" i="1" dirty="0" smtClean="0"/>
              <a:t> “Examples” in </a:t>
            </a:r>
            <a:r>
              <a:rPr lang="en-US" i="1" dirty="0" err="1" smtClean="0"/>
              <a:t>der</a:t>
            </a:r>
            <a:r>
              <a:rPr lang="en-US" i="1" dirty="0" smtClean="0"/>
              <a:t> </a:t>
            </a:r>
            <a:r>
              <a:rPr lang="en-US" i="1" dirty="0" err="1" smtClean="0"/>
              <a:t>Hilfebeschreibung</a:t>
            </a:r>
            <a:r>
              <a:rPr lang="en-US" i="1" dirty="0" smtClean="0"/>
              <a:t> (?</a:t>
            </a:r>
            <a:r>
              <a:rPr lang="en-US" i="1" dirty="0" err="1" smtClean="0"/>
              <a:t>cfa</a:t>
            </a:r>
            <a:r>
              <a:rPr lang="en-US" i="1" dirty="0" smtClean="0"/>
              <a:t> </a:t>
            </a:r>
            <a:r>
              <a:rPr lang="en-US" i="1" dirty="0" err="1" smtClean="0"/>
              <a:t>bzw</a:t>
            </a:r>
            <a:r>
              <a:rPr lang="en-US" i="1" dirty="0" smtClean="0"/>
              <a:t>. ?</a:t>
            </a:r>
            <a:r>
              <a:rPr lang="en-US" i="1" dirty="0" err="1" smtClean="0"/>
              <a:t>sem</a:t>
            </a:r>
            <a:r>
              <a:rPr lang="en-US" i="1" dirty="0" smtClean="0"/>
              <a:t>) </a:t>
            </a:r>
            <a:r>
              <a:rPr lang="en-US" i="1" dirty="0" err="1" smtClean="0"/>
              <a:t>aber</a:t>
            </a:r>
            <a:r>
              <a:rPr lang="en-US" i="1" dirty="0" smtClean="0"/>
              <a:t>…</a:t>
            </a:r>
          </a:p>
          <a:p>
            <a:endParaRPr lang="en-US" dirty="0" smtClean="0"/>
          </a:p>
        </p:txBody>
      </p:sp>
      <p:pic>
        <p:nvPicPr>
          <p:cNvPr id="4" name="Grafik 3" descr="6815356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1340768"/>
            <a:ext cx="4896544" cy="489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sz="3600" b="1" dirty="0" smtClean="0"/>
              <a:t>Anwendung der KFA in einem Praxisbeispiel</a:t>
            </a:r>
            <a:endParaRPr lang="de-DE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Praxisbeispiel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i="1" dirty="0"/>
              <a:t>Fragebogen zur Einstellung von Fußballfans zu Wissenschaft.</a:t>
            </a:r>
          </a:p>
          <a:p>
            <a:r>
              <a:rPr lang="de-DE" dirty="0" err="1"/>
              <a:t>Pbn</a:t>
            </a:r>
            <a:r>
              <a:rPr lang="de-DE" dirty="0"/>
              <a:t> lasen eine </a:t>
            </a:r>
            <a:r>
              <a:rPr lang="de-DE" dirty="0" err="1"/>
              <a:t>Fake</a:t>
            </a:r>
            <a:r>
              <a:rPr lang="de-DE" dirty="0"/>
              <a:t>-Studie lt. der Fußball schauen aggressiv macht (</a:t>
            </a:r>
            <a:r>
              <a:rPr lang="de-DE" dirty="0" err="1"/>
              <a:t>Social</a:t>
            </a:r>
            <a:r>
              <a:rPr lang="de-DE" dirty="0"/>
              <a:t> Identity </a:t>
            </a:r>
            <a:r>
              <a:rPr lang="de-DE" dirty="0" err="1"/>
              <a:t>Threat</a:t>
            </a:r>
            <a:r>
              <a:rPr lang="de-DE" dirty="0"/>
              <a:t>) und durften diese Kommentieren</a:t>
            </a:r>
          </a:p>
          <a:p>
            <a:endParaRPr lang="de-DE" dirty="0"/>
          </a:p>
          <a:p>
            <a:r>
              <a:rPr lang="de-DE" b="1" dirty="0"/>
              <a:t>Anschließend: </a:t>
            </a:r>
            <a:r>
              <a:rPr lang="de-DE" b="1" i="1" dirty="0"/>
              <a:t>Wozu </a:t>
            </a:r>
            <a:r>
              <a:rPr lang="de-DE" b="1" dirty="0"/>
              <a:t>haben sie diesen Kommentar abgegeben?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63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96544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Datensatz</a:t>
            </a:r>
            <a:r>
              <a:rPr lang="de-DE" sz="2900" dirty="0"/>
              <a:t>: </a:t>
            </a:r>
            <a:r>
              <a:rPr lang="de-DE" sz="2900" dirty="0">
                <a:hlinkClick r:id="rId3"/>
              </a:rPr>
              <a:t>http://tinyurl.com/mr16-cfaR</a:t>
            </a:r>
            <a:endParaRPr lang="de-DE" sz="2900" dirty="0"/>
          </a:p>
          <a:p>
            <a:endParaRPr lang="de-DE" dirty="0"/>
          </a:p>
          <a:p>
            <a:r>
              <a:rPr lang="de-DE" dirty="0"/>
              <a:t>Items: Inwiefern haben Sie ihren Kommentar abgegeben, um…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sz="2600" dirty="0"/>
              <a:t>„… andere Leser des Blogs für Ihre Sichtweise zu gewinnen?“ </a:t>
            </a:r>
            <a:r>
              <a:rPr lang="de-DE" sz="2600" b="1" dirty="0"/>
              <a:t>(grund1)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sz="2600" dirty="0"/>
              <a:t>„… andere Leser des Blogs von Ihrer Meinung zu überzeugen?“ </a:t>
            </a:r>
            <a:r>
              <a:rPr lang="de-DE" sz="2600" b="1" dirty="0"/>
              <a:t>(grund2)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sz="2600" dirty="0"/>
              <a:t>„… Fußballfans im Allgemeinen aufzuwerten?“ </a:t>
            </a:r>
            <a:r>
              <a:rPr lang="de-DE" sz="2600" b="1" dirty="0"/>
              <a:t>(grund3)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sz="2600" i="1" dirty="0"/>
              <a:t>„… die öffentliche Meinung zu beeinflussen?“ </a:t>
            </a:r>
            <a:r>
              <a:rPr lang="de-DE" sz="2600" b="1" i="1" dirty="0"/>
              <a:t>(grund4)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sz="2600" dirty="0"/>
              <a:t>„… die Bedeutung der Fußballfankultur zu demonstrieren?“ </a:t>
            </a:r>
            <a:r>
              <a:rPr lang="de-DE" sz="2600" b="1" dirty="0"/>
              <a:t>(grund5)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sz="2600" dirty="0"/>
              <a:t>„… zu zeigen was es heißt, Fußballfan zu sein?“ </a:t>
            </a:r>
            <a:r>
              <a:rPr lang="de-DE" sz="2600" b="1" dirty="0"/>
              <a:t>(grund6)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sz="2600" dirty="0"/>
              <a:t>„… Fußballfans in ein positives Licht zu rücken?“ </a:t>
            </a:r>
            <a:r>
              <a:rPr lang="de-DE" sz="2600" b="1" dirty="0"/>
              <a:t>(grund7)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sz="2600" dirty="0"/>
              <a:t>„… andere Leser des Blogs von Ihrer Sichtweise zu überzeugen, auch wenn die Leser anderer Meinung sind?“ </a:t>
            </a:r>
            <a:r>
              <a:rPr lang="de-DE" sz="2600" b="1" dirty="0"/>
              <a:t>(grund8)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sz="2600" dirty="0"/>
              <a:t>„… andere Fußballfans zu ermutigen?“ </a:t>
            </a:r>
            <a:r>
              <a:rPr lang="de-DE" sz="2600" b="1" dirty="0"/>
              <a:t>(grund9)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sz="2600" dirty="0"/>
              <a:t>„… andere Fußballfans zu stärken?“ </a:t>
            </a:r>
            <a:r>
              <a:rPr lang="de-DE" sz="2600" b="1" dirty="0"/>
              <a:t>(grund10)</a:t>
            </a:r>
            <a:endParaRPr lang="de-DE" sz="2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Praxisbeispiel</a:t>
            </a:r>
          </a:p>
        </p:txBody>
      </p:sp>
    </p:spTree>
    <p:extLst>
      <p:ext uri="{BB962C8B-B14F-4D97-AF65-F5344CB8AC3E}">
        <p14:creationId xmlns:p14="http://schemas.microsoft.com/office/powerpoint/2010/main" xmlns="" val="3494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könnten die Variablen den Faktoren zugeordnet sein? Passt dieses Modell auf die Daten?</a:t>
            </a:r>
          </a:p>
        </p:txBody>
      </p:sp>
      <p:sp>
        <p:nvSpPr>
          <p:cNvPr id="4" name="Ellipse 3"/>
          <p:cNvSpPr/>
          <p:nvPr/>
        </p:nvSpPr>
        <p:spPr>
          <a:xfrm>
            <a:off x="1971289" y="3014567"/>
            <a:ext cx="1665634" cy="166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Konfirmation</a:t>
            </a:r>
          </a:p>
        </p:txBody>
      </p:sp>
      <p:sp>
        <p:nvSpPr>
          <p:cNvPr id="5" name="Ellipse 4"/>
          <p:cNvSpPr/>
          <p:nvPr/>
        </p:nvSpPr>
        <p:spPr>
          <a:xfrm>
            <a:off x="5450164" y="3003526"/>
            <a:ext cx="1672994" cy="167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Persuasion</a:t>
            </a:r>
          </a:p>
        </p:txBody>
      </p:sp>
      <p:sp>
        <p:nvSpPr>
          <p:cNvPr id="7" name="Ellipse 6"/>
          <p:cNvSpPr/>
          <p:nvPr/>
        </p:nvSpPr>
        <p:spPr>
          <a:xfrm>
            <a:off x="1416766" y="5171039"/>
            <a:ext cx="683957" cy="683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?</a:t>
            </a:r>
          </a:p>
        </p:txBody>
      </p:sp>
      <p:sp>
        <p:nvSpPr>
          <p:cNvPr id="8" name="Ellipse 7"/>
          <p:cNvSpPr/>
          <p:nvPr/>
        </p:nvSpPr>
        <p:spPr>
          <a:xfrm>
            <a:off x="2204883" y="5171039"/>
            <a:ext cx="683957" cy="683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?</a:t>
            </a:r>
          </a:p>
        </p:txBody>
      </p:sp>
      <p:sp>
        <p:nvSpPr>
          <p:cNvPr id="9" name="Ellipse 8"/>
          <p:cNvSpPr/>
          <p:nvPr/>
        </p:nvSpPr>
        <p:spPr>
          <a:xfrm>
            <a:off x="2992999" y="5171039"/>
            <a:ext cx="683957" cy="683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?</a:t>
            </a:r>
          </a:p>
        </p:txBody>
      </p:sp>
      <p:sp>
        <p:nvSpPr>
          <p:cNvPr id="10" name="Ellipse 9"/>
          <p:cNvSpPr/>
          <p:nvPr/>
        </p:nvSpPr>
        <p:spPr>
          <a:xfrm>
            <a:off x="3781116" y="5171039"/>
            <a:ext cx="683957" cy="683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?</a:t>
            </a:r>
          </a:p>
        </p:txBody>
      </p:sp>
      <p:sp>
        <p:nvSpPr>
          <p:cNvPr id="12" name="Ellipse 11"/>
          <p:cNvSpPr/>
          <p:nvPr/>
        </p:nvSpPr>
        <p:spPr>
          <a:xfrm>
            <a:off x="4776997" y="5171039"/>
            <a:ext cx="683957" cy="683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?</a:t>
            </a:r>
          </a:p>
        </p:txBody>
      </p:sp>
      <p:sp>
        <p:nvSpPr>
          <p:cNvPr id="13" name="Ellipse 12"/>
          <p:cNvSpPr/>
          <p:nvPr/>
        </p:nvSpPr>
        <p:spPr>
          <a:xfrm>
            <a:off x="5577788" y="5171039"/>
            <a:ext cx="683957" cy="683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?</a:t>
            </a:r>
          </a:p>
        </p:txBody>
      </p:sp>
      <p:sp>
        <p:nvSpPr>
          <p:cNvPr id="14" name="Ellipse 13"/>
          <p:cNvSpPr/>
          <p:nvPr/>
        </p:nvSpPr>
        <p:spPr>
          <a:xfrm>
            <a:off x="6378580" y="5171039"/>
            <a:ext cx="683957" cy="683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?</a:t>
            </a:r>
          </a:p>
        </p:txBody>
      </p:sp>
      <p:sp>
        <p:nvSpPr>
          <p:cNvPr id="15" name="Ellipse 14"/>
          <p:cNvSpPr/>
          <p:nvPr/>
        </p:nvSpPr>
        <p:spPr>
          <a:xfrm>
            <a:off x="7179371" y="5171039"/>
            <a:ext cx="683957" cy="683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?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1758745" y="4464882"/>
            <a:ext cx="788117" cy="70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8" idx="0"/>
          </p:cNvCxnSpPr>
          <p:nvPr/>
        </p:nvCxnSpPr>
        <p:spPr>
          <a:xfrm flipV="1">
            <a:off x="2546861" y="4464883"/>
            <a:ext cx="206738" cy="70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9" idx="0"/>
          </p:cNvCxnSpPr>
          <p:nvPr/>
        </p:nvCxnSpPr>
        <p:spPr>
          <a:xfrm flipH="1" flipV="1">
            <a:off x="2918277" y="4464883"/>
            <a:ext cx="416701" cy="70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 flipV="1">
            <a:off x="3029989" y="4388980"/>
            <a:ext cx="1093106" cy="78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6021455" y="4530499"/>
            <a:ext cx="206738" cy="70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6396986" y="4464882"/>
            <a:ext cx="364159" cy="70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5213658" y="4464882"/>
            <a:ext cx="788117" cy="70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 flipV="1">
            <a:off x="6586153" y="4454588"/>
            <a:ext cx="955577" cy="74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26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bringt uns die CFA?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Überprüfung und Evaluation von theoretischen Annahmen über die Struktur (Varianz, Kovarianz, Erwartungswert) von latenten (</a:t>
            </a:r>
            <a:r>
              <a:rPr lang="de-DE" dirty="0" err="1"/>
              <a:t>juchuuh</a:t>
            </a:r>
            <a:r>
              <a:rPr lang="de-DE" dirty="0"/>
              <a:t> messfehlerfreien) Variablen</a:t>
            </a:r>
          </a:p>
          <a:p>
            <a:pPr lvl="1"/>
            <a:r>
              <a:rPr lang="de-DE" dirty="0"/>
              <a:t>Strukturprüfendes Verfahren</a:t>
            </a:r>
          </a:p>
          <a:p>
            <a:pPr lvl="2"/>
            <a:r>
              <a:rPr lang="de-DE" dirty="0"/>
              <a:t>Annahmen bestehen a priori und ihre Gültigkeit wird anhand von beobachtbaren Variablen überprüft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030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 = Realität?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de-DE" dirty="0">
                <a:sym typeface="Wingdings" panose="05000000000000000000" pitchFamily="2" charset="2"/>
              </a:rPr>
              <a:t>Lässt sich meine Erwartung an die Varianzen und Kovarianzen der Faktoren mit der Realität in Einklang bringen?</a:t>
            </a:r>
          </a:p>
          <a:p>
            <a:pPr marL="0" lvl="2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lvl="2" indent="0">
              <a:buNone/>
            </a:pPr>
            <a:r>
              <a:rPr lang="de-DE" dirty="0">
                <a:sym typeface="Wingdings" panose="05000000000000000000" pitchFamily="2" charset="2"/>
              </a:rPr>
              <a:t>erwartete (modellkonforme)                           	empirische     </a:t>
            </a:r>
            <a:r>
              <a:rPr lang="de-DE" dirty="0" err="1">
                <a:sym typeface="Wingdings" panose="05000000000000000000" pitchFamily="2" charset="2"/>
              </a:rPr>
              <a:t>Kovarianzmatrix</a:t>
            </a:r>
            <a:r>
              <a:rPr lang="de-DE" dirty="0">
                <a:sym typeface="Wingdings" panose="05000000000000000000" pitchFamily="2" charset="2"/>
              </a:rPr>
              <a:t>	                                    </a:t>
            </a:r>
            <a:r>
              <a:rPr lang="de-DE" dirty="0" err="1">
                <a:sym typeface="Wingdings" panose="05000000000000000000" pitchFamily="2" charset="2"/>
              </a:rPr>
              <a:t>Kovarianzmatrix</a:t>
            </a:r>
            <a:r>
              <a:rPr lang="de-DE" dirty="0">
                <a:sym typeface="Wingdings" panose="05000000000000000000" pitchFamily="2" charset="2"/>
              </a:rPr>
              <a:t>						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444208" y="3717032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5076056" y="488094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bekannte Informationen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051720" y="3717032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899592" y="488094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unbekannte Parameter</a:t>
            </a:r>
          </a:p>
        </p:txBody>
      </p:sp>
    </p:spTree>
    <p:extLst>
      <p:ext uri="{BB962C8B-B14F-4D97-AF65-F5344CB8AC3E}">
        <p14:creationId xmlns:p14="http://schemas.microsoft.com/office/powerpoint/2010/main" xmlns="" val="22488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spezifiziere ich ein Modell?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		Was sagt mir die Theorie? 			</a:t>
            </a:r>
          </a:p>
          <a:p>
            <a:pPr marL="0" indent="0">
              <a:buNone/>
            </a:pPr>
            <a:r>
              <a:rPr lang="de-DE" dirty="0"/>
              <a:t>Welche Items laden auf welchem Faktor?</a:t>
            </a:r>
          </a:p>
          <a:p>
            <a:pPr marL="0" indent="0">
              <a:buNone/>
            </a:pPr>
            <a:r>
              <a:rPr lang="de-DE" dirty="0"/>
              <a:t>Sind die Faktoren untereinander korreliert?</a:t>
            </a:r>
          </a:p>
          <a:p>
            <a:pPr marL="0" indent="0">
              <a:buNone/>
            </a:pPr>
            <a:r>
              <a:rPr lang="de-DE" dirty="0"/>
              <a:t>Sind die Residualvariablen korreliert?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231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das Modell identifiziert?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de-DE" dirty="0"/>
              <a:t>Ist es grundsätzlich möglich, die Parameter des Modells anhand der verfügbaren Informationen zu bestimmen?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Es muss mehr oder genauso viele Informationen geben, wie unbekannte Parameter. Durch </a:t>
            </a:r>
            <a:r>
              <a:rPr lang="de-DE" b="1" dirty="0"/>
              <a:t>Restriktionen </a:t>
            </a:r>
            <a:r>
              <a:rPr lang="de-DE" dirty="0"/>
              <a:t>wird die Anzahl der Unbekannten verringert.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i="1" dirty="0">
                <a:sym typeface="Wingdings" panose="05000000000000000000" pitchFamily="2" charset="2"/>
              </a:rPr>
              <a:t> wenn nicht anders bestimmt, nimmt R einige 	Restriktionen vor, die aber geändert werden 	können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xmlns="" val="27864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setze ich Restriktionen?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Die Faktorladung eines Items auf 1 setzen oder die Varianz der Faktoren auf 1 bzw. den Erwartungswert auf 0 setzen; d.h. standardisieren</a:t>
            </a:r>
          </a:p>
          <a:p>
            <a:pPr lvl="1"/>
            <a:r>
              <a:rPr lang="de-DE" i="1" dirty="0"/>
              <a:t>R setzt die Ladung des ersten Items standardmäßig auf 1; 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Keine Korrelationen zwischen den Faktoren zulassen</a:t>
            </a:r>
          </a:p>
          <a:p>
            <a:pPr lvl="1"/>
            <a:r>
              <a:rPr lang="de-DE" i="1" dirty="0"/>
              <a:t>R lässt Korrelationen standardmäßig zu</a:t>
            </a:r>
          </a:p>
          <a:p>
            <a:pPr lvl="1"/>
            <a:endParaRPr lang="de-DE" dirty="0"/>
          </a:p>
          <a:p>
            <a:r>
              <a:rPr lang="de-DE" dirty="0"/>
              <a:t>Keine Korrelationen der Residualvarianzen zulassen</a:t>
            </a:r>
          </a:p>
          <a:p>
            <a:pPr lvl="1"/>
            <a:r>
              <a:rPr lang="de-DE" i="1" dirty="0"/>
              <a:t>R lässt standardmäßig keine Korrelationen zu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286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werden die unbekannten Parameter geschätzt?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Maximum </a:t>
            </a:r>
            <a:r>
              <a:rPr lang="de-DE" dirty="0" err="1"/>
              <a:t>Likelihood</a:t>
            </a:r>
            <a:r>
              <a:rPr lang="de-DE" dirty="0"/>
              <a:t> Verfahren</a:t>
            </a:r>
          </a:p>
          <a:p>
            <a:pPr lvl="1"/>
            <a:r>
              <a:rPr lang="de-DE" i="1" dirty="0"/>
              <a:t>Wird in R standardmäßig benutzt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Die Parameter werden so geschätzt, dass die beobachtete </a:t>
            </a:r>
            <a:r>
              <a:rPr lang="de-DE" dirty="0" err="1"/>
              <a:t>Stichprobenkovarianzmatrix</a:t>
            </a:r>
            <a:r>
              <a:rPr lang="de-DE" dirty="0"/>
              <a:t> maximal wahrscheinlich ist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Eher bei größeren Stichproben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Zufallsstichprobe und multivariate Normalverteilung</a:t>
            </a:r>
          </a:p>
        </p:txBody>
      </p:sp>
    </p:spTree>
    <p:extLst>
      <p:ext uri="{BB962C8B-B14F-4D97-AF65-F5344CB8AC3E}">
        <p14:creationId xmlns:p14="http://schemas.microsoft.com/office/powerpoint/2010/main" xmlns="" val="386006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</Words>
  <Application>Microsoft Office PowerPoint</Application>
  <PresentationFormat>Bildschirmpräsentation (4:3)</PresentationFormat>
  <Paragraphs>278</Paragraphs>
  <Slides>37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38" baseType="lpstr">
      <vt:lpstr>Larissa-Design</vt:lpstr>
      <vt:lpstr>Konfirmatorische Faktorenanalyse/Latente Modelle in R</vt:lpstr>
      <vt:lpstr>Was bringen uns latente Modelle eigentlich?</vt:lpstr>
      <vt:lpstr>Annahmen zu latenten Modellen</vt:lpstr>
      <vt:lpstr>Was bringt uns die CFA?</vt:lpstr>
      <vt:lpstr>Modell = Realität?</vt:lpstr>
      <vt:lpstr>Wie spezifiziere ich ein Modell?</vt:lpstr>
      <vt:lpstr>Ist das Modell identifiziert?</vt:lpstr>
      <vt:lpstr>Wie setze ich Restriktionen?</vt:lpstr>
      <vt:lpstr>Wie werden die unbekannten Parameter geschätzt?</vt:lpstr>
      <vt:lpstr>Ist das Modell gültig?</vt:lpstr>
      <vt:lpstr>Was bringen mir Strukturgleichungsmodelle?</vt:lpstr>
      <vt:lpstr>Das Paket „lavaan“</vt:lpstr>
      <vt:lpstr>Das Paket „lavaan"</vt:lpstr>
      <vt:lpstr>Das Paket „lavaan"</vt:lpstr>
      <vt:lpstr>Das Paket „lavaan"</vt:lpstr>
      <vt:lpstr>lavaan Modellsyntax</vt:lpstr>
      <vt:lpstr>lavaan model syntax</vt:lpstr>
      <vt:lpstr>lavaan model syntax</vt:lpstr>
      <vt:lpstr>lavaan model syntax</vt:lpstr>
      <vt:lpstr>lavaan model syntax</vt:lpstr>
      <vt:lpstr>Konfirmatorische Faktorenanalyse (KFA)</vt:lpstr>
      <vt:lpstr>Konfirmatorische Faktorenanalyse (KFA)</vt:lpstr>
      <vt:lpstr>Konfirmatorische Faktorenanalyse (KFA)</vt:lpstr>
      <vt:lpstr>Konfirmatorische Faktorenanalyse (KFA)</vt:lpstr>
      <vt:lpstr>Konfirmatorische Faktorenanalyse (KFA)</vt:lpstr>
      <vt:lpstr>Konfirmatorische Faktorenanalyse (KFA)</vt:lpstr>
      <vt:lpstr>Konfirmatorische Faktorenanalyse (KFA)</vt:lpstr>
      <vt:lpstr>Weiteres Beispiel für die lavaan-Macht: Strukturgleichungsmodelle (SEM)</vt:lpstr>
      <vt:lpstr>Strukturgleichungsmodelle (SEM)</vt:lpstr>
      <vt:lpstr>Strukturgleichungsmodelle (SEM)</vt:lpstr>
      <vt:lpstr>Strukturgleichungsmodelle (SEM)</vt:lpstr>
      <vt:lpstr>Strukturgleichungsmodelle (SEM)</vt:lpstr>
      <vt:lpstr>Nice to know</vt:lpstr>
      <vt:lpstr>Anwendung der KFA in einem Praxisbeispiel</vt:lpstr>
      <vt:lpstr>Praxisbeispiel</vt:lpstr>
      <vt:lpstr>Praxisbeispiel</vt:lpstr>
      <vt:lpstr>Übung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Alpha Omega</dc:creator>
  <cp:lastModifiedBy>Alpha Omega</cp:lastModifiedBy>
  <cp:revision>69</cp:revision>
  <dcterms:created xsi:type="dcterms:W3CDTF">2016-04-28T10:09:26Z</dcterms:created>
  <dcterms:modified xsi:type="dcterms:W3CDTF">2016-04-29T21:54:41Z</dcterms:modified>
</cp:coreProperties>
</file>