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58" r:id="rId4"/>
    <p:sldId id="257" r:id="rId5"/>
    <p:sldId id="256" r:id="rId6"/>
    <p:sldId id="259" r:id="rId7"/>
  </p:sldIdLst>
  <p:sldSz cx="990346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7950" y="1122363"/>
            <a:ext cx="742770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7950" y="3602038"/>
            <a:ext cx="7427702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199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15"/>
            </a:lvl4pPr>
            <a:lvl5pPr marL="1828800" indent="0" algn="ctr">
              <a:buNone/>
              <a:defRPr sz="1615"/>
            </a:lvl5pPr>
            <a:lvl6pPr marL="2286000" indent="0" algn="ctr">
              <a:buNone/>
              <a:defRPr sz="1615"/>
            </a:lvl6pPr>
            <a:lvl7pPr marL="2743200" indent="0" algn="ctr">
              <a:buNone/>
              <a:defRPr sz="1615"/>
            </a:lvl7pPr>
            <a:lvl8pPr marL="3200400" indent="0" algn="ctr">
              <a:buNone/>
              <a:defRPr sz="1615"/>
            </a:lvl8pPr>
            <a:lvl9pPr marL="3657600" indent="0" algn="ctr">
              <a:buNone/>
              <a:defRPr sz="16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7265" y="365125"/>
            <a:ext cx="213546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873" y="365125"/>
            <a:ext cx="628259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715" y="1709738"/>
            <a:ext cx="8541857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15" y="4589463"/>
            <a:ext cx="8541857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873" y="1825625"/>
            <a:ext cx="420903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3698" y="1825625"/>
            <a:ext cx="420903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163" y="365125"/>
            <a:ext cx="854185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163" y="1681163"/>
            <a:ext cx="41896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199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15" b="1"/>
            </a:lvl4pPr>
            <a:lvl5pPr marL="1828800" indent="0">
              <a:buNone/>
              <a:defRPr sz="1615" b="1"/>
            </a:lvl5pPr>
            <a:lvl6pPr marL="2286000" indent="0">
              <a:buNone/>
              <a:defRPr sz="1615" b="1"/>
            </a:lvl6pPr>
            <a:lvl7pPr marL="2743200" indent="0">
              <a:buNone/>
              <a:defRPr sz="1615" b="1"/>
            </a:lvl7pPr>
            <a:lvl8pPr marL="3200400" indent="0">
              <a:buNone/>
              <a:defRPr sz="1615" b="1"/>
            </a:lvl8pPr>
            <a:lvl9pPr marL="3657600" indent="0">
              <a:buNone/>
              <a:defRPr sz="161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163" y="2505075"/>
            <a:ext cx="41896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3698" y="1681163"/>
            <a:ext cx="4210321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199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15" b="1"/>
            </a:lvl4pPr>
            <a:lvl5pPr marL="1828800" indent="0">
              <a:buNone/>
              <a:defRPr sz="1615" b="1"/>
            </a:lvl5pPr>
            <a:lvl6pPr marL="2286000" indent="0">
              <a:buNone/>
              <a:defRPr sz="1615" b="1"/>
            </a:lvl6pPr>
            <a:lvl7pPr marL="2743200" indent="0">
              <a:buNone/>
              <a:defRPr sz="1615" b="1"/>
            </a:lvl7pPr>
            <a:lvl8pPr marL="3200400" indent="0">
              <a:buNone/>
              <a:defRPr sz="1615" b="1"/>
            </a:lvl8pPr>
            <a:lvl9pPr marL="3657600" indent="0">
              <a:buNone/>
              <a:defRPr sz="161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3698" y="2505075"/>
            <a:ext cx="421032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163" y="457200"/>
            <a:ext cx="3194170" cy="1600200"/>
          </a:xfrm>
        </p:spPr>
        <p:txBody>
          <a:bodyPr anchor="b"/>
          <a:lstStyle>
            <a:lvl1pPr>
              <a:defRPr sz="31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0321" y="987425"/>
            <a:ext cx="5013698" cy="4873625"/>
          </a:xfrm>
        </p:spPr>
        <p:txBody>
          <a:bodyPr/>
          <a:lstStyle>
            <a:lvl1pPr>
              <a:defRPr sz="3190"/>
            </a:lvl1pPr>
            <a:lvl2pPr>
              <a:defRPr sz="2815"/>
            </a:lvl2pPr>
            <a:lvl3pPr>
              <a:defRPr sz="2400"/>
            </a:lvl3pPr>
            <a:lvl4pPr>
              <a:defRPr sz="1990"/>
            </a:lvl4pPr>
            <a:lvl5pPr>
              <a:defRPr sz="1990"/>
            </a:lvl5pPr>
            <a:lvl6pPr>
              <a:defRPr sz="1990"/>
            </a:lvl6pPr>
            <a:lvl7pPr>
              <a:defRPr sz="1990"/>
            </a:lvl7pPr>
            <a:lvl8pPr>
              <a:defRPr sz="1990"/>
            </a:lvl8pPr>
            <a:lvl9pPr>
              <a:defRPr sz="199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163" y="2057400"/>
            <a:ext cx="3194170" cy="3811588"/>
          </a:xfrm>
        </p:spPr>
        <p:txBody>
          <a:bodyPr/>
          <a:lstStyle>
            <a:lvl1pPr marL="0" indent="0">
              <a:buNone/>
              <a:defRPr sz="1615"/>
            </a:lvl1pPr>
            <a:lvl2pPr marL="457200" indent="0">
              <a:buNone/>
              <a:defRPr sz="1390"/>
            </a:lvl2pPr>
            <a:lvl3pPr marL="914400" indent="0">
              <a:buNone/>
              <a:defRPr sz="1200"/>
            </a:lvl3pPr>
            <a:lvl4pPr marL="1371600" indent="0">
              <a:buNone/>
              <a:defRPr sz="1015"/>
            </a:lvl4pPr>
            <a:lvl5pPr marL="1828800" indent="0">
              <a:buNone/>
              <a:defRPr sz="1015"/>
            </a:lvl5pPr>
            <a:lvl6pPr marL="2286000" indent="0">
              <a:buNone/>
              <a:defRPr sz="1015"/>
            </a:lvl6pPr>
            <a:lvl7pPr marL="2743200" indent="0">
              <a:buNone/>
              <a:defRPr sz="1015"/>
            </a:lvl7pPr>
            <a:lvl8pPr marL="3200400" indent="0">
              <a:buNone/>
              <a:defRPr sz="1015"/>
            </a:lvl8pPr>
            <a:lvl9pPr marL="3657600" indent="0">
              <a:buNone/>
              <a:defRPr sz="101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163" y="457200"/>
            <a:ext cx="3194170" cy="1600200"/>
          </a:xfrm>
        </p:spPr>
        <p:txBody>
          <a:bodyPr anchor="b"/>
          <a:lstStyle>
            <a:lvl1pPr>
              <a:defRPr sz="31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0321" y="987425"/>
            <a:ext cx="5013698" cy="4873625"/>
          </a:xfrm>
        </p:spPr>
        <p:txBody>
          <a:bodyPr anchor="t"/>
          <a:lstStyle>
            <a:lvl1pPr marL="0" indent="0">
              <a:buNone/>
              <a:defRPr sz="3190"/>
            </a:lvl1pPr>
            <a:lvl2pPr marL="457200" indent="0">
              <a:buNone/>
              <a:defRPr sz="2815"/>
            </a:lvl2pPr>
            <a:lvl3pPr marL="914400" indent="0">
              <a:buNone/>
              <a:defRPr sz="2400"/>
            </a:lvl3pPr>
            <a:lvl4pPr marL="1371600" indent="0">
              <a:buNone/>
              <a:defRPr sz="1990"/>
            </a:lvl4pPr>
            <a:lvl5pPr marL="1828800" indent="0">
              <a:buNone/>
              <a:defRPr sz="1990"/>
            </a:lvl5pPr>
            <a:lvl6pPr marL="2286000" indent="0">
              <a:buNone/>
              <a:defRPr sz="1990"/>
            </a:lvl6pPr>
            <a:lvl7pPr marL="2743200" indent="0">
              <a:buNone/>
              <a:defRPr sz="1990"/>
            </a:lvl7pPr>
            <a:lvl8pPr marL="3200400" indent="0">
              <a:buNone/>
              <a:defRPr sz="1990"/>
            </a:lvl8pPr>
            <a:lvl9pPr marL="3657600" indent="0">
              <a:buNone/>
              <a:defRPr sz="199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163" y="2057400"/>
            <a:ext cx="3194170" cy="3811588"/>
          </a:xfrm>
        </p:spPr>
        <p:txBody>
          <a:bodyPr/>
          <a:lstStyle>
            <a:lvl1pPr marL="0" indent="0">
              <a:buNone/>
              <a:defRPr sz="1615"/>
            </a:lvl1pPr>
            <a:lvl2pPr marL="457200" indent="0">
              <a:buNone/>
              <a:defRPr sz="1390"/>
            </a:lvl2pPr>
            <a:lvl3pPr marL="914400" indent="0">
              <a:buNone/>
              <a:defRPr sz="1200"/>
            </a:lvl3pPr>
            <a:lvl4pPr marL="1371600" indent="0">
              <a:buNone/>
              <a:defRPr sz="1015"/>
            </a:lvl4pPr>
            <a:lvl5pPr marL="1828800" indent="0">
              <a:buNone/>
              <a:defRPr sz="1015"/>
            </a:lvl5pPr>
            <a:lvl6pPr marL="2286000" indent="0">
              <a:buNone/>
              <a:defRPr sz="1015"/>
            </a:lvl6pPr>
            <a:lvl7pPr marL="2743200" indent="0">
              <a:buNone/>
              <a:defRPr sz="1015"/>
            </a:lvl7pPr>
            <a:lvl8pPr marL="3200400" indent="0">
              <a:buNone/>
              <a:defRPr sz="1015"/>
            </a:lvl8pPr>
            <a:lvl9pPr marL="3657600" indent="0">
              <a:buNone/>
              <a:defRPr sz="101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873" y="365125"/>
            <a:ext cx="85418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873" y="1825625"/>
            <a:ext cx="85418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0873" y="6356350"/>
            <a:ext cx="2228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568" y="6356350"/>
            <a:ext cx="3342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4418" y="6356350"/>
            <a:ext cx="2228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3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200000"/>
        </a:spcBef>
        <a:buFont typeface="Arial" panose="020B0604020202020204" pitchFamily="34" charset="0"/>
        <a:buChar char="•"/>
        <a:defRPr sz="2815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4135" y="4476331"/>
            <a:ext cx="2418880" cy="69167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30" dirty="0">
                <a:cs typeface="Calibri"/>
              </a:rPr>
              <a:t>Data </a:t>
            </a:r>
            <a:r>
              <a:rPr lang="x-none" altLang="en-US" sz="2230" dirty="0">
                <a:cs typeface="Calibri"/>
              </a:rPr>
              <a:t>Management</a:t>
            </a:r>
            <a:endParaRPr lang="x-none" altLang="en-US" sz="2230" dirty="0"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01196" y="4476331"/>
            <a:ext cx="2418880" cy="69167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30" dirty="0">
                <a:cs typeface="Calibri"/>
              </a:rPr>
              <a:t>Web Framework</a:t>
            </a:r>
            <a:endParaRPr lang="en-US" sz="2230" dirty="0"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76292" y="4476331"/>
            <a:ext cx="2418880" cy="69167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30" dirty="0">
                <a:cs typeface="Calibri"/>
              </a:rPr>
              <a:t>WebGL Library</a:t>
            </a:r>
            <a:endParaRPr lang="en-US" sz="2230" dirty="0"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50106" y="4476331"/>
            <a:ext cx="2149679" cy="69167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230" dirty="0">
                <a:cs typeface="Calibri"/>
              </a:rPr>
              <a:t>Infrastructure</a:t>
            </a:r>
            <a:endParaRPr lang="en-US" sz="2230" dirty="0"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82486" y="3486967"/>
            <a:ext cx="1812687" cy="69167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2230" dirty="0">
                <a:cs typeface="Calibri"/>
              </a:rPr>
              <a:t>Computer</a:t>
            </a:r>
            <a:endParaRPr lang="x-none" altLang="en-US" sz="2230" dirty="0">
              <a:cs typeface="Calibri"/>
            </a:endParaRPr>
          </a:p>
          <a:p>
            <a:pPr algn="ctr"/>
            <a:r>
              <a:rPr lang="x-none" altLang="en-US" sz="2230" dirty="0">
                <a:cs typeface="Calibri"/>
              </a:rPr>
              <a:t>Graphics</a:t>
            </a:r>
            <a:endParaRPr lang="x-none" altLang="en-US" sz="2230" dirty="0"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494" y="3486967"/>
            <a:ext cx="2015080" cy="69167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230" dirty="0">
                <a:cs typeface="Calibri"/>
              </a:rPr>
              <a:t>Tool Sets</a:t>
            </a:r>
            <a:endParaRPr lang="en-US" sz="2230" dirty="0">
              <a:cs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75480" y="3486967"/>
            <a:ext cx="1812687" cy="69167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30" dirty="0">
                <a:cs typeface="Calibri"/>
              </a:rPr>
              <a:t>Geometry </a:t>
            </a:r>
            <a:r>
              <a:rPr lang="x-none" altLang="en-US" sz="2230" dirty="0">
                <a:cs typeface="Calibri"/>
              </a:rPr>
              <a:t>Projection</a:t>
            </a:r>
            <a:endParaRPr lang="x-none" altLang="en-US" sz="2230" dirty="0">
              <a:cs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45194" y="2592904"/>
            <a:ext cx="2144768" cy="69167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230" dirty="0">
                <a:cs typeface="Calibri"/>
              </a:rPr>
              <a:t>Visualization</a:t>
            </a:r>
            <a:endParaRPr lang="en-US" sz="2230" dirty="0">
              <a:cs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24135" y="2532972"/>
            <a:ext cx="1812687" cy="69167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30" dirty="0">
                <a:cs typeface="Calibri"/>
              </a:rPr>
              <a:t>Multi</a:t>
            </a:r>
            <a:r>
              <a:rPr lang="x-none" altLang="en-US" sz="2230" dirty="0">
                <a:cs typeface="Calibri"/>
              </a:rPr>
              <a:t>ple</a:t>
            </a:r>
            <a:endParaRPr lang="x-none" altLang="en-US" sz="2230" dirty="0">
              <a:cs typeface="Calibri"/>
            </a:endParaRPr>
          </a:p>
          <a:p>
            <a:pPr algn="ctr"/>
            <a:r>
              <a:rPr lang="en-US" sz="2230" dirty="0">
                <a:cs typeface="Calibri"/>
              </a:rPr>
              <a:t>View</a:t>
            </a:r>
            <a:r>
              <a:rPr lang="x-none" altLang="en-US" sz="2230" dirty="0">
                <a:cs typeface="Calibri"/>
              </a:rPr>
              <a:t>s</a:t>
            </a:r>
            <a:endParaRPr lang="x-none" altLang="en-US" sz="2230" dirty="0">
              <a:cs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57015" y="3486150"/>
            <a:ext cx="1813560" cy="6915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2230" dirty="0">
                <a:cs typeface="Calibri"/>
              </a:rPr>
              <a:t>AI</a:t>
            </a:r>
            <a:endParaRPr lang="x-none" altLang="en-US" sz="2230" dirty="0">
              <a:cs typeface="Calibri"/>
            </a:endParaRPr>
          </a:p>
          <a:p>
            <a:pPr algn="ctr"/>
            <a:r>
              <a:rPr lang="x-none" altLang="en-US" sz="2230" dirty="0">
                <a:cs typeface="Calibri"/>
              </a:rPr>
              <a:t>Algorithms</a:t>
            </a:r>
            <a:endParaRPr lang="x-none" altLang="en-US" sz="2230" dirty="0">
              <a:cs typeface="Calibr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75480" y="2532972"/>
            <a:ext cx="1812687" cy="69167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30" dirty="0">
                <a:ea typeface="+mn-lt"/>
                <a:cs typeface="+mn-lt"/>
              </a:rPr>
              <a:t>Focus </a:t>
            </a:r>
            <a:endParaRPr lang="en-US" sz="2230" dirty="0">
              <a:ea typeface="+mn-lt"/>
              <a:cs typeface="+mn-lt"/>
            </a:endParaRPr>
          </a:p>
          <a:p>
            <a:pPr algn="ctr"/>
            <a:r>
              <a:rPr lang="en-US" sz="2230" dirty="0">
                <a:ea typeface="+mn-lt"/>
                <a:cs typeface="+mn-lt"/>
              </a:rPr>
              <a:t>Mode</a:t>
            </a:r>
            <a:endParaRPr lang="en-US" sz="2230" dirty="0">
              <a:ea typeface="+mn-lt"/>
              <a:cs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82486" y="2532972"/>
            <a:ext cx="1812687" cy="69167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30" dirty="0">
                <a:ea typeface="+mn-lt"/>
                <a:cs typeface="+mn-lt"/>
              </a:rPr>
              <a:t>Camera Switch</a:t>
            </a:r>
            <a:r>
              <a:rPr lang="x-none" altLang="en-US" sz="2230" dirty="0">
                <a:ea typeface="+mn-lt"/>
                <a:cs typeface="+mn-lt"/>
              </a:rPr>
              <a:t>ing</a:t>
            </a:r>
            <a:endParaRPr lang="x-none" altLang="en-US" sz="2230" dirty="0">
              <a:ea typeface="+mn-lt"/>
              <a:cs typeface="+mn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57668" y="2532972"/>
            <a:ext cx="1812687" cy="69167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2230">
                <a:cs typeface="Calibri"/>
              </a:rPr>
              <a:t>Stream Playing</a:t>
            </a:r>
            <a:endParaRPr lang="x-none" altLang="en-US" sz="2230" dirty="0">
              <a:cs typeface="Calibri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124135" y="1602558"/>
            <a:ext cx="1812687" cy="69167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2230" dirty="0">
                <a:cs typeface="Calibri"/>
              </a:rPr>
              <a:t>Auto Box Initialization</a:t>
            </a:r>
            <a:endParaRPr lang="x-none" altLang="en-US" sz="2230" dirty="0">
              <a:cs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75480" y="1602558"/>
            <a:ext cx="1812687" cy="69167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2230" dirty="0">
                <a:cs typeface="Calibri"/>
                <a:sym typeface="+mn-ea"/>
              </a:rPr>
              <a:t>Semi </a:t>
            </a:r>
            <a:r>
              <a:rPr lang="en-US" sz="2230" dirty="0">
                <a:cs typeface="Calibri"/>
                <a:sym typeface="+mn-ea"/>
              </a:rPr>
              <a:t>Auto</a:t>
            </a:r>
            <a:endParaRPr lang="en-US" sz="2230" dirty="0">
              <a:cs typeface="Calibri"/>
            </a:endParaRPr>
          </a:p>
          <a:p>
            <a:pPr algn="ctr"/>
            <a:r>
              <a:rPr lang="x-none" altLang="en-US" sz="2230" dirty="0">
                <a:cs typeface="Calibri"/>
                <a:sym typeface="+mn-ea"/>
              </a:rPr>
              <a:t>Box Fitting</a:t>
            </a:r>
            <a:endParaRPr lang="en-US" altLang="en-US" sz="2230" dirty="0">
              <a:cs typeface="Calibri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882486" y="1602558"/>
            <a:ext cx="1812687" cy="69167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2230" dirty="0">
                <a:cs typeface="Calibri"/>
              </a:rPr>
              <a:t>Annotation</a:t>
            </a:r>
            <a:endParaRPr lang="x-none" altLang="en-US" sz="2230" dirty="0">
              <a:cs typeface="Calibri"/>
            </a:endParaRPr>
          </a:p>
          <a:p>
            <a:pPr algn="ctr"/>
            <a:r>
              <a:rPr lang="x-none" altLang="en-US" sz="2230" dirty="0">
                <a:cs typeface="Calibri"/>
              </a:rPr>
              <a:t>Transfer</a:t>
            </a:r>
            <a:endParaRPr lang="x-none" altLang="en-US" sz="2230" dirty="0">
              <a:cs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124135" y="3486967"/>
            <a:ext cx="1812687" cy="69167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30">
                <a:cs typeface="Calibri"/>
              </a:rPr>
              <a:t>Point cloud </a:t>
            </a:r>
            <a:r>
              <a:rPr lang="x-none" altLang="en-US" sz="2230">
                <a:cs typeface="Calibri"/>
              </a:rPr>
              <a:t>Library</a:t>
            </a:r>
            <a:endParaRPr lang="x-none" altLang="en-US" sz="2230" dirty="0">
              <a:cs typeface="Calibri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4494" y="1603540"/>
            <a:ext cx="2015080" cy="691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230" dirty="0">
                <a:cs typeface="Calibri"/>
              </a:rPr>
              <a:t>Operation</a:t>
            </a:r>
            <a:endParaRPr lang="en-US" sz="2230" dirty="0">
              <a:cs typeface="Calibri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198462" y="2396408"/>
            <a:ext cx="950732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8462" y="3354331"/>
            <a:ext cx="950732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8462" y="4292605"/>
            <a:ext cx="950732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98462" y="5302601"/>
            <a:ext cx="950732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58650" y="1602558"/>
            <a:ext cx="1812687" cy="69167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2230" dirty="0">
                <a:cs typeface="Calibri"/>
                <a:sym typeface="+mn-ea"/>
              </a:rPr>
              <a:t>Multi-view</a:t>
            </a:r>
            <a:endParaRPr lang="x-none" altLang="en-US" sz="2230" dirty="0">
              <a:cs typeface="Calibri"/>
            </a:endParaRPr>
          </a:p>
          <a:p>
            <a:pPr algn="ctr"/>
            <a:r>
              <a:rPr lang="x-none" altLang="en-US" sz="2230" dirty="0">
                <a:cs typeface="Calibri"/>
                <a:sym typeface="+mn-ea"/>
              </a:rPr>
              <a:t>Editing</a:t>
            </a:r>
            <a:endParaRPr lang="en-US" sz="2230" dirty="0"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3732" y="4116161"/>
            <a:ext cx="167503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45" dirty="0">
                <a:cs typeface="Calibri"/>
              </a:rPr>
              <a:t>Data </a:t>
            </a:r>
            <a:r>
              <a:rPr lang="x-none" altLang="en-US" sz="1545" dirty="0">
                <a:cs typeface="Calibri"/>
              </a:rPr>
              <a:t>Management</a:t>
            </a:r>
            <a:endParaRPr lang="x-none" altLang="en-US" sz="1545" dirty="0"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78309" y="4116161"/>
            <a:ext cx="167503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45" dirty="0">
                <a:cs typeface="Calibri"/>
              </a:rPr>
              <a:t>Web Framework</a:t>
            </a:r>
            <a:endParaRPr lang="en-US" sz="1545" dirty="0"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61525" y="4116161"/>
            <a:ext cx="167503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45" dirty="0">
                <a:cs typeface="Calibri"/>
              </a:rPr>
              <a:t>WebGL Library</a:t>
            </a:r>
            <a:endParaRPr lang="en-US" sz="1545" dirty="0"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88102" y="4116161"/>
            <a:ext cx="1488621" cy="4789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545" dirty="0">
                <a:cs typeface="Calibri"/>
              </a:rPr>
              <a:t>Infrastructure</a:t>
            </a:r>
            <a:endParaRPr lang="en-US" sz="1545" dirty="0"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1305" y="3431041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45" dirty="0">
                <a:cs typeface="Calibri"/>
              </a:rPr>
              <a:t>Registration</a:t>
            </a:r>
            <a:endParaRPr lang="en-US" sz="1545" dirty="0"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1311" y="3431041"/>
            <a:ext cx="1395413" cy="4789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545" dirty="0">
                <a:cs typeface="Calibri"/>
              </a:rPr>
              <a:t>Tool Sets</a:t>
            </a:r>
            <a:endParaRPr lang="en-US" sz="1545" dirty="0">
              <a:cs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60732" y="3431041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45" dirty="0">
                <a:cs typeface="Calibri"/>
              </a:rPr>
              <a:t>Geometry Projection</a:t>
            </a:r>
            <a:endParaRPr lang="en-US" sz="1545" dirty="0">
              <a:cs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91504" y="2811916"/>
            <a:ext cx="1485220" cy="4789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545" dirty="0">
                <a:cs typeface="Calibri"/>
              </a:rPr>
              <a:t>Visualization</a:t>
            </a:r>
            <a:endParaRPr lang="en-US" sz="1545" dirty="0">
              <a:cs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93732" y="2770414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45" dirty="0">
                <a:cs typeface="Calibri"/>
              </a:rPr>
              <a:t>Multi-View</a:t>
            </a:r>
            <a:endParaRPr lang="en-US" sz="1545" dirty="0">
              <a:cs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32675" y="3430361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545" dirty="0">
                <a:cs typeface="Calibri"/>
              </a:rPr>
              <a:t>Clustering</a:t>
            </a:r>
            <a:endParaRPr lang="x-none" altLang="en-US" sz="1545" dirty="0">
              <a:cs typeface="Calibr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60732" y="2770414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45" dirty="0">
                <a:ea typeface="+mn-lt"/>
                <a:cs typeface="+mn-lt"/>
              </a:rPr>
              <a:t>Focus </a:t>
            </a:r>
            <a:endParaRPr lang="en-US" sz="1545" dirty="0">
              <a:ea typeface="+mn-lt"/>
              <a:cs typeface="+mn-lt"/>
            </a:endParaRPr>
          </a:p>
          <a:p>
            <a:pPr algn="ctr"/>
            <a:r>
              <a:rPr lang="en-US" sz="1545" dirty="0">
                <a:ea typeface="+mn-lt"/>
                <a:cs typeface="+mn-lt"/>
              </a:rPr>
              <a:t>Mode</a:t>
            </a:r>
            <a:endParaRPr lang="en-US" sz="1545" dirty="0">
              <a:ea typeface="+mn-lt"/>
              <a:cs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981305" y="2770414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45" dirty="0">
                <a:ea typeface="+mn-lt"/>
                <a:cs typeface="+mn-lt"/>
              </a:rPr>
              <a:t>Camera Switch</a:t>
            </a:r>
            <a:r>
              <a:rPr lang="x-none" altLang="en-US" sz="1545" dirty="0">
                <a:ea typeface="+mn-lt"/>
                <a:cs typeface="+mn-lt"/>
              </a:rPr>
              <a:t>ing</a:t>
            </a:r>
            <a:endParaRPr lang="x-none" altLang="en-US" sz="1545" dirty="0">
              <a:ea typeface="+mn-lt"/>
              <a:cs typeface="+mn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32675" y="2770414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545">
                <a:cs typeface="Calibri"/>
              </a:rPr>
              <a:t>Stream Playing</a:t>
            </a:r>
            <a:endParaRPr lang="x-none" altLang="en-US" sz="1545" dirty="0">
              <a:cs typeface="Calibri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93732" y="2126116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545" dirty="0">
                <a:cs typeface="Calibri"/>
              </a:rPr>
              <a:t>Auto Box Initialization</a:t>
            </a:r>
            <a:endParaRPr lang="x-none" altLang="en-US" sz="1545" dirty="0">
              <a:cs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60732" y="2126116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545" dirty="0">
                <a:cs typeface="Calibri"/>
                <a:sym typeface="+mn-ea"/>
              </a:rPr>
              <a:t>Semi </a:t>
            </a:r>
            <a:r>
              <a:rPr lang="en-US" sz="1545" dirty="0">
                <a:cs typeface="Calibri"/>
                <a:sym typeface="+mn-ea"/>
              </a:rPr>
              <a:t>Auto</a:t>
            </a:r>
            <a:endParaRPr lang="en-US" sz="1545" dirty="0">
              <a:cs typeface="Calibri"/>
            </a:endParaRPr>
          </a:p>
          <a:p>
            <a:pPr algn="ctr"/>
            <a:r>
              <a:rPr lang="x-none" altLang="en-US" sz="1545" dirty="0">
                <a:cs typeface="Calibri"/>
                <a:sym typeface="+mn-ea"/>
              </a:rPr>
              <a:t>Box Fitting</a:t>
            </a:r>
            <a:endParaRPr lang="en-US" altLang="en-US" sz="1545" dirty="0">
              <a:cs typeface="Calibri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981305" y="2126116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545" dirty="0">
                <a:cs typeface="Calibri"/>
              </a:rPr>
              <a:t>Annotation</a:t>
            </a:r>
            <a:endParaRPr lang="x-none" altLang="en-US" sz="1545" dirty="0">
              <a:cs typeface="Calibri"/>
            </a:endParaRPr>
          </a:p>
          <a:p>
            <a:pPr algn="ctr"/>
            <a:r>
              <a:rPr lang="x-none" altLang="en-US" sz="1545" dirty="0">
                <a:cs typeface="Calibri"/>
              </a:rPr>
              <a:t>Transfer</a:t>
            </a:r>
            <a:endParaRPr lang="x-none" altLang="en-US" sz="1545" dirty="0">
              <a:cs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93732" y="3431041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45">
                <a:cs typeface="Calibri"/>
              </a:rPr>
              <a:t>Point cloud Lib</a:t>
            </a:r>
            <a:endParaRPr lang="en-US" sz="1545" dirty="0">
              <a:cs typeface="Calibri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81311" y="2126796"/>
            <a:ext cx="1395413" cy="47897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545" dirty="0">
                <a:cs typeface="Calibri"/>
              </a:rPr>
              <a:t>Operation</a:t>
            </a:r>
            <a:endParaRPr lang="en-US" sz="1545" dirty="0">
              <a:cs typeface="Calibri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1660232" y="2675845"/>
            <a:ext cx="658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60232" y="3339193"/>
            <a:ext cx="658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60232" y="3988934"/>
            <a:ext cx="658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60232" y="4688341"/>
            <a:ext cx="658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333355" y="2126116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545" dirty="0">
                <a:cs typeface="Calibri"/>
                <a:sym typeface="+mn-ea"/>
              </a:rPr>
              <a:t>Multi-view</a:t>
            </a:r>
            <a:endParaRPr lang="x-none" altLang="en-US" sz="1545" dirty="0">
              <a:cs typeface="Calibri"/>
            </a:endParaRPr>
          </a:p>
          <a:p>
            <a:pPr algn="ctr"/>
            <a:r>
              <a:rPr lang="x-none" altLang="en-US" sz="1545" dirty="0">
                <a:cs typeface="Calibri"/>
                <a:sym typeface="+mn-ea"/>
              </a:rPr>
              <a:t>Editing</a:t>
            </a:r>
            <a:endParaRPr lang="en-US" sz="1545" dirty="0"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2115100" y="563184"/>
            <a:ext cx="3295829" cy="3019770"/>
            <a:chOff x="3154236" y="457043"/>
            <a:chExt cx="3417897" cy="3131613"/>
          </a:xfrm>
        </p:grpSpPr>
        <p:sp>
          <p:nvSpPr>
            <p:cNvPr id="16" name="Rectangle 3"/>
            <p:cNvSpPr/>
            <p:nvPr/>
          </p:nvSpPr>
          <p:spPr>
            <a:xfrm>
              <a:off x="5096133" y="1754259"/>
              <a:ext cx="1476000" cy="91621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x-none" altLang="en-US" sz="1735" dirty="0">
                  <a:cs typeface="Calibri"/>
                </a:rPr>
                <a:t>Manual</a:t>
              </a:r>
              <a:endParaRPr lang="en-US" sz="1735" dirty="0"/>
            </a:p>
            <a:p>
              <a:pPr algn="ctr"/>
              <a:r>
                <a:rPr lang="en-US" sz="1735" dirty="0">
                  <a:cs typeface="Calibri"/>
                </a:rPr>
                <a:t>Review</a:t>
              </a:r>
              <a:endParaRPr lang="en-US" sz="1735" dirty="0">
                <a:cs typeface="Calibri"/>
              </a:endParaRPr>
            </a:p>
            <a:p>
              <a:pPr algn="ctr"/>
              <a:r>
                <a:rPr lang="x-none" altLang="en-US" sz="1735" dirty="0">
                  <a:cs typeface="Calibri"/>
                </a:rPr>
                <a:t>&amp; </a:t>
              </a:r>
              <a:r>
                <a:rPr lang="en-US" sz="1735" dirty="0">
                  <a:cs typeface="Calibri"/>
                  <a:sym typeface="+mn-ea"/>
                </a:rPr>
                <a:t>Edi</a:t>
              </a:r>
              <a:r>
                <a:rPr lang="x-none" altLang="en-US" sz="1735" dirty="0">
                  <a:cs typeface="Calibri"/>
                  <a:sym typeface="+mn-ea"/>
                </a:rPr>
                <a:t>t</a:t>
              </a:r>
              <a:endParaRPr lang="x-none" altLang="en-US" sz="1735" dirty="0">
                <a:cs typeface="Calibri"/>
              </a:endParaRPr>
            </a:p>
          </p:txBody>
        </p:sp>
        <p:sp>
          <p:nvSpPr>
            <p:cNvPr id="17" name="Rectangle 4"/>
            <p:cNvSpPr/>
            <p:nvPr/>
          </p:nvSpPr>
          <p:spPr>
            <a:xfrm>
              <a:off x="3154238" y="1754258"/>
              <a:ext cx="1476000" cy="91621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35" dirty="0">
                  <a:cs typeface="Calibri"/>
                </a:rPr>
                <a:t>AI-based </a:t>
              </a:r>
              <a:endParaRPr lang="en-US" sz="1735" dirty="0"/>
            </a:p>
            <a:p>
              <a:pPr algn="ctr"/>
              <a:r>
                <a:rPr lang="en-US" sz="1735" dirty="0">
                  <a:cs typeface="Calibri"/>
                </a:rPr>
                <a:t>Automatic </a:t>
              </a:r>
              <a:endParaRPr lang="en-US" sz="1735" dirty="0">
                <a:cs typeface="Calibri"/>
              </a:endParaRPr>
            </a:p>
            <a:p>
              <a:pPr algn="ctr"/>
              <a:r>
                <a:rPr lang="en-US" sz="1735" dirty="0">
                  <a:cs typeface="Calibri"/>
                </a:rPr>
                <a:t>Annotation</a:t>
              </a:r>
              <a:endParaRPr lang="en-US" sz="1735" dirty="0">
                <a:cs typeface="Calibri"/>
              </a:endParaRPr>
            </a:p>
          </p:txBody>
        </p:sp>
        <p:sp>
          <p:nvSpPr>
            <p:cNvPr id="18" name="Rectangle 5"/>
            <p:cNvSpPr/>
            <p:nvPr/>
          </p:nvSpPr>
          <p:spPr>
            <a:xfrm>
              <a:off x="5096132" y="457044"/>
              <a:ext cx="1476000" cy="91621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35" dirty="0">
                  <a:cs typeface="Calibri"/>
                </a:rPr>
                <a:t>Finely </a:t>
              </a:r>
              <a:endParaRPr lang="en-US" sz="1735" dirty="0">
                <a:cs typeface="Calibri"/>
              </a:endParaRPr>
            </a:p>
            <a:p>
              <a:pPr algn="ctr"/>
              <a:r>
                <a:rPr lang="en-US" sz="1735" dirty="0">
                  <a:cs typeface="Calibri"/>
                </a:rPr>
                <a:t>Annotated </a:t>
              </a:r>
              <a:endParaRPr lang="en-US" sz="1735" dirty="0">
                <a:cs typeface="Calibri"/>
              </a:endParaRPr>
            </a:p>
            <a:p>
              <a:pPr algn="ctr"/>
              <a:r>
                <a:rPr lang="en-US" sz="1735" dirty="0">
                  <a:cs typeface="Calibri"/>
                </a:rPr>
                <a:t>Data</a:t>
              </a:r>
              <a:endParaRPr lang="en-US" sz="1735" dirty="0">
                <a:cs typeface="Calibri"/>
              </a:endParaRPr>
            </a:p>
          </p:txBody>
        </p:sp>
        <p:sp>
          <p:nvSpPr>
            <p:cNvPr id="19" name="Arrow: Right 6"/>
            <p:cNvSpPr/>
            <p:nvPr/>
          </p:nvSpPr>
          <p:spPr>
            <a:xfrm rot="10800000">
              <a:off x="4652331" y="760373"/>
              <a:ext cx="426357" cy="308428"/>
            </a:xfrm>
            <a:prstGeom prst="right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35"/>
            </a:p>
          </p:txBody>
        </p:sp>
        <p:sp>
          <p:nvSpPr>
            <p:cNvPr id="20" name="Arrow: Down 7"/>
            <p:cNvSpPr/>
            <p:nvPr/>
          </p:nvSpPr>
          <p:spPr>
            <a:xfrm rot="10800000">
              <a:off x="5694871" y="2699228"/>
              <a:ext cx="335915" cy="363855"/>
            </a:xfrm>
            <a:prstGeom prst="down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35"/>
            </a:p>
          </p:txBody>
        </p:sp>
        <p:sp>
          <p:nvSpPr>
            <p:cNvPr id="21" name="Rectangle 8"/>
            <p:cNvSpPr/>
            <p:nvPr/>
          </p:nvSpPr>
          <p:spPr>
            <a:xfrm>
              <a:off x="3154237" y="457043"/>
              <a:ext cx="1476000" cy="91621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735" dirty="0">
                  <a:cs typeface="Calibri"/>
                </a:rPr>
                <a:t>Artificial </a:t>
              </a:r>
              <a:endParaRPr lang="en-US" altLang="zh-CN" sz="1735" dirty="0">
                <a:cs typeface="Calibri"/>
              </a:endParaRPr>
            </a:p>
            <a:p>
              <a:pPr algn="ctr"/>
              <a:r>
                <a:rPr lang="en-US" altLang="zh-CN" sz="1735" dirty="0">
                  <a:cs typeface="Calibri"/>
                </a:rPr>
                <a:t>Intelligence</a:t>
              </a:r>
              <a:endParaRPr lang="en-US" sz="1735" dirty="0">
                <a:cs typeface="Calibri"/>
              </a:endParaRPr>
            </a:p>
            <a:p>
              <a:pPr algn="ctr"/>
              <a:r>
                <a:rPr lang="en-US" sz="1735" dirty="0">
                  <a:cs typeface="Calibri"/>
                </a:rPr>
                <a:t>(AI) Model</a:t>
              </a:r>
              <a:endParaRPr lang="en-US" sz="1735" dirty="0">
                <a:cs typeface="Calibri"/>
              </a:endParaRPr>
            </a:p>
          </p:txBody>
        </p:sp>
        <p:sp>
          <p:nvSpPr>
            <p:cNvPr id="22" name="Arrow: Right 9"/>
            <p:cNvSpPr/>
            <p:nvPr/>
          </p:nvSpPr>
          <p:spPr>
            <a:xfrm>
              <a:off x="4652330" y="2057587"/>
              <a:ext cx="426357" cy="308428"/>
            </a:xfrm>
            <a:prstGeom prst="right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35"/>
            </a:p>
          </p:txBody>
        </p:sp>
        <p:sp>
          <p:nvSpPr>
            <p:cNvPr id="23" name="Arrow: Down 10"/>
            <p:cNvSpPr/>
            <p:nvPr/>
          </p:nvSpPr>
          <p:spPr>
            <a:xfrm rot="10800000">
              <a:off x="3726371" y="2699228"/>
              <a:ext cx="335915" cy="355600"/>
            </a:xfrm>
            <a:prstGeom prst="down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35"/>
            </a:p>
          </p:txBody>
        </p:sp>
        <p:sp>
          <p:nvSpPr>
            <p:cNvPr id="24" name="Rectangle 11"/>
            <p:cNvSpPr/>
            <p:nvPr/>
          </p:nvSpPr>
          <p:spPr>
            <a:xfrm>
              <a:off x="3154236" y="3080656"/>
              <a:ext cx="3417895" cy="508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35" dirty="0">
                  <a:cs typeface="Calibri"/>
                </a:rPr>
                <a:t>Raw Data</a:t>
              </a:r>
              <a:endParaRPr lang="en-US" sz="1735" dirty="0"/>
            </a:p>
          </p:txBody>
        </p:sp>
        <p:sp>
          <p:nvSpPr>
            <p:cNvPr id="25" name="Arrow: Down 13"/>
            <p:cNvSpPr/>
            <p:nvPr/>
          </p:nvSpPr>
          <p:spPr>
            <a:xfrm>
              <a:off x="3726371" y="1398113"/>
              <a:ext cx="335915" cy="355600"/>
            </a:xfrm>
            <a:prstGeom prst="down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35"/>
            </a:p>
          </p:txBody>
        </p:sp>
        <p:sp>
          <p:nvSpPr>
            <p:cNvPr id="26" name="Arrow: Down 14"/>
            <p:cNvSpPr/>
            <p:nvPr/>
          </p:nvSpPr>
          <p:spPr>
            <a:xfrm rot="10800000">
              <a:off x="5694871" y="1372713"/>
              <a:ext cx="335915" cy="356870"/>
            </a:xfrm>
            <a:prstGeom prst="down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35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4321534" y="929163"/>
            <a:ext cx="6162819" cy="3984890"/>
            <a:chOff x="2626970" y="758755"/>
            <a:chExt cx="6391072" cy="4132478"/>
          </a:xfrm>
        </p:grpSpPr>
        <p:sp>
          <p:nvSpPr>
            <p:cNvPr id="21" name="Rectangle 12"/>
            <p:cNvSpPr/>
            <p:nvPr/>
          </p:nvSpPr>
          <p:spPr>
            <a:xfrm>
              <a:off x="7146042" y="758755"/>
              <a:ext cx="1872000" cy="2955419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35" dirty="0">
                  <a:cs typeface="Calibri"/>
                </a:rPr>
                <a:t>Operation</a:t>
              </a:r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</p:txBody>
        </p:sp>
        <p:sp>
          <p:nvSpPr>
            <p:cNvPr id="22" name="Rectangle 4"/>
            <p:cNvSpPr/>
            <p:nvPr/>
          </p:nvSpPr>
          <p:spPr>
            <a:xfrm>
              <a:off x="4877764" y="758756"/>
              <a:ext cx="1872000" cy="2955419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35" dirty="0">
                  <a:cs typeface="Calibri"/>
                </a:rPr>
                <a:t>Visualization</a:t>
              </a:r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</p:txBody>
        </p:sp>
        <p:sp>
          <p:nvSpPr>
            <p:cNvPr id="23" name="Rectangle 6"/>
            <p:cNvSpPr/>
            <p:nvPr/>
          </p:nvSpPr>
          <p:spPr>
            <a:xfrm>
              <a:off x="4960270" y="2019654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35" dirty="0">
                  <a:ea typeface="+mn-lt"/>
                  <a:cs typeface="+mn-lt"/>
                </a:rPr>
                <a:t>3D-2D</a:t>
              </a:r>
              <a:r>
                <a:rPr lang="en-US" sz="1735" dirty="0">
                  <a:cs typeface="Calibri"/>
                </a:rPr>
                <a:t> </a:t>
              </a:r>
              <a:endParaRPr lang="en-US" sz="1735" dirty="0">
                <a:ea typeface="+mn-lt"/>
                <a:cs typeface="+mn-lt"/>
              </a:endParaRPr>
            </a:p>
            <a:p>
              <a:pPr algn="ctr"/>
              <a:r>
                <a:rPr lang="en-US" sz="1735" dirty="0">
                  <a:cs typeface="Calibri"/>
                </a:rPr>
                <a:t>Fusion</a:t>
              </a:r>
              <a:endParaRPr lang="en-US" sz="1735" dirty="0"/>
            </a:p>
          </p:txBody>
        </p:sp>
        <p:sp>
          <p:nvSpPr>
            <p:cNvPr id="24" name="Rectangle 7"/>
            <p:cNvSpPr/>
            <p:nvPr/>
          </p:nvSpPr>
          <p:spPr>
            <a:xfrm>
              <a:off x="4960269" y="1161741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35" dirty="0">
                  <a:cs typeface="Calibri"/>
                </a:rPr>
                <a:t>Space/T</a:t>
              </a:r>
              <a:r>
                <a:rPr lang="" altLang="en-US" sz="1735" dirty="0">
                  <a:cs typeface="Calibri"/>
                </a:rPr>
                <a:t>ime</a:t>
              </a:r>
              <a:endParaRPr lang="en-US" sz="1735" dirty="0">
                <a:cs typeface="Calibri"/>
              </a:endParaRPr>
            </a:p>
            <a:p>
              <a:pPr algn="ctr"/>
              <a:r>
                <a:rPr lang="en-US" sz="1735" dirty="0">
                  <a:cs typeface="Calibri"/>
                </a:rPr>
                <a:t>Navigation</a:t>
              </a:r>
              <a:endParaRPr lang="en-US" sz="1735" dirty="0">
                <a:cs typeface="Calibri"/>
              </a:endParaRPr>
            </a:p>
          </p:txBody>
        </p:sp>
        <p:sp>
          <p:nvSpPr>
            <p:cNvPr id="29" name="Rectangle 8"/>
            <p:cNvSpPr/>
            <p:nvPr/>
          </p:nvSpPr>
          <p:spPr>
            <a:xfrm>
              <a:off x="4960269" y="2907328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35" dirty="0">
                  <a:cs typeface="Calibri"/>
                </a:rPr>
                <a:t>Multi-View Display</a:t>
              </a:r>
              <a:endParaRPr lang="en-US" sz="1735" dirty="0">
                <a:cs typeface="Calibri"/>
              </a:endParaRPr>
            </a:p>
          </p:txBody>
        </p:sp>
        <p:sp>
          <p:nvSpPr>
            <p:cNvPr id="30" name="Rectangle 9"/>
            <p:cNvSpPr/>
            <p:nvPr/>
          </p:nvSpPr>
          <p:spPr>
            <a:xfrm>
              <a:off x="7223745" y="1161331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35" dirty="0">
                  <a:cs typeface="Calibri"/>
                </a:rPr>
                <a:t>Basic</a:t>
              </a:r>
              <a:endParaRPr lang="en-US" sz="1735" dirty="0">
                <a:cs typeface="Calibri"/>
              </a:endParaRPr>
            </a:p>
            <a:p>
              <a:pPr algn="ctr"/>
              <a:r>
                <a:rPr lang="en-US" sz="1735" dirty="0">
                  <a:cs typeface="Calibri"/>
                </a:rPr>
                <a:t>3D Box Edit</a:t>
              </a:r>
              <a:endParaRPr lang="en-US" sz="1735" dirty="0">
                <a:cs typeface="Calibri"/>
              </a:endParaRPr>
            </a:p>
          </p:txBody>
        </p:sp>
        <p:sp>
          <p:nvSpPr>
            <p:cNvPr id="31" name="Rectangle 10"/>
            <p:cNvSpPr/>
            <p:nvPr/>
          </p:nvSpPr>
          <p:spPr>
            <a:xfrm>
              <a:off x="7223744" y="2023117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35" dirty="0">
                  <a:cs typeface="Calibri"/>
                </a:rPr>
                <a:t>Algorithm Assisted Edit</a:t>
              </a:r>
              <a:endParaRPr lang="en-US" sz="1735" dirty="0">
                <a:cs typeface="Calibri"/>
              </a:endParaRPr>
            </a:p>
          </p:txBody>
        </p:sp>
        <p:sp>
          <p:nvSpPr>
            <p:cNvPr id="32" name="Rectangle 11"/>
            <p:cNvSpPr/>
            <p:nvPr/>
          </p:nvSpPr>
          <p:spPr>
            <a:xfrm>
              <a:off x="7223743" y="2903044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735" dirty="0">
                  <a:cs typeface="Calibri"/>
                </a:rPr>
                <a:t>Error</a:t>
              </a:r>
              <a:endParaRPr lang="en-US" altLang="zh-CN" sz="1735" dirty="0">
                <a:cs typeface="Calibri"/>
              </a:endParaRPr>
            </a:p>
            <a:p>
              <a:pPr algn="ctr"/>
              <a:r>
                <a:rPr lang="en-US" sz="1735" dirty="0">
                  <a:cs typeface="Calibri"/>
                </a:rPr>
                <a:t>Detection</a:t>
              </a:r>
              <a:endParaRPr lang="en-US" sz="1735" dirty="0"/>
            </a:p>
          </p:txBody>
        </p:sp>
        <p:sp>
          <p:nvSpPr>
            <p:cNvPr id="33" name="Rectangle 15"/>
            <p:cNvSpPr/>
            <p:nvPr/>
          </p:nvSpPr>
          <p:spPr>
            <a:xfrm>
              <a:off x="2626970" y="758757"/>
              <a:ext cx="1872000" cy="2955418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35" dirty="0">
                  <a:cs typeface="Calibri"/>
                </a:rPr>
                <a:t>Pre-Processing</a:t>
              </a:r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</p:txBody>
        </p:sp>
        <p:sp>
          <p:nvSpPr>
            <p:cNvPr id="34" name="Rectangle 16"/>
            <p:cNvSpPr/>
            <p:nvPr/>
          </p:nvSpPr>
          <p:spPr>
            <a:xfrm>
              <a:off x="2710133" y="2028725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35" dirty="0">
                  <a:cs typeface="Calibri"/>
                </a:rPr>
                <a:t>Data Clean</a:t>
              </a:r>
              <a:endParaRPr lang="en-US" sz="1735" dirty="0"/>
            </a:p>
          </p:txBody>
        </p:sp>
        <p:sp>
          <p:nvSpPr>
            <p:cNvPr id="35" name="Rectangle 18"/>
            <p:cNvSpPr/>
            <p:nvPr/>
          </p:nvSpPr>
          <p:spPr>
            <a:xfrm>
              <a:off x="2710132" y="2916399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endParaRPr lang="en-US" sz="1735" dirty="0">
                <a:ea typeface="+mn-lt"/>
                <a:cs typeface="+mn-lt"/>
              </a:endParaRPr>
            </a:p>
            <a:p>
              <a:pPr algn="ctr">
                <a:lnSpc>
                  <a:spcPts val="2000"/>
                </a:lnSpc>
              </a:pPr>
              <a:r>
                <a:rPr lang="en-US" sz="1735" dirty="0">
                  <a:ea typeface="+mn-lt"/>
                  <a:cs typeface="+mn-lt"/>
                </a:rPr>
                <a:t>Automatic Initial</a:t>
              </a:r>
              <a:endParaRPr lang="en-US" sz="1735" dirty="0">
                <a:ea typeface="+mn-lt"/>
                <a:cs typeface="+mn-lt"/>
              </a:endParaRPr>
            </a:p>
            <a:p>
              <a:pPr algn="ctr">
                <a:lnSpc>
                  <a:spcPts val="2000"/>
                </a:lnSpc>
              </a:pPr>
              <a:r>
                <a:rPr lang="en-US" sz="1735" dirty="0">
                  <a:ea typeface="+mn-lt"/>
                  <a:cs typeface="+mn-lt"/>
                </a:rPr>
                <a:t> Annotation</a:t>
              </a:r>
              <a:endParaRPr lang="en-US" sz="1735" dirty="0">
                <a:ea typeface="+mn-lt"/>
                <a:cs typeface="+mn-lt"/>
              </a:endParaRPr>
            </a:p>
            <a:p>
              <a:pPr algn="ctr">
                <a:lnSpc>
                  <a:spcPts val="2000"/>
                </a:lnSpc>
              </a:pPr>
              <a:endParaRPr lang="en-US" sz="1735" dirty="0">
                <a:cs typeface="Calibri"/>
              </a:endParaRPr>
            </a:p>
          </p:txBody>
        </p:sp>
        <p:sp>
          <p:nvSpPr>
            <p:cNvPr id="36" name="Rectangle 17"/>
            <p:cNvSpPr/>
            <p:nvPr/>
          </p:nvSpPr>
          <p:spPr>
            <a:xfrm>
              <a:off x="2710132" y="1170812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35" dirty="0">
                  <a:cs typeface="Calibri"/>
                </a:rPr>
                <a:t>Calibration</a:t>
              </a:r>
              <a:endParaRPr lang="en-US" sz="1735" dirty="0">
                <a:cs typeface="Calibri"/>
              </a:endParaRPr>
            </a:p>
          </p:txBody>
        </p:sp>
        <p:sp>
          <p:nvSpPr>
            <p:cNvPr id="37" name="Rectangle 24"/>
            <p:cNvSpPr/>
            <p:nvPr/>
          </p:nvSpPr>
          <p:spPr>
            <a:xfrm>
              <a:off x="2626970" y="4153900"/>
              <a:ext cx="6391072" cy="7373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35" dirty="0">
                  <a:cs typeface="Calibri"/>
                </a:rPr>
                <a:t>Data Management </a:t>
              </a:r>
              <a:r>
                <a:rPr lang="en-US" altLang="zh-CN" sz="1735" dirty="0">
                  <a:cs typeface="Calibri"/>
                </a:rPr>
                <a:t>System </a:t>
              </a:r>
              <a:r>
                <a:rPr lang="en-US" sz="1735" dirty="0">
                  <a:cs typeface="Calibri"/>
                </a:rPr>
                <a:t>&amp; </a:t>
              </a:r>
              <a:r>
                <a:rPr lang="en-US" altLang="zh-CN" sz="1735" dirty="0">
                  <a:cs typeface="Calibri"/>
                </a:rPr>
                <a:t>User Interaction Platform</a:t>
              </a:r>
              <a:endParaRPr lang="en-US" sz="1735" dirty="0">
                <a:cs typeface="Calibri"/>
              </a:endParaRPr>
            </a:p>
          </p:txBody>
        </p:sp>
        <p:sp>
          <p:nvSpPr>
            <p:cNvPr id="38" name="Arrow: Up 1"/>
            <p:cNvSpPr/>
            <p:nvPr/>
          </p:nvSpPr>
          <p:spPr>
            <a:xfrm>
              <a:off x="5683520" y="3755178"/>
              <a:ext cx="281214" cy="399143"/>
            </a:xfrm>
            <a:prstGeom prst="up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35"/>
            </a:p>
          </p:txBody>
        </p:sp>
        <p:sp>
          <p:nvSpPr>
            <p:cNvPr id="39" name="Arrow: Up-Down 3"/>
            <p:cNvSpPr/>
            <p:nvPr/>
          </p:nvSpPr>
          <p:spPr>
            <a:xfrm>
              <a:off x="3433668" y="3749449"/>
              <a:ext cx="244928" cy="399144"/>
            </a:xfrm>
            <a:prstGeom prst="upDown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35"/>
            </a:p>
          </p:txBody>
        </p:sp>
        <p:sp>
          <p:nvSpPr>
            <p:cNvPr id="40" name="Arrow: Up-Down 25"/>
            <p:cNvSpPr/>
            <p:nvPr/>
          </p:nvSpPr>
          <p:spPr>
            <a:xfrm>
              <a:off x="7943034" y="3749449"/>
              <a:ext cx="244928" cy="399144"/>
            </a:xfrm>
            <a:prstGeom prst="upDown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35"/>
            </a:p>
          </p:txBody>
        </p:sp>
        <p:sp>
          <p:nvSpPr>
            <p:cNvPr id="41" name="Arrow: Up-Down 26"/>
            <p:cNvSpPr/>
            <p:nvPr/>
          </p:nvSpPr>
          <p:spPr>
            <a:xfrm rot="16200000">
              <a:off x="6818955" y="2188748"/>
              <a:ext cx="244928" cy="399144"/>
            </a:xfrm>
            <a:prstGeom prst="upDown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35"/>
            </a:p>
          </p:txBody>
        </p:sp>
        <p:sp>
          <p:nvSpPr>
            <p:cNvPr id="42" name="Arrow: Up-Down 27"/>
            <p:cNvSpPr/>
            <p:nvPr/>
          </p:nvSpPr>
          <p:spPr>
            <a:xfrm rot="16200000">
              <a:off x="4559741" y="2188748"/>
              <a:ext cx="244928" cy="399144"/>
            </a:xfrm>
            <a:prstGeom prst="upDown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35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-241943" y="929163"/>
            <a:ext cx="4181352" cy="4038500"/>
            <a:chOff x="3154236" y="457043"/>
            <a:chExt cx="3417897" cy="3131613"/>
          </a:xfrm>
        </p:grpSpPr>
        <p:sp>
          <p:nvSpPr>
            <p:cNvPr id="44" name="Rectangle 3"/>
            <p:cNvSpPr/>
            <p:nvPr/>
          </p:nvSpPr>
          <p:spPr>
            <a:xfrm>
              <a:off x="5096133" y="1754259"/>
              <a:ext cx="1476000" cy="91621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35" dirty="0">
                  <a:cs typeface="Calibri"/>
                </a:rPr>
                <a:t>Human </a:t>
              </a:r>
              <a:endParaRPr lang="en-US" sz="1735" dirty="0"/>
            </a:p>
            <a:p>
              <a:pPr algn="ctr"/>
              <a:r>
                <a:rPr lang="en-US" sz="1735" dirty="0">
                  <a:cs typeface="Calibri"/>
                </a:rPr>
                <a:t>Edit &amp; Review &amp; Adjustment</a:t>
              </a:r>
              <a:endParaRPr lang="en-US" sz="1735" dirty="0">
                <a:cs typeface="Calibri"/>
              </a:endParaRPr>
            </a:p>
          </p:txBody>
        </p:sp>
        <p:sp>
          <p:nvSpPr>
            <p:cNvPr id="45" name="Rectangle 4"/>
            <p:cNvSpPr/>
            <p:nvPr/>
          </p:nvSpPr>
          <p:spPr>
            <a:xfrm>
              <a:off x="3154238" y="1754258"/>
              <a:ext cx="1476000" cy="91621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35" dirty="0">
                  <a:cs typeface="Calibri"/>
                </a:rPr>
                <a:t>AI-based </a:t>
              </a:r>
              <a:endParaRPr lang="en-US" sz="1735" dirty="0"/>
            </a:p>
            <a:p>
              <a:pPr algn="ctr"/>
              <a:r>
                <a:rPr lang="en-US" sz="1735" dirty="0">
                  <a:cs typeface="Calibri"/>
                </a:rPr>
                <a:t>Automatic </a:t>
              </a:r>
              <a:endParaRPr lang="en-US" sz="1735" dirty="0">
                <a:cs typeface="Calibri"/>
              </a:endParaRPr>
            </a:p>
            <a:p>
              <a:pPr algn="ctr"/>
              <a:r>
                <a:rPr lang="en-US" sz="1735" dirty="0">
                  <a:cs typeface="Calibri"/>
                </a:rPr>
                <a:t>Annotation</a:t>
              </a:r>
              <a:endParaRPr lang="en-US" sz="1735" dirty="0">
                <a:cs typeface="Calibri"/>
              </a:endParaRPr>
            </a:p>
          </p:txBody>
        </p:sp>
        <p:sp>
          <p:nvSpPr>
            <p:cNvPr id="46" name="Rectangle 5"/>
            <p:cNvSpPr/>
            <p:nvPr/>
          </p:nvSpPr>
          <p:spPr>
            <a:xfrm>
              <a:off x="5096132" y="457044"/>
              <a:ext cx="1476000" cy="91621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35" dirty="0">
                  <a:cs typeface="Calibri"/>
                </a:rPr>
                <a:t>Finely </a:t>
              </a:r>
              <a:endParaRPr lang="en-US" sz="1735" dirty="0">
                <a:cs typeface="Calibri"/>
              </a:endParaRPr>
            </a:p>
            <a:p>
              <a:pPr algn="ctr"/>
              <a:r>
                <a:rPr lang="en-US" sz="1735" dirty="0">
                  <a:cs typeface="Calibri"/>
                </a:rPr>
                <a:t>Annotated </a:t>
              </a:r>
              <a:endParaRPr lang="en-US" sz="1735" dirty="0">
                <a:cs typeface="Calibri"/>
              </a:endParaRPr>
            </a:p>
            <a:p>
              <a:pPr algn="ctr"/>
              <a:r>
                <a:rPr lang="en-US" sz="1735" dirty="0">
                  <a:cs typeface="Calibri"/>
                </a:rPr>
                <a:t>Data</a:t>
              </a:r>
              <a:endParaRPr lang="en-US" sz="1735" dirty="0">
                <a:cs typeface="Calibri"/>
              </a:endParaRPr>
            </a:p>
          </p:txBody>
        </p:sp>
        <p:sp>
          <p:nvSpPr>
            <p:cNvPr id="47" name="Arrow: Right 6"/>
            <p:cNvSpPr/>
            <p:nvPr/>
          </p:nvSpPr>
          <p:spPr>
            <a:xfrm rot="10800000">
              <a:off x="4652331" y="760373"/>
              <a:ext cx="426357" cy="308428"/>
            </a:xfrm>
            <a:prstGeom prst="right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35"/>
            </a:p>
          </p:txBody>
        </p:sp>
        <p:sp>
          <p:nvSpPr>
            <p:cNvPr id="48" name="Arrow: Down 7"/>
            <p:cNvSpPr/>
            <p:nvPr/>
          </p:nvSpPr>
          <p:spPr>
            <a:xfrm rot="10800000">
              <a:off x="5694885" y="2699403"/>
              <a:ext cx="335643" cy="381001"/>
            </a:xfrm>
            <a:prstGeom prst="down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35"/>
            </a:p>
          </p:txBody>
        </p:sp>
        <p:sp>
          <p:nvSpPr>
            <p:cNvPr id="49" name="Rectangle 8"/>
            <p:cNvSpPr/>
            <p:nvPr/>
          </p:nvSpPr>
          <p:spPr>
            <a:xfrm>
              <a:off x="3154237" y="457043"/>
              <a:ext cx="1476000" cy="91621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735" dirty="0">
                  <a:cs typeface="Calibri"/>
                </a:rPr>
                <a:t>Artificial </a:t>
              </a:r>
              <a:endParaRPr lang="en-US" altLang="zh-CN" sz="1735" dirty="0">
                <a:cs typeface="Calibri"/>
              </a:endParaRPr>
            </a:p>
            <a:p>
              <a:pPr algn="ctr"/>
              <a:r>
                <a:rPr lang="en-US" altLang="zh-CN" sz="1735" dirty="0">
                  <a:cs typeface="Calibri"/>
                </a:rPr>
                <a:t>Intelligence</a:t>
              </a:r>
              <a:endParaRPr lang="en-US" sz="1735" dirty="0">
                <a:cs typeface="Calibri"/>
              </a:endParaRPr>
            </a:p>
            <a:p>
              <a:pPr algn="ctr"/>
              <a:r>
                <a:rPr lang="en-US" sz="1735" dirty="0">
                  <a:cs typeface="Calibri"/>
                </a:rPr>
                <a:t>(AI) Model</a:t>
              </a:r>
              <a:endParaRPr lang="en-US" sz="1735" dirty="0">
                <a:cs typeface="Calibri"/>
              </a:endParaRPr>
            </a:p>
          </p:txBody>
        </p:sp>
        <p:sp>
          <p:nvSpPr>
            <p:cNvPr id="50" name="Arrow: Right 9"/>
            <p:cNvSpPr/>
            <p:nvPr/>
          </p:nvSpPr>
          <p:spPr>
            <a:xfrm>
              <a:off x="4652330" y="2057587"/>
              <a:ext cx="426357" cy="308428"/>
            </a:xfrm>
            <a:prstGeom prst="right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35"/>
            </a:p>
          </p:txBody>
        </p:sp>
        <p:sp>
          <p:nvSpPr>
            <p:cNvPr id="51" name="Arrow: Down 10"/>
            <p:cNvSpPr/>
            <p:nvPr/>
          </p:nvSpPr>
          <p:spPr>
            <a:xfrm rot="10800000">
              <a:off x="3726433" y="2699403"/>
              <a:ext cx="335643" cy="381001"/>
            </a:xfrm>
            <a:prstGeom prst="down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35"/>
            </a:p>
          </p:txBody>
        </p:sp>
        <p:sp>
          <p:nvSpPr>
            <p:cNvPr id="52" name="Rectangle 11"/>
            <p:cNvSpPr/>
            <p:nvPr/>
          </p:nvSpPr>
          <p:spPr>
            <a:xfrm>
              <a:off x="3154236" y="3080656"/>
              <a:ext cx="3417895" cy="508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35" dirty="0">
                  <a:cs typeface="Calibri"/>
                </a:rPr>
                <a:t>Raw Data</a:t>
              </a:r>
              <a:endParaRPr lang="en-US" sz="1735" dirty="0"/>
            </a:p>
          </p:txBody>
        </p:sp>
        <p:sp>
          <p:nvSpPr>
            <p:cNvPr id="53" name="Arrow: Down 13"/>
            <p:cNvSpPr/>
            <p:nvPr/>
          </p:nvSpPr>
          <p:spPr>
            <a:xfrm>
              <a:off x="3726433" y="1373004"/>
              <a:ext cx="335643" cy="381001"/>
            </a:xfrm>
            <a:prstGeom prst="down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35"/>
            </a:p>
          </p:txBody>
        </p:sp>
        <p:sp>
          <p:nvSpPr>
            <p:cNvPr id="54" name="Arrow: Down 14"/>
            <p:cNvSpPr/>
            <p:nvPr/>
          </p:nvSpPr>
          <p:spPr>
            <a:xfrm rot="10800000">
              <a:off x="5694885" y="1373004"/>
              <a:ext cx="335643" cy="381001"/>
            </a:xfrm>
            <a:prstGeom prst="down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35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205538" y="743559"/>
            <a:ext cx="7228718" cy="4237938"/>
            <a:chOff x="3248024" y="644098"/>
            <a:chExt cx="7496448" cy="4394899"/>
          </a:xfrm>
        </p:grpSpPr>
        <p:sp>
          <p:nvSpPr>
            <p:cNvPr id="5" name="Rectangle 3"/>
            <p:cNvSpPr/>
            <p:nvPr/>
          </p:nvSpPr>
          <p:spPr>
            <a:xfrm>
              <a:off x="4559044" y="644098"/>
              <a:ext cx="6185428" cy="4394899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/>
            <p:nvPr/>
          </p:nvSpPr>
          <p:spPr>
            <a:xfrm>
              <a:off x="3248024" y="2895535"/>
              <a:ext cx="1048489" cy="1080008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AI-based 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Automatic Annotation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5"/>
            <p:cNvSpPr/>
            <p:nvPr/>
          </p:nvSpPr>
          <p:spPr>
            <a:xfrm>
              <a:off x="3248024" y="644098"/>
              <a:ext cx="1041980" cy="71802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Finely Annotated 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8"/>
            <p:cNvSpPr/>
            <p:nvPr/>
          </p:nvSpPr>
          <p:spPr>
            <a:xfrm>
              <a:off x="3248025" y="1587343"/>
              <a:ext cx="1048489" cy="1080008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Artificial Intelligence</a:t>
              </a:r>
              <a:endPara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(AI) Model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11"/>
            <p:cNvSpPr/>
            <p:nvPr/>
          </p:nvSpPr>
          <p:spPr>
            <a:xfrm>
              <a:off x="3248024" y="4320968"/>
              <a:ext cx="1048489" cy="71802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Raw Data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23"/>
            <p:cNvSpPr/>
            <p:nvPr/>
          </p:nvSpPr>
          <p:spPr>
            <a:xfrm>
              <a:off x="4715647" y="1592099"/>
              <a:ext cx="1301497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Semi-Auto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Annotation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24"/>
            <p:cNvSpPr/>
            <p:nvPr/>
          </p:nvSpPr>
          <p:spPr>
            <a:xfrm>
              <a:off x="4715648" y="2242261"/>
              <a:ext cx="1301497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Boundary-Aware Rotation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25"/>
            <p:cNvSpPr/>
            <p:nvPr/>
          </p:nvSpPr>
          <p:spPr>
            <a:xfrm>
              <a:off x="4705741" y="2897969"/>
              <a:ext cx="1301497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Auto-Shrink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26"/>
            <p:cNvSpPr/>
            <p:nvPr/>
          </p:nvSpPr>
          <p:spPr>
            <a:xfrm>
              <a:off x="4715647" y="3548131"/>
              <a:ext cx="1301497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3D&amp;2D 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Annotation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29"/>
            <p:cNvSpPr/>
            <p:nvPr/>
          </p:nvSpPr>
          <p:spPr>
            <a:xfrm>
              <a:off x="4713819" y="4217052"/>
              <a:ext cx="1301497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Fast Toolbox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642871" y="1216828"/>
              <a:ext cx="1447047" cy="3660065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35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723475" y="1216829"/>
              <a:ext cx="1293669" cy="325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4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Operation</a:t>
              </a:r>
              <a:endParaRPr lang="zh-CN" altLang="en-US" sz="144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8"/>
            <p:cNvSpPr/>
            <p:nvPr/>
          </p:nvSpPr>
          <p:spPr>
            <a:xfrm>
              <a:off x="6226100" y="1596281"/>
              <a:ext cx="1301497" cy="49250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Multi-View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9"/>
            <p:cNvSpPr/>
            <p:nvPr/>
          </p:nvSpPr>
          <p:spPr>
            <a:xfrm>
              <a:off x="6226100" y="2242261"/>
              <a:ext cx="1301497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3D-2D Fusion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20"/>
            <p:cNvSpPr/>
            <p:nvPr/>
          </p:nvSpPr>
          <p:spPr>
            <a:xfrm>
              <a:off x="6226099" y="2896570"/>
              <a:ext cx="1301497" cy="50533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50" dirty="0">
                  <a:latin typeface="Times New Roman" panose="02020603050405020304" pitchFamily="18" charset="0"/>
                  <a:ea typeface="+mn-lt"/>
                  <a:cs typeface="Times New Roman" panose="02020603050405020304" pitchFamily="18" charset="0"/>
                </a:rPr>
                <a:t>Focus Mode</a:t>
              </a:r>
              <a:endParaRPr lang="en-US" sz="135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21"/>
            <p:cNvSpPr/>
            <p:nvPr/>
          </p:nvSpPr>
          <p:spPr>
            <a:xfrm>
              <a:off x="6226098" y="3546732"/>
              <a:ext cx="1301497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50" dirty="0">
                  <a:latin typeface="Times New Roman" panose="02020603050405020304" pitchFamily="18" charset="0"/>
                  <a:ea typeface="+mn-lt"/>
                  <a:cs typeface="Times New Roman" panose="02020603050405020304" pitchFamily="18" charset="0"/>
                </a:rPr>
                <a:t>Auto </a:t>
              </a:r>
              <a:endParaRPr lang="en-US" sz="135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endParaRPr>
            </a:p>
            <a:p>
              <a:pPr algn="ctr"/>
              <a:r>
                <a:rPr lang="en-US" sz="1350" dirty="0">
                  <a:latin typeface="Times New Roman" panose="02020603050405020304" pitchFamily="18" charset="0"/>
                  <a:ea typeface="+mn-lt"/>
                  <a:cs typeface="Times New Roman" panose="02020603050405020304" pitchFamily="18" charset="0"/>
                </a:rPr>
                <a:t>Camera Switch</a:t>
              </a:r>
              <a:endParaRPr lang="en-US" sz="135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2"/>
            <p:cNvSpPr/>
            <p:nvPr/>
          </p:nvSpPr>
          <p:spPr>
            <a:xfrm>
              <a:off x="6226098" y="4212050"/>
              <a:ext cx="1301497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Multi-Mode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Navigation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157502" y="1216828"/>
              <a:ext cx="1447047" cy="3660066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35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233607" y="1237057"/>
              <a:ext cx="1301498" cy="325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4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Visualization</a:t>
              </a:r>
              <a:endParaRPr lang="zh-CN" altLang="en-US" sz="144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8"/>
            <p:cNvSpPr/>
            <p:nvPr/>
          </p:nvSpPr>
          <p:spPr>
            <a:xfrm>
              <a:off x="7748583" y="2245139"/>
              <a:ext cx="1301496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Ground Removal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9"/>
            <p:cNvSpPr/>
            <p:nvPr/>
          </p:nvSpPr>
          <p:spPr>
            <a:xfrm>
              <a:off x="7748581" y="4217052"/>
              <a:ext cx="1301497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Registration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10"/>
            <p:cNvSpPr/>
            <p:nvPr/>
          </p:nvSpPr>
          <p:spPr>
            <a:xfrm>
              <a:off x="7748583" y="2896570"/>
              <a:ext cx="1301497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Multi-Object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Tracking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14"/>
            <p:cNvSpPr/>
            <p:nvPr/>
          </p:nvSpPr>
          <p:spPr>
            <a:xfrm>
              <a:off x="7748582" y="3546732"/>
              <a:ext cx="1301497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Geometry Projection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48583" y="1594190"/>
              <a:ext cx="1301497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Point Cloud 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Lib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678793" y="1216828"/>
              <a:ext cx="1447047" cy="3645988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35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849137" y="1237056"/>
              <a:ext cx="1100383" cy="325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4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 Sets</a:t>
              </a:r>
              <a:endParaRPr lang="en-US" altLang="zh-CN" sz="144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"/>
            <p:cNvSpPr/>
            <p:nvPr/>
          </p:nvSpPr>
          <p:spPr>
            <a:xfrm>
              <a:off x="9294266" y="1592099"/>
              <a:ext cx="1268000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Retrieval 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2"/>
            <p:cNvSpPr/>
            <p:nvPr/>
          </p:nvSpPr>
          <p:spPr>
            <a:xfrm>
              <a:off x="9294266" y="2896570"/>
              <a:ext cx="1268000" cy="84161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Web Framework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4"/>
            <p:cNvSpPr/>
            <p:nvPr/>
          </p:nvSpPr>
          <p:spPr>
            <a:xfrm>
              <a:off x="9294266" y="3897539"/>
              <a:ext cx="1268000" cy="82068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WebGL Library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9218504" y="1216828"/>
              <a:ext cx="1442140" cy="3645988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35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294265" y="1234181"/>
              <a:ext cx="1366378" cy="325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4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Infrastructure</a:t>
              </a:r>
              <a:endParaRPr lang="en-US" altLang="zh-CN" sz="144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"/>
            <p:cNvSpPr/>
            <p:nvPr/>
          </p:nvSpPr>
          <p:spPr>
            <a:xfrm>
              <a:off x="9294266" y="2240526"/>
              <a:ext cx="1268000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store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848774" y="746426"/>
              <a:ext cx="5605968" cy="3720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73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Management System &amp; User Interaction Platform</a:t>
              </a:r>
              <a:endParaRPr lang="en-US" altLang="zh-CN" sz="173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直接箭头连接符 37"/>
            <p:cNvCxnSpPr>
              <a:stCxn id="7" idx="3"/>
            </p:cNvCxnSpPr>
            <p:nvPr/>
          </p:nvCxnSpPr>
          <p:spPr>
            <a:xfrm flipV="1">
              <a:off x="4290004" y="1000144"/>
              <a:ext cx="275549" cy="296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8" idx="0"/>
              <a:endCxn id="7" idx="2"/>
            </p:cNvCxnSpPr>
            <p:nvPr/>
          </p:nvCxnSpPr>
          <p:spPr>
            <a:xfrm flipH="1" flipV="1">
              <a:off x="3769014" y="1362125"/>
              <a:ext cx="3256" cy="22521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6" idx="0"/>
              <a:endCxn id="8" idx="2"/>
            </p:cNvCxnSpPr>
            <p:nvPr/>
          </p:nvCxnSpPr>
          <p:spPr>
            <a:xfrm flipV="1">
              <a:off x="3772269" y="2667351"/>
              <a:ext cx="1" cy="2281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rot="10800000" flipV="1">
              <a:off x="3772269" y="3975543"/>
              <a:ext cx="0" cy="34542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endCxn id="6" idx="3"/>
            </p:cNvCxnSpPr>
            <p:nvPr/>
          </p:nvCxnSpPr>
          <p:spPr>
            <a:xfrm flipH="1" flipV="1">
              <a:off x="4296513" y="3435539"/>
              <a:ext cx="269040" cy="296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endCxn id="9" idx="3"/>
            </p:cNvCxnSpPr>
            <p:nvPr/>
          </p:nvCxnSpPr>
          <p:spPr>
            <a:xfrm flipH="1" flipV="1">
              <a:off x="4296513" y="4679982"/>
              <a:ext cx="269040" cy="669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1493</Words>
  <Application>WPS Presentation</Application>
  <PresentationFormat>宽屏</PresentationFormat>
  <Paragraphs>246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Times New Roman</vt:lpstr>
      <vt:lpstr>微软雅黑</vt:lpstr>
      <vt:lpstr>Droid Sans Fallback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lie</cp:lastModifiedBy>
  <cp:revision>735</cp:revision>
  <dcterms:created xsi:type="dcterms:W3CDTF">2020-01-30T03:04:13Z</dcterms:created>
  <dcterms:modified xsi:type="dcterms:W3CDTF">2020-01-30T03:04:13Z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