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ED650D-FA8E-4A51-A3D2-7E6CE91CC2BE}" v="322" dt="2020-01-10T05:31:27.336"/>
    <p1510:client id="{4BFB034F-0C3C-D16D-1DBB-AD42988784A6}" v="147" dt="2020-01-10T06:35:54.628"/>
    <p1510:client id="{5AF17D99-3889-F056-A1A2-B19C7E4CC3A7}" v="552" dt="2020-01-10T06:16:39.490"/>
    <p1510:client id="{BBB5B558-454D-97F0-CF16-C0DF9676D2A3}" v="704" dt="2020-01-10T08:42:09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3E6F1E07-F6E0-44CB-8306-F53AE02B6368}"/>
              </a:ext>
            </a:extLst>
          </p:cNvPr>
          <p:cNvGrpSpPr/>
          <p:nvPr/>
        </p:nvGrpSpPr>
        <p:grpSpPr>
          <a:xfrm>
            <a:off x="3154236" y="457043"/>
            <a:ext cx="3417897" cy="3131613"/>
            <a:chOff x="3154236" y="457043"/>
            <a:chExt cx="3417897" cy="3131613"/>
          </a:xfrm>
        </p:grpSpPr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7FEF62A9-BCBC-46B3-B469-BC10E925E52E}"/>
                </a:ext>
              </a:extLst>
            </p:cNvPr>
            <p:cNvSpPr/>
            <p:nvPr/>
          </p:nvSpPr>
          <p:spPr>
            <a:xfrm>
              <a:off x="5096133" y="1754259"/>
              <a:ext cx="1476000" cy="9162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Human </a:t>
              </a:r>
              <a:endParaRPr lang="en-US" dirty="0"/>
            </a:p>
            <a:p>
              <a:pPr algn="ctr"/>
              <a:r>
                <a:rPr lang="en-US" dirty="0">
                  <a:cs typeface="Calibri"/>
                </a:rPr>
                <a:t>Edit &amp; Review &amp; Adjustment</a:t>
              </a:r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066EDA54-2FBB-47FC-BB70-A32ED0B88599}"/>
                </a:ext>
              </a:extLst>
            </p:cNvPr>
            <p:cNvSpPr/>
            <p:nvPr/>
          </p:nvSpPr>
          <p:spPr>
            <a:xfrm>
              <a:off x="3154238" y="1754258"/>
              <a:ext cx="1476000" cy="9162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AI-based </a:t>
              </a:r>
              <a:endParaRPr lang="en-US" dirty="0"/>
            </a:p>
            <a:p>
              <a:pPr algn="ctr"/>
              <a:r>
                <a:rPr lang="en-US" dirty="0">
                  <a:cs typeface="Calibri"/>
                </a:rPr>
                <a:t>Automatic </a:t>
              </a:r>
            </a:p>
            <a:p>
              <a:pPr algn="ctr"/>
              <a:r>
                <a:rPr lang="en-US" dirty="0">
                  <a:cs typeface="Calibri"/>
                </a:rPr>
                <a:t>Annotation</a:t>
              </a:r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9E0B5F7F-A652-4ABF-ABA6-B62E75146FB6}"/>
                </a:ext>
              </a:extLst>
            </p:cNvPr>
            <p:cNvSpPr/>
            <p:nvPr/>
          </p:nvSpPr>
          <p:spPr>
            <a:xfrm>
              <a:off x="5096132" y="457044"/>
              <a:ext cx="1476000" cy="9162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Finely </a:t>
              </a:r>
            </a:p>
            <a:p>
              <a:pPr algn="ctr"/>
              <a:r>
                <a:rPr lang="en-US" dirty="0">
                  <a:cs typeface="Calibri"/>
                </a:rPr>
                <a:t>Annotated </a:t>
              </a:r>
            </a:p>
            <a:p>
              <a:pPr algn="ctr"/>
              <a:r>
                <a:rPr lang="en-US" dirty="0">
                  <a:cs typeface="Calibri"/>
                </a:rPr>
                <a:t>Data</a:t>
              </a:r>
            </a:p>
          </p:txBody>
        </p:sp>
        <p:sp>
          <p:nvSpPr>
            <p:cNvPr id="19" name="Arrow: Right 6">
              <a:extLst>
                <a:ext uri="{FF2B5EF4-FFF2-40B4-BE49-F238E27FC236}">
                  <a16:creationId xmlns:a16="http://schemas.microsoft.com/office/drawing/2014/main" id="{005C3CA1-8C33-4B6A-B788-7AF3D7A0A733}"/>
                </a:ext>
              </a:extLst>
            </p:cNvPr>
            <p:cNvSpPr/>
            <p:nvPr/>
          </p:nvSpPr>
          <p:spPr>
            <a:xfrm rot="10800000">
              <a:off x="4652331" y="760373"/>
              <a:ext cx="426357" cy="308428"/>
            </a:xfrm>
            <a:prstGeom prst="right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Down 7">
              <a:extLst>
                <a:ext uri="{FF2B5EF4-FFF2-40B4-BE49-F238E27FC236}">
                  <a16:creationId xmlns:a16="http://schemas.microsoft.com/office/drawing/2014/main" id="{9FBA81F0-4063-4174-8384-04B5E13F4C79}"/>
                </a:ext>
              </a:extLst>
            </p:cNvPr>
            <p:cNvSpPr/>
            <p:nvPr/>
          </p:nvSpPr>
          <p:spPr>
            <a:xfrm rot="10800000">
              <a:off x="5694885" y="2699403"/>
              <a:ext cx="335643" cy="381001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DF6F8CC9-DEC3-47D2-AC8C-9790F80A124A}"/>
                </a:ext>
              </a:extLst>
            </p:cNvPr>
            <p:cNvSpPr/>
            <p:nvPr/>
          </p:nvSpPr>
          <p:spPr>
            <a:xfrm>
              <a:off x="3154237" y="457043"/>
              <a:ext cx="1476000" cy="9162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Calibri"/>
                </a:rPr>
                <a:t>Artificial </a:t>
              </a:r>
            </a:p>
            <a:p>
              <a:pPr algn="ctr"/>
              <a:r>
                <a:rPr lang="en-US" altLang="zh-CN" dirty="0">
                  <a:cs typeface="Calibri"/>
                </a:rPr>
                <a:t>Intelligence</a:t>
              </a:r>
              <a:endParaRPr lang="en-US" dirty="0">
                <a:cs typeface="Calibri"/>
              </a:endParaRPr>
            </a:p>
            <a:p>
              <a:pPr algn="ctr"/>
              <a:r>
                <a:rPr lang="en-US" dirty="0">
                  <a:cs typeface="Calibri"/>
                </a:rPr>
                <a:t>(AI) Model</a:t>
              </a:r>
            </a:p>
          </p:txBody>
        </p:sp>
        <p:sp>
          <p:nvSpPr>
            <p:cNvPr id="22" name="Arrow: Right 9">
              <a:extLst>
                <a:ext uri="{FF2B5EF4-FFF2-40B4-BE49-F238E27FC236}">
                  <a16:creationId xmlns:a16="http://schemas.microsoft.com/office/drawing/2014/main" id="{EEF598E3-237D-49CC-8550-74EBA054F160}"/>
                </a:ext>
              </a:extLst>
            </p:cNvPr>
            <p:cNvSpPr/>
            <p:nvPr/>
          </p:nvSpPr>
          <p:spPr>
            <a:xfrm>
              <a:off x="4652330" y="2057587"/>
              <a:ext cx="426357" cy="308428"/>
            </a:xfrm>
            <a:prstGeom prst="right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Down 10">
              <a:extLst>
                <a:ext uri="{FF2B5EF4-FFF2-40B4-BE49-F238E27FC236}">
                  <a16:creationId xmlns:a16="http://schemas.microsoft.com/office/drawing/2014/main" id="{81588FC0-A3CA-421E-8619-185755F182D5}"/>
                </a:ext>
              </a:extLst>
            </p:cNvPr>
            <p:cNvSpPr/>
            <p:nvPr/>
          </p:nvSpPr>
          <p:spPr>
            <a:xfrm rot="10800000">
              <a:off x="3726433" y="2699403"/>
              <a:ext cx="335643" cy="381001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1">
              <a:extLst>
                <a:ext uri="{FF2B5EF4-FFF2-40B4-BE49-F238E27FC236}">
                  <a16:creationId xmlns:a16="http://schemas.microsoft.com/office/drawing/2014/main" id="{3CF199BA-C458-4BA5-933D-2E6C47268CEB}"/>
                </a:ext>
              </a:extLst>
            </p:cNvPr>
            <p:cNvSpPr/>
            <p:nvPr/>
          </p:nvSpPr>
          <p:spPr>
            <a:xfrm>
              <a:off x="3154236" y="3080656"/>
              <a:ext cx="3417895" cy="508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Raw Data</a:t>
              </a:r>
              <a:endParaRPr lang="en-US" dirty="0"/>
            </a:p>
          </p:txBody>
        </p:sp>
        <p:sp>
          <p:nvSpPr>
            <p:cNvPr id="25" name="Arrow: Down 13">
              <a:extLst>
                <a:ext uri="{FF2B5EF4-FFF2-40B4-BE49-F238E27FC236}">
                  <a16:creationId xmlns:a16="http://schemas.microsoft.com/office/drawing/2014/main" id="{577964AD-BCF4-46ED-AC73-22A1370E111F}"/>
                </a:ext>
              </a:extLst>
            </p:cNvPr>
            <p:cNvSpPr/>
            <p:nvPr/>
          </p:nvSpPr>
          <p:spPr>
            <a:xfrm>
              <a:off x="3726433" y="1373004"/>
              <a:ext cx="335643" cy="381001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Down 14">
              <a:extLst>
                <a:ext uri="{FF2B5EF4-FFF2-40B4-BE49-F238E27FC236}">
                  <a16:creationId xmlns:a16="http://schemas.microsoft.com/office/drawing/2014/main" id="{19BE9B33-2AB6-4269-BC85-09B91387447A}"/>
                </a:ext>
              </a:extLst>
            </p:cNvPr>
            <p:cNvSpPr/>
            <p:nvPr/>
          </p:nvSpPr>
          <p:spPr>
            <a:xfrm rot="10800000">
              <a:off x="5694885" y="1373004"/>
              <a:ext cx="335643" cy="381001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81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6E26802F-BEFD-45E7-9176-6E99E03BDB1B}"/>
              </a:ext>
            </a:extLst>
          </p:cNvPr>
          <p:cNvGrpSpPr/>
          <p:nvPr/>
        </p:nvGrpSpPr>
        <p:grpSpPr>
          <a:xfrm>
            <a:off x="5442390" y="836576"/>
            <a:ext cx="6391072" cy="4132478"/>
            <a:chOff x="2626970" y="758755"/>
            <a:chExt cx="6391072" cy="4132478"/>
          </a:xfrm>
        </p:grpSpPr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E8010EF8-F337-41C3-A2C6-8B2A458EF5E4}"/>
                </a:ext>
              </a:extLst>
            </p:cNvPr>
            <p:cNvSpPr/>
            <p:nvPr/>
          </p:nvSpPr>
          <p:spPr>
            <a:xfrm>
              <a:off x="7146042" y="758755"/>
              <a:ext cx="1872000" cy="295541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Operation</a:t>
              </a: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</p:txBody>
        </p: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56C3388D-5E47-44C9-B56B-7982BDD83986}"/>
                </a:ext>
              </a:extLst>
            </p:cNvPr>
            <p:cNvSpPr/>
            <p:nvPr/>
          </p:nvSpPr>
          <p:spPr>
            <a:xfrm>
              <a:off x="4877764" y="758756"/>
              <a:ext cx="1872000" cy="295541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Visualization</a:t>
              </a: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</p:txBody>
        </p:sp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CF602318-797A-4AED-A343-DE03749A70D7}"/>
                </a:ext>
              </a:extLst>
            </p:cNvPr>
            <p:cNvSpPr/>
            <p:nvPr/>
          </p:nvSpPr>
          <p:spPr>
            <a:xfrm>
              <a:off x="4960270" y="2019654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3D-2D</a:t>
              </a:r>
              <a:r>
                <a:rPr lang="en-US" dirty="0">
                  <a:cs typeface="Calibri"/>
                </a:rPr>
                <a:t> </a:t>
              </a:r>
              <a:endParaRPr lang="en-US" dirty="0">
                <a:ea typeface="+mn-lt"/>
                <a:cs typeface="+mn-lt"/>
              </a:endParaRPr>
            </a:p>
            <a:p>
              <a:pPr algn="ctr"/>
              <a:r>
                <a:rPr lang="en-US" dirty="0">
                  <a:cs typeface="Calibri"/>
                </a:rPr>
                <a:t>Fusion</a:t>
              </a:r>
              <a:endParaRPr lang="en-US" dirty="0"/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609ABED1-0818-42AE-9FAE-CCA816569514}"/>
                </a:ext>
              </a:extLst>
            </p:cNvPr>
            <p:cNvSpPr/>
            <p:nvPr/>
          </p:nvSpPr>
          <p:spPr>
            <a:xfrm>
              <a:off x="4960269" y="1161741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Space/Temporal</a:t>
              </a:r>
            </a:p>
            <a:p>
              <a:pPr algn="ctr"/>
              <a:r>
                <a:rPr lang="en-US" dirty="0">
                  <a:cs typeface="Calibri"/>
                </a:rPr>
                <a:t>Navigation</a:t>
              </a:r>
            </a:p>
          </p:txBody>
        </p:sp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99424E64-C6AF-4AC3-B6A0-F0C8F313EBE0}"/>
                </a:ext>
              </a:extLst>
            </p:cNvPr>
            <p:cNvSpPr/>
            <p:nvPr/>
          </p:nvSpPr>
          <p:spPr>
            <a:xfrm>
              <a:off x="4960269" y="2907328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Multi-View Display</a:t>
              </a:r>
            </a:p>
          </p:txBody>
        </p:sp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id="{55DBF4FD-3EC5-49BA-8E1F-5B7FEA47DFAC}"/>
                </a:ext>
              </a:extLst>
            </p:cNvPr>
            <p:cNvSpPr/>
            <p:nvPr/>
          </p:nvSpPr>
          <p:spPr>
            <a:xfrm>
              <a:off x="7223745" y="1161331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Basic</a:t>
              </a:r>
            </a:p>
            <a:p>
              <a:pPr algn="ctr"/>
              <a:r>
                <a:rPr lang="en-US" dirty="0">
                  <a:cs typeface="Calibri"/>
                </a:rPr>
                <a:t>3D Box Edit</a:t>
              </a:r>
            </a:p>
          </p:txBody>
        </p:sp>
        <p:sp>
          <p:nvSpPr>
            <p:cNvPr id="31" name="Rectangle 10">
              <a:extLst>
                <a:ext uri="{FF2B5EF4-FFF2-40B4-BE49-F238E27FC236}">
                  <a16:creationId xmlns:a16="http://schemas.microsoft.com/office/drawing/2014/main" id="{B7126E00-0D54-4711-B046-32DC4C0E8FA0}"/>
                </a:ext>
              </a:extLst>
            </p:cNvPr>
            <p:cNvSpPr/>
            <p:nvPr/>
          </p:nvSpPr>
          <p:spPr>
            <a:xfrm>
              <a:off x="7223744" y="2023117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Algorithm Assisted Edit</a:t>
              </a:r>
            </a:p>
          </p:txBody>
        </p:sp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47711DD5-4DB8-4B4F-B2FF-EECAB4086A10}"/>
                </a:ext>
              </a:extLst>
            </p:cNvPr>
            <p:cNvSpPr/>
            <p:nvPr/>
          </p:nvSpPr>
          <p:spPr>
            <a:xfrm>
              <a:off x="7223743" y="2903044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Calibri"/>
                </a:rPr>
                <a:t>Error</a:t>
              </a:r>
            </a:p>
            <a:p>
              <a:pPr algn="ctr"/>
              <a:r>
                <a:rPr lang="en-US" dirty="0">
                  <a:cs typeface="Calibri"/>
                </a:rPr>
                <a:t>Detection</a:t>
              </a:r>
              <a:endParaRPr lang="en-US" dirty="0"/>
            </a:p>
          </p:txBody>
        </p:sp>
        <p:sp>
          <p:nvSpPr>
            <p:cNvPr id="33" name="Rectangle 15">
              <a:extLst>
                <a:ext uri="{FF2B5EF4-FFF2-40B4-BE49-F238E27FC236}">
                  <a16:creationId xmlns:a16="http://schemas.microsoft.com/office/drawing/2014/main" id="{26C01626-0560-471E-8A1A-4FA600922967}"/>
                </a:ext>
              </a:extLst>
            </p:cNvPr>
            <p:cNvSpPr/>
            <p:nvPr/>
          </p:nvSpPr>
          <p:spPr>
            <a:xfrm>
              <a:off x="2626970" y="758757"/>
              <a:ext cx="1872000" cy="295541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Pre-Processing</a:t>
              </a: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</p:txBody>
        </p:sp>
        <p:sp>
          <p:nvSpPr>
            <p:cNvPr id="34" name="Rectangle 16">
              <a:extLst>
                <a:ext uri="{FF2B5EF4-FFF2-40B4-BE49-F238E27FC236}">
                  <a16:creationId xmlns:a16="http://schemas.microsoft.com/office/drawing/2014/main" id="{2BF8D243-F9C4-4939-8EE5-91A7B013C42E}"/>
                </a:ext>
              </a:extLst>
            </p:cNvPr>
            <p:cNvSpPr/>
            <p:nvPr/>
          </p:nvSpPr>
          <p:spPr>
            <a:xfrm>
              <a:off x="2710133" y="2028725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Data Clean</a:t>
              </a:r>
              <a:endParaRPr lang="en-US" dirty="0"/>
            </a:p>
          </p:txBody>
        </p:sp>
        <p:sp>
          <p:nvSpPr>
            <p:cNvPr id="35" name="Rectangle 18">
              <a:extLst>
                <a:ext uri="{FF2B5EF4-FFF2-40B4-BE49-F238E27FC236}">
                  <a16:creationId xmlns:a16="http://schemas.microsoft.com/office/drawing/2014/main" id="{00DA5C8E-2322-44E1-9F80-60256BA3E762}"/>
                </a:ext>
              </a:extLst>
            </p:cNvPr>
            <p:cNvSpPr/>
            <p:nvPr/>
          </p:nvSpPr>
          <p:spPr>
            <a:xfrm>
              <a:off x="2710132" y="2916399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endParaRPr lang="en-US" dirty="0">
                <a:ea typeface="+mn-lt"/>
                <a:cs typeface="+mn-lt"/>
              </a:endParaRPr>
            </a:p>
            <a:p>
              <a:pPr algn="ctr">
                <a:lnSpc>
                  <a:spcPts val="2000"/>
                </a:lnSpc>
              </a:pPr>
              <a:r>
                <a:rPr lang="en-US" dirty="0">
                  <a:ea typeface="+mn-lt"/>
                  <a:cs typeface="+mn-lt"/>
                </a:rPr>
                <a:t>Automatic Initial</a:t>
              </a:r>
            </a:p>
            <a:p>
              <a:pPr algn="ctr">
                <a:lnSpc>
                  <a:spcPts val="2000"/>
                </a:lnSpc>
              </a:pPr>
              <a:r>
                <a:rPr lang="en-US" dirty="0">
                  <a:ea typeface="+mn-lt"/>
                  <a:cs typeface="+mn-lt"/>
                </a:rPr>
                <a:t> Annotation</a:t>
              </a:r>
            </a:p>
            <a:p>
              <a:pPr algn="ctr">
                <a:lnSpc>
                  <a:spcPts val="2000"/>
                </a:lnSpc>
              </a:pPr>
              <a:endParaRPr lang="en-US" dirty="0">
                <a:cs typeface="Calibri"/>
              </a:endParaRPr>
            </a:p>
          </p:txBody>
        </p:sp>
        <p:sp>
          <p:nvSpPr>
            <p:cNvPr id="36" name="Rectangle 17">
              <a:extLst>
                <a:ext uri="{FF2B5EF4-FFF2-40B4-BE49-F238E27FC236}">
                  <a16:creationId xmlns:a16="http://schemas.microsoft.com/office/drawing/2014/main" id="{F79206C8-7A44-496D-9C08-FA51FD44E261}"/>
                </a:ext>
              </a:extLst>
            </p:cNvPr>
            <p:cNvSpPr/>
            <p:nvPr/>
          </p:nvSpPr>
          <p:spPr>
            <a:xfrm>
              <a:off x="2710132" y="1170812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Calibration</a:t>
              </a:r>
            </a:p>
          </p:txBody>
        </p:sp>
        <p:sp>
          <p:nvSpPr>
            <p:cNvPr id="37" name="Rectangle 24">
              <a:extLst>
                <a:ext uri="{FF2B5EF4-FFF2-40B4-BE49-F238E27FC236}">
                  <a16:creationId xmlns:a16="http://schemas.microsoft.com/office/drawing/2014/main" id="{BE587C43-D133-486E-AAD3-96A2E54526B3}"/>
                </a:ext>
              </a:extLst>
            </p:cNvPr>
            <p:cNvSpPr/>
            <p:nvPr/>
          </p:nvSpPr>
          <p:spPr>
            <a:xfrm>
              <a:off x="2626970" y="4153900"/>
              <a:ext cx="6391072" cy="7373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Data Management </a:t>
              </a:r>
              <a:r>
                <a:rPr lang="en-US" altLang="zh-CN" dirty="0">
                  <a:cs typeface="Calibri"/>
                </a:rPr>
                <a:t>System </a:t>
              </a:r>
              <a:r>
                <a:rPr lang="en-US" dirty="0">
                  <a:cs typeface="Calibri"/>
                </a:rPr>
                <a:t>&amp; </a:t>
              </a:r>
              <a:r>
                <a:rPr lang="en-US" altLang="zh-CN" dirty="0">
                  <a:cs typeface="Calibri"/>
                </a:rPr>
                <a:t>User Interaction Platform</a:t>
              </a:r>
              <a:endParaRPr lang="en-US" dirty="0">
                <a:cs typeface="Calibri"/>
              </a:endParaRPr>
            </a:p>
          </p:txBody>
        </p:sp>
        <p:sp>
          <p:nvSpPr>
            <p:cNvPr id="38" name="Arrow: Up 1">
              <a:extLst>
                <a:ext uri="{FF2B5EF4-FFF2-40B4-BE49-F238E27FC236}">
                  <a16:creationId xmlns:a16="http://schemas.microsoft.com/office/drawing/2014/main" id="{37B6E0A7-30AA-4A2A-A321-6AE78702526E}"/>
                </a:ext>
              </a:extLst>
            </p:cNvPr>
            <p:cNvSpPr/>
            <p:nvPr/>
          </p:nvSpPr>
          <p:spPr>
            <a:xfrm>
              <a:off x="5683520" y="3755178"/>
              <a:ext cx="281214" cy="399143"/>
            </a:xfrm>
            <a:prstGeom prst="up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Up-Down 3">
              <a:extLst>
                <a:ext uri="{FF2B5EF4-FFF2-40B4-BE49-F238E27FC236}">
                  <a16:creationId xmlns:a16="http://schemas.microsoft.com/office/drawing/2014/main" id="{594A5BAA-29C0-42CC-88BA-BECE5D77FBF9}"/>
                </a:ext>
              </a:extLst>
            </p:cNvPr>
            <p:cNvSpPr/>
            <p:nvPr/>
          </p:nvSpPr>
          <p:spPr>
            <a:xfrm>
              <a:off x="3433668" y="3749449"/>
              <a:ext cx="244928" cy="399144"/>
            </a:xfrm>
            <a:prstGeom prst="upDown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Up-Down 25">
              <a:extLst>
                <a:ext uri="{FF2B5EF4-FFF2-40B4-BE49-F238E27FC236}">
                  <a16:creationId xmlns:a16="http://schemas.microsoft.com/office/drawing/2014/main" id="{0A0D4A37-C976-4DDE-B761-9B08B43D767D}"/>
                </a:ext>
              </a:extLst>
            </p:cNvPr>
            <p:cNvSpPr/>
            <p:nvPr/>
          </p:nvSpPr>
          <p:spPr>
            <a:xfrm>
              <a:off x="7943034" y="3749449"/>
              <a:ext cx="244928" cy="399144"/>
            </a:xfrm>
            <a:prstGeom prst="upDown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Up-Down 26">
              <a:extLst>
                <a:ext uri="{FF2B5EF4-FFF2-40B4-BE49-F238E27FC236}">
                  <a16:creationId xmlns:a16="http://schemas.microsoft.com/office/drawing/2014/main" id="{FE7C558C-C781-4A07-9065-079113BADAAF}"/>
                </a:ext>
              </a:extLst>
            </p:cNvPr>
            <p:cNvSpPr/>
            <p:nvPr/>
          </p:nvSpPr>
          <p:spPr>
            <a:xfrm rot="16200000">
              <a:off x="6818955" y="2188748"/>
              <a:ext cx="244928" cy="399144"/>
            </a:xfrm>
            <a:prstGeom prst="upDown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Up-Down 27">
              <a:extLst>
                <a:ext uri="{FF2B5EF4-FFF2-40B4-BE49-F238E27FC236}">
                  <a16:creationId xmlns:a16="http://schemas.microsoft.com/office/drawing/2014/main" id="{CE1514E6-F3E4-4963-82F2-5985DE8F39F8}"/>
                </a:ext>
              </a:extLst>
            </p:cNvPr>
            <p:cNvSpPr/>
            <p:nvPr/>
          </p:nvSpPr>
          <p:spPr>
            <a:xfrm rot="16200000">
              <a:off x="4559741" y="2188748"/>
              <a:ext cx="244928" cy="399144"/>
            </a:xfrm>
            <a:prstGeom prst="upDown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1BF1DC0-E5E7-4CBD-A48D-55DDBDC732C0}"/>
              </a:ext>
            </a:extLst>
          </p:cNvPr>
          <p:cNvGrpSpPr/>
          <p:nvPr/>
        </p:nvGrpSpPr>
        <p:grpSpPr>
          <a:xfrm>
            <a:off x="709895" y="836576"/>
            <a:ext cx="4336217" cy="4188074"/>
            <a:chOff x="3154236" y="457043"/>
            <a:chExt cx="3417897" cy="3131613"/>
          </a:xfrm>
        </p:grpSpPr>
        <p:sp>
          <p:nvSpPr>
            <p:cNvPr id="44" name="Rectangle 3">
              <a:extLst>
                <a:ext uri="{FF2B5EF4-FFF2-40B4-BE49-F238E27FC236}">
                  <a16:creationId xmlns:a16="http://schemas.microsoft.com/office/drawing/2014/main" id="{E88F1A38-F623-4CDC-8B93-F2F7F39285EB}"/>
                </a:ext>
              </a:extLst>
            </p:cNvPr>
            <p:cNvSpPr/>
            <p:nvPr/>
          </p:nvSpPr>
          <p:spPr>
            <a:xfrm>
              <a:off x="5096133" y="1754259"/>
              <a:ext cx="1476000" cy="9162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Human </a:t>
              </a:r>
              <a:endParaRPr lang="en-US" dirty="0"/>
            </a:p>
            <a:p>
              <a:pPr algn="ctr"/>
              <a:r>
                <a:rPr lang="en-US" dirty="0">
                  <a:cs typeface="Calibri"/>
                </a:rPr>
                <a:t>Edit &amp; Review &amp; Adjustment</a:t>
              </a:r>
            </a:p>
          </p:txBody>
        </p:sp>
        <p:sp>
          <p:nvSpPr>
            <p:cNvPr id="45" name="Rectangle 4">
              <a:extLst>
                <a:ext uri="{FF2B5EF4-FFF2-40B4-BE49-F238E27FC236}">
                  <a16:creationId xmlns:a16="http://schemas.microsoft.com/office/drawing/2014/main" id="{A55FCC92-F0D8-44A2-9E58-813D0279DAEF}"/>
                </a:ext>
              </a:extLst>
            </p:cNvPr>
            <p:cNvSpPr/>
            <p:nvPr/>
          </p:nvSpPr>
          <p:spPr>
            <a:xfrm>
              <a:off x="3154238" y="1754258"/>
              <a:ext cx="1476000" cy="9162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AI-based </a:t>
              </a:r>
              <a:endParaRPr lang="en-US" dirty="0"/>
            </a:p>
            <a:p>
              <a:pPr algn="ctr"/>
              <a:r>
                <a:rPr lang="en-US" dirty="0">
                  <a:cs typeface="Calibri"/>
                </a:rPr>
                <a:t>Automatic </a:t>
              </a:r>
            </a:p>
            <a:p>
              <a:pPr algn="ctr"/>
              <a:r>
                <a:rPr lang="en-US" dirty="0">
                  <a:cs typeface="Calibri"/>
                </a:rPr>
                <a:t>Annotation</a:t>
              </a: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2624F5C5-B569-49E3-A51E-024916D7418E}"/>
                </a:ext>
              </a:extLst>
            </p:cNvPr>
            <p:cNvSpPr/>
            <p:nvPr/>
          </p:nvSpPr>
          <p:spPr>
            <a:xfrm>
              <a:off x="5096132" y="457044"/>
              <a:ext cx="1476000" cy="9162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Finely </a:t>
              </a:r>
            </a:p>
            <a:p>
              <a:pPr algn="ctr"/>
              <a:r>
                <a:rPr lang="en-US" dirty="0">
                  <a:cs typeface="Calibri"/>
                </a:rPr>
                <a:t>Annotated </a:t>
              </a:r>
            </a:p>
            <a:p>
              <a:pPr algn="ctr"/>
              <a:r>
                <a:rPr lang="en-US" dirty="0">
                  <a:cs typeface="Calibri"/>
                </a:rPr>
                <a:t>Data</a:t>
              </a:r>
            </a:p>
          </p:txBody>
        </p:sp>
        <p:sp>
          <p:nvSpPr>
            <p:cNvPr id="47" name="Arrow: Right 6">
              <a:extLst>
                <a:ext uri="{FF2B5EF4-FFF2-40B4-BE49-F238E27FC236}">
                  <a16:creationId xmlns:a16="http://schemas.microsoft.com/office/drawing/2014/main" id="{B85B9269-B895-4120-9E9C-A9D164547C4A}"/>
                </a:ext>
              </a:extLst>
            </p:cNvPr>
            <p:cNvSpPr/>
            <p:nvPr/>
          </p:nvSpPr>
          <p:spPr>
            <a:xfrm rot="10800000">
              <a:off x="4652331" y="760373"/>
              <a:ext cx="426357" cy="308428"/>
            </a:xfrm>
            <a:prstGeom prst="right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row: Down 7">
              <a:extLst>
                <a:ext uri="{FF2B5EF4-FFF2-40B4-BE49-F238E27FC236}">
                  <a16:creationId xmlns:a16="http://schemas.microsoft.com/office/drawing/2014/main" id="{A1D4C010-79B2-4E04-A059-E580701D9FFF}"/>
                </a:ext>
              </a:extLst>
            </p:cNvPr>
            <p:cNvSpPr/>
            <p:nvPr/>
          </p:nvSpPr>
          <p:spPr>
            <a:xfrm rot="10800000">
              <a:off x="5694885" y="2699403"/>
              <a:ext cx="335643" cy="381001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DB5BD102-1841-4D3B-8067-7B9AA7AC0EAD}"/>
                </a:ext>
              </a:extLst>
            </p:cNvPr>
            <p:cNvSpPr/>
            <p:nvPr/>
          </p:nvSpPr>
          <p:spPr>
            <a:xfrm>
              <a:off x="3154237" y="457043"/>
              <a:ext cx="1476000" cy="9162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Calibri"/>
                </a:rPr>
                <a:t>Artificial </a:t>
              </a:r>
            </a:p>
            <a:p>
              <a:pPr algn="ctr"/>
              <a:r>
                <a:rPr lang="en-US" altLang="zh-CN" dirty="0">
                  <a:cs typeface="Calibri"/>
                </a:rPr>
                <a:t>Intelligence</a:t>
              </a:r>
              <a:endParaRPr lang="en-US" dirty="0">
                <a:cs typeface="Calibri"/>
              </a:endParaRPr>
            </a:p>
            <a:p>
              <a:pPr algn="ctr"/>
              <a:r>
                <a:rPr lang="en-US" dirty="0">
                  <a:cs typeface="Calibri"/>
                </a:rPr>
                <a:t>(AI) Model</a:t>
              </a:r>
            </a:p>
          </p:txBody>
        </p:sp>
        <p:sp>
          <p:nvSpPr>
            <p:cNvPr id="50" name="Arrow: Right 9">
              <a:extLst>
                <a:ext uri="{FF2B5EF4-FFF2-40B4-BE49-F238E27FC236}">
                  <a16:creationId xmlns:a16="http://schemas.microsoft.com/office/drawing/2014/main" id="{54A5FBA2-C8A8-4399-92C5-EFB405A7A3BD}"/>
                </a:ext>
              </a:extLst>
            </p:cNvPr>
            <p:cNvSpPr/>
            <p:nvPr/>
          </p:nvSpPr>
          <p:spPr>
            <a:xfrm>
              <a:off x="4652330" y="2057587"/>
              <a:ext cx="426357" cy="308428"/>
            </a:xfrm>
            <a:prstGeom prst="right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Down 10">
              <a:extLst>
                <a:ext uri="{FF2B5EF4-FFF2-40B4-BE49-F238E27FC236}">
                  <a16:creationId xmlns:a16="http://schemas.microsoft.com/office/drawing/2014/main" id="{23EB1552-60A8-48F7-B366-C3DDCF74979B}"/>
                </a:ext>
              </a:extLst>
            </p:cNvPr>
            <p:cNvSpPr/>
            <p:nvPr/>
          </p:nvSpPr>
          <p:spPr>
            <a:xfrm rot="10800000">
              <a:off x="3726433" y="2699403"/>
              <a:ext cx="335643" cy="381001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11">
              <a:extLst>
                <a:ext uri="{FF2B5EF4-FFF2-40B4-BE49-F238E27FC236}">
                  <a16:creationId xmlns:a16="http://schemas.microsoft.com/office/drawing/2014/main" id="{92CD6600-7187-43AA-8304-2CFF97F44B1B}"/>
                </a:ext>
              </a:extLst>
            </p:cNvPr>
            <p:cNvSpPr/>
            <p:nvPr/>
          </p:nvSpPr>
          <p:spPr>
            <a:xfrm>
              <a:off x="3154236" y="3080656"/>
              <a:ext cx="3417895" cy="508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Raw Data</a:t>
              </a:r>
              <a:endParaRPr lang="en-US" dirty="0"/>
            </a:p>
          </p:txBody>
        </p:sp>
        <p:sp>
          <p:nvSpPr>
            <p:cNvPr id="53" name="Arrow: Down 13">
              <a:extLst>
                <a:ext uri="{FF2B5EF4-FFF2-40B4-BE49-F238E27FC236}">
                  <a16:creationId xmlns:a16="http://schemas.microsoft.com/office/drawing/2014/main" id="{94BE1C31-F6B0-4A07-BCEE-46F05DB6E803}"/>
                </a:ext>
              </a:extLst>
            </p:cNvPr>
            <p:cNvSpPr/>
            <p:nvPr/>
          </p:nvSpPr>
          <p:spPr>
            <a:xfrm>
              <a:off x="3726433" y="1373004"/>
              <a:ext cx="335643" cy="381001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row: Down 14">
              <a:extLst>
                <a:ext uri="{FF2B5EF4-FFF2-40B4-BE49-F238E27FC236}">
                  <a16:creationId xmlns:a16="http://schemas.microsoft.com/office/drawing/2014/main" id="{C5F58032-203C-4E72-A724-49C375E95A9D}"/>
                </a:ext>
              </a:extLst>
            </p:cNvPr>
            <p:cNvSpPr/>
            <p:nvPr/>
          </p:nvSpPr>
          <p:spPr>
            <a:xfrm rot="10800000">
              <a:off x="5694885" y="1373004"/>
              <a:ext cx="335643" cy="381001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CD3175-D2EF-48A6-A639-610CB5640EE7}"/>
              </a:ext>
            </a:extLst>
          </p:cNvPr>
          <p:cNvSpPr/>
          <p:nvPr/>
        </p:nvSpPr>
        <p:spPr>
          <a:xfrm>
            <a:off x="2707302" y="3914413"/>
            <a:ext cx="2217608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Data Retrieval &amp; store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49870A-7FB6-4E27-9CB1-D9736DC4B781}"/>
              </a:ext>
            </a:extLst>
          </p:cNvPr>
          <p:cNvSpPr/>
          <p:nvPr/>
        </p:nvSpPr>
        <p:spPr>
          <a:xfrm>
            <a:off x="5104605" y="3914413"/>
            <a:ext cx="2174799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Web Framework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5BA941-C6B9-486F-B54B-5B0A15D664EF}"/>
              </a:ext>
            </a:extLst>
          </p:cNvPr>
          <p:cNvSpPr/>
          <p:nvPr/>
        </p:nvSpPr>
        <p:spPr>
          <a:xfrm>
            <a:off x="7441975" y="3914411"/>
            <a:ext cx="2089181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WebGL Library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6B7A8-AE76-4347-BE38-DA2FBDF58A2D}"/>
              </a:ext>
            </a:extLst>
          </p:cNvPr>
          <p:cNvSpPr/>
          <p:nvPr/>
        </p:nvSpPr>
        <p:spPr>
          <a:xfrm>
            <a:off x="986380" y="3914412"/>
            <a:ext cx="1481294" cy="4966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Infrastructure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380A73-FDCA-4FEE-9090-D4AA35F94D72}"/>
              </a:ext>
            </a:extLst>
          </p:cNvPr>
          <p:cNvSpPr/>
          <p:nvPr/>
        </p:nvSpPr>
        <p:spPr>
          <a:xfrm>
            <a:off x="4085750" y="3203782"/>
            <a:ext cx="1301496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Ground Removal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FEA111-EBCE-4911-BA39-6D24C26F4C1C}"/>
              </a:ext>
            </a:extLst>
          </p:cNvPr>
          <p:cNvSpPr/>
          <p:nvPr/>
        </p:nvSpPr>
        <p:spPr>
          <a:xfrm>
            <a:off x="8229660" y="3203783"/>
            <a:ext cx="1301497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Registration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A3B828-41AB-4840-922F-21D50C3758DB}"/>
              </a:ext>
            </a:extLst>
          </p:cNvPr>
          <p:cNvSpPr/>
          <p:nvPr/>
        </p:nvSpPr>
        <p:spPr>
          <a:xfrm>
            <a:off x="5472761" y="3203782"/>
            <a:ext cx="1301497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Multi-Obj</a:t>
            </a:r>
            <a:endParaRPr lang="en-US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Tracking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74F5F8-EB76-4FDA-876C-F7C9EF118785}"/>
              </a:ext>
            </a:extLst>
          </p:cNvPr>
          <p:cNvSpPr/>
          <p:nvPr/>
        </p:nvSpPr>
        <p:spPr>
          <a:xfrm>
            <a:off x="1020626" y="3203782"/>
            <a:ext cx="1447047" cy="4966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Tool Sets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DD85B2-4A72-42FF-920B-C496ED18E540}"/>
              </a:ext>
            </a:extLst>
          </p:cNvPr>
          <p:cNvSpPr/>
          <p:nvPr/>
        </p:nvSpPr>
        <p:spPr>
          <a:xfrm>
            <a:off x="6842648" y="3203781"/>
            <a:ext cx="1301497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cs typeface="Calibri"/>
              </a:rPr>
              <a:t>Geometry Projection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AE10A3-75FC-439C-9F39-E5FD61A6E689}"/>
              </a:ext>
            </a:extLst>
          </p:cNvPr>
          <p:cNvSpPr/>
          <p:nvPr/>
        </p:nvSpPr>
        <p:spPr>
          <a:xfrm>
            <a:off x="1020627" y="2561647"/>
            <a:ext cx="1447047" cy="4966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Visualization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59419C-2DB2-41D6-8BD8-CE15C0C3820D}"/>
              </a:ext>
            </a:extLst>
          </p:cNvPr>
          <p:cNvSpPr/>
          <p:nvPr/>
        </p:nvSpPr>
        <p:spPr>
          <a:xfrm>
            <a:off x="2707299" y="2518839"/>
            <a:ext cx="1301497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Multi-View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9B8AB8-4FA9-4CFF-960B-556D5C812C8E}"/>
              </a:ext>
            </a:extLst>
          </p:cNvPr>
          <p:cNvSpPr/>
          <p:nvPr/>
        </p:nvSpPr>
        <p:spPr>
          <a:xfrm>
            <a:off x="4085748" y="2518838"/>
            <a:ext cx="1301497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3D-2D Fusion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5B77E9-8F7F-4815-8995-2E3FB5F9719E}"/>
              </a:ext>
            </a:extLst>
          </p:cNvPr>
          <p:cNvSpPr/>
          <p:nvPr/>
        </p:nvSpPr>
        <p:spPr>
          <a:xfrm>
            <a:off x="5472759" y="2518837"/>
            <a:ext cx="1301497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+mn-lt"/>
                <a:cs typeface="+mn-lt"/>
              </a:rPr>
              <a:t>Focus Mode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5906F6-ED3D-4AC5-95BD-B76282BEC565}"/>
              </a:ext>
            </a:extLst>
          </p:cNvPr>
          <p:cNvSpPr/>
          <p:nvPr/>
        </p:nvSpPr>
        <p:spPr>
          <a:xfrm>
            <a:off x="6842646" y="2518836"/>
            <a:ext cx="1301497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+mn-lt"/>
                <a:cs typeface="+mn-lt"/>
              </a:rPr>
              <a:t>Auto </a:t>
            </a:r>
          </a:p>
          <a:p>
            <a:pPr algn="ctr"/>
            <a:r>
              <a:rPr lang="en-US" sz="1400" dirty="0">
                <a:ea typeface="+mn-lt"/>
                <a:cs typeface="+mn-lt"/>
              </a:rPr>
              <a:t>Camera Switch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8A20B1-C02E-4345-83CD-15DC97D90108}"/>
              </a:ext>
            </a:extLst>
          </p:cNvPr>
          <p:cNvSpPr/>
          <p:nvPr/>
        </p:nvSpPr>
        <p:spPr>
          <a:xfrm>
            <a:off x="8229657" y="2518835"/>
            <a:ext cx="1301497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cs typeface="Calibri"/>
              </a:rPr>
              <a:t>Multi-Mode</a:t>
            </a:r>
          </a:p>
          <a:p>
            <a:pPr algn="ctr"/>
            <a:r>
              <a:rPr lang="en-US" sz="1400">
                <a:cs typeface="Calibri"/>
              </a:rPr>
              <a:t>Navigation</a:t>
            </a:r>
            <a:endParaRPr lang="en-US" sz="1400" dirty="0">
              <a:cs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2F022C-8A60-4C97-9A0B-7BD3394420AC}"/>
              </a:ext>
            </a:extLst>
          </p:cNvPr>
          <p:cNvSpPr/>
          <p:nvPr/>
        </p:nvSpPr>
        <p:spPr>
          <a:xfrm>
            <a:off x="2707298" y="1851018"/>
            <a:ext cx="1301497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Semi-Auto</a:t>
            </a:r>
          </a:p>
          <a:p>
            <a:pPr algn="ctr"/>
            <a:r>
              <a:rPr lang="en-US" dirty="0">
                <a:cs typeface="Calibri"/>
              </a:rPr>
              <a:t>Annotation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3FC257-9061-4747-A9EB-63585739CCDA}"/>
              </a:ext>
            </a:extLst>
          </p:cNvPr>
          <p:cNvSpPr/>
          <p:nvPr/>
        </p:nvSpPr>
        <p:spPr>
          <a:xfrm>
            <a:off x="4085747" y="1851017"/>
            <a:ext cx="1301497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cs typeface="Calibri"/>
              </a:rPr>
              <a:t>Boundary-Aware Rotation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5BCEC3-DD4D-441F-81C8-B16624B366BB}"/>
              </a:ext>
            </a:extLst>
          </p:cNvPr>
          <p:cNvSpPr/>
          <p:nvPr/>
        </p:nvSpPr>
        <p:spPr>
          <a:xfrm>
            <a:off x="5472758" y="1851016"/>
            <a:ext cx="1301497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Auto-Shrink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451A2-FC3D-4152-8606-CCA3D10728CE}"/>
              </a:ext>
            </a:extLst>
          </p:cNvPr>
          <p:cNvSpPr/>
          <p:nvPr/>
        </p:nvSpPr>
        <p:spPr>
          <a:xfrm>
            <a:off x="6842645" y="1851015"/>
            <a:ext cx="1301497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3D&amp;2D </a:t>
            </a:r>
          </a:p>
          <a:p>
            <a:pPr algn="ctr"/>
            <a:r>
              <a:rPr lang="en-US" dirty="0">
                <a:cs typeface="Calibri"/>
              </a:rPr>
              <a:t>Annotation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EBBAF9-4ED4-407A-8E1B-F488BC552CED}"/>
              </a:ext>
            </a:extLst>
          </p:cNvPr>
          <p:cNvSpPr/>
          <p:nvPr/>
        </p:nvSpPr>
        <p:spPr>
          <a:xfrm>
            <a:off x="2707300" y="3203782"/>
            <a:ext cx="1301497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Point cloud Lib</a:t>
            </a:r>
            <a:endParaRPr lang="en-US" dirty="0">
              <a:cs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953DB4-E8A8-48A8-9EE0-00E05A8B65AC}"/>
              </a:ext>
            </a:extLst>
          </p:cNvPr>
          <p:cNvSpPr/>
          <p:nvPr/>
        </p:nvSpPr>
        <p:spPr>
          <a:xfrm>
            <a:off x="1020626" y="1851017"/>
            <a:ext cx="1447047" cy="4966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Operation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DAAA5-7130-4735-9C79-FC7CCE44DD99}"/>
              </a:ext>
            </a:extLst>
          </p:cNvPr>
          <p:cNvSpPr/>
          <p:nvPr/>
        </p:nvSpPr>
        <p:spPr>
          <a:xfrm>
            <a:off x="8229656" y="1851015"/>
            <a:ext cx="1301497" cy="4966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Fast Toolbox</a:t>
            </a:r>
            <a:endParaRPr lang="en-US" dirty="0">
              <a:cs typeface="Calibri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F18F0B-B9ED-4C1E-9BC3-D5A28FF5D0C4}"/>
              </a:ext>
            </a:extLst>
          </p:cNvPr>
          <p:cNvSpPr/>
          <p:nvPr/>
        </p:nvSpPr>
        <p:spPr>
          <a:xfrm>
            <a:off x="924128" y="1786855"/>
            <a:ext cx="8709111" cy="62934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F05AC7C-07E7-4675-90FF-DCAAB23BAB1D}"/>
              </a:ext>
            </a:extLst>
          </p:cNvPr>
          <p:cNvSpPr/>
          <p:nvPr/>
        </p:nvSpPr>
        <p:spPr>
          <a:xfrm>
            <a:off x="924127" y="2464463"/>
            <a:ext cx="8709111" cy="62934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92009B-BA1F-4333-ACF1-A25A7ADFB35D}"/>
              </a:ext>
            </a:extLst>
          </p:cNvPr>
          <p:cNvSpPr/>
          <p:nvPr/>
        </p:nvSpPr>
        <p:spPr>
          <a:xfrm>
            <a:off x="924127" y="3155517"/>
            <a:ext cx="8709111" cy="62934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D059757-DF40-4A22-B89A-5B2FA96B0345}"/>
              </a:ext>
            </a:extLst>
          </p:cNvPr>
          <p:cNvSpPr/>
          <p:nvPr/>
        </p:nvSpPr>
        <p:spPr>
          <a:xfrm>
            <a:off x="924126" y="3848082"/>
            <a:ext cx="8709111" cy="62934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49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0F2273A-66DA-41AF-A48C-64EC61AB2855}"/>
              </a:ext>
            </a:extLst>
          </p:cNvPr>
          <p:cNvGrpSpPr/>
          <p:nvPr/>
        </p:nvGrpSpPr>
        <p:grpSpPr>
          <a:xfrm>
            <a:off x="3248024" y="644098"/>
            <a:ext cx="7496448" cy="4394899"/>
            <a:chOff x="3248024" y="644098"/>
            <a:chExt cx="7496448" cy="4394899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B6D3AB2-5F2A-47C4-8C63-30878B0B5C6A}"/>
                </a:ext>
              </a:extLst>
            </p:cNvPr>
            <p:cNvSpPr/>
            <p:nvPr/>
          </p:nvSpPr>
          <p:spPr>
            <a:xfrm>
              <a:off x="4559044" y="644098"/>
              <a:ext cx="6185428" cy="439489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6CC0ECD7-1913-4D31-8215-9F6DA80576FA}"/>
                </a:ext>
              </a:extLst>
            </p:cNvPr>
            <p:cNvSpPr/>
            <p:nvPr/>
          </p:nvSpPr>
          <p:spPr>
            <a:xfrm>
              <a:off x="3248024" y="2895535"/>
              <a:ext cx="1048489" cy="108000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AI-based 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Automatic Annotation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7B788E71-7730-4954-9B15-8886B006E02F}"/>
                </a:ext>
              </a:extLst>
            </p:cNvPr>
            <p:cNvSpPr/>
            <p:nvPr/>
          </p:nvSpPr>
          <p:spPr>
            <a:xfrm>
              <a:off x="3248024" y="644098"/>
              <a:ext cx="1041980" cy="71802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Finely Annotated 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BFFCA041-983A-4DCB-A175-A32C136B3957}"/>
                </a:ext>
              </a:extLst>
            </p:cNvPr>
            <p:cNvSpPr/>
            <p:nvPr/>
          </p:nvSpPr>
          <p:spPr>
            <a:xfrm>
              <a:off x="3248025" y="1587343"/>
              <a:ext cx="1048489" cy="108000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Artificial Intelligence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(AI) Model</a:t>
              </a: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93CBCB76-91D5-490D-836E-7C485E955AF4}"/>
                </a:ext>
              </a:extLst>
            </p:cNvPr>
            <p:cNvSpPr/>
            <p:nvPr/>
          </p:nvSpPr>
          <p:spPr>
            <a:xfrm>
              <a:off x="3248024" y="4320968"/>
              <a:ext cx="1048489" cy="71802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Raw Data</a:t>
              </a:r>
            </a:p>
          </p:txBody>
        </p: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3ABE3F90-AD26-42B6-81A6-70EB305D3606}"/>
                </a:ext>
              </a:extLst>
            </p:cNvPr>
            <p:cNvSpPr/>
            <p:nvPr/>
          </p:nvSpPr>
          <p:spPr>
            <a:xfrm>
              <a:off x="4715647" y="1592099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Semi-Auto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Annotation</a:t>
              </a:r>
            </a:p>
          </p:txBody>
        </p:sp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44C2E240-BDD1-419A-8F2D-2B818708968B}"/>
                </a:ext>
              </a:extLst>
            </p:cNvPr>
            <p:cNvSpPr/>
            <p:nvPr/>
          </p:nvSpPr>
          <p:spPr>
            <a:xfrm>
              <a:off x="4715648" y="2242261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Boundary-Aware Rotation</a:t>
              </a:r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3CDE44F-1152-42B9-B518-10EC9567941F}"/>
                </a:ext>
              </a:extLst>
            </p:cNvPr>
            <p:cNvSpPr/>
            <p:nvPr/>
          </p:nvSpPr>
          <p:spPr>
            <a:xfrm>
              <a:off x="4705741" y="2897969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Auto-Shrink</a:t>
              </a:r>
            </a:p>
          </p:txBody>
        </p:sp>
        <p:sp>
          <p:nvSpPr>
            <p:cNvPr id="13" name="Rectangle 26">
              <a:extLst>
                <a:ext uri="{FF2B5EF4-FFF2-40B4-BE49-F238E27FC236}">
                  <a16:creationId xmlns:a16="http://schemas.microsoft.com/office/drawing/2014/main" id="{2342249F-05E6-48F8-A0AB-ADE00387A4C0}"/>
                </a:ext>
              </a:extLst>
            </p:cNvPr>
            <p:cNvSpPr/>
            <p:nvPr/>
          </p:nvSpPr>
          <p:spPr>
            <a:xfrm>
              <a:off x="4715647" y="3548131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3D&amp;2D 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Annotation</a:t>
              </a:r>
            </a:p>
          </p:txBody>
        </p:sp>
        <p:sp>
          <p:nvSpPr>
            <p:cNvPr id="14" name="Rectangle 29">
              <a:extLst>
                <a:ext uri="{FF2B5EF4-FFF2-40B4-BE49-F238E27FC236}">
                  <a16:creationId xmlns:a16="http://schemas.microsoft.com/office/drawing/2014/main" id="{81AB9ED5-E9B0-42AB-B7D9-CC62945238EB}"/>
                </a:ext>
              </a:extLst>
            </p:cNvPr>
            <p:cNvSpPr/>
            <p:nvPr/>
          </p:nvSpPr>
          <p:spPr>
            <a:xfrm>
              <a:off x="4713819" y="4217052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Fast Toolbox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DAD2811-A8B7-4A60-8874-7B9A2DEE042D}"/>
                </a:ext>
              </a:extLst>
            </p:cNvPr>
            <p:cNvSpPr/>
            <p:nvPr/>
          </p:nvSpPr>
          <p:spPr>
            <a:xfrm>
              <a:off x="4642871" y="1216828"/>
              <a:ext cx="1447047" cy="366006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8B470B1-2B76-4C27-A0B0-66868F3B8C33}"/>
                </a:ext>
              </a:extLst>
            </p:cNvPr>
            <p:cNvSpPr txBox="1"/>
            <p:nvPr/>
          </p:nvSpPr>
          <p:spPr>
            <a:xfrm>
              <a:off x="4723475" y="1216829"/>
              <a:ext cx="12936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</a:t>
              </a:r>
              <a:endParaRPr lang="zh-CN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8FDB81AD-01A9-41B8-8CF7-BDBDE021A2A5}"/>
                </a:ext>
              </a:extLst>
            </p:cNvPr>
            <p:cNvSpPr/>
            <p:nvPr/>
          </p:nvSpPr>
          <p:spPr>
            <a:xfrm>
              <a:off x="6226100" y="1596281"/>
              <a:ext cx="1301497" cy="49250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Multi-View</a:t>
              </a: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9A9B889B-7D1C-4242-AC1F-377DA784E874}"/>
                </a:ext>
              </a:extLst>
            </p:cNvPr>
            <p:cNvSpPr/>
            <p:nvPr/>
          </p:nvSpPr>
          <p:spPr>
            <a:xfrm>
              <a:off x="6226100" y="2242261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3D-2D Fusion</a:t>
              </a:r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7657B7B8-757D-44C6-A55D-2634D2D32E33}"/>
                </a:ext>
              </a:extLst>
            </p:cNvPr>
            <p:cNvSpPr/>
            <p:nvPr/>
          </p:nvSpPr>
          <p:spPr>
            <a:xfrm>
              <a:off x="6226099" y="2896570"/>
              <a:ext cx="1301497" cy="50533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ea typeface="+mn-lt"/>
                  <a:cs typeface="Times New Roman" panose="02020603050405020304" pitchFamily="18" charset="0"/>
                </a:rPr>
                <a:t>Focus Mode</a:t>
              </a:r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9F670F95-B613-4661-8EB3-6FCFB8FA036C}"/>
                </a:ext>
              </a:extLst>
            </p:cNvPr>
            <p:cNvSpPr/>
            <p:nvPr/>
          </p:nvSpPr>
          <p:spPr>
            <a:xfrm>
              <a:off x="6226098" y="3546732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ea typeface="+mn-lt"/>
                  <a:cs typeface="Times New Roman" panose="02020603050405020304" pitchFamily="18" charset="0"/>
                </a:rPr>
                <a:t>Auto 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ea typeface="+mn-lt"/>
                  <a:cs typeface="Times New Roman" panose="02020603050405020304" pitchFamily="18" charset="0"/>
                </a:rPr>
                <a:t>Camera Switch</a:t>
              </a:r>
            </a:p>
          </p:txBody>
        </p:sp>
        <p:sp>
          <p:nvSpPr>
            <p:cNvPr id="21" name="Rectangle 22">
              <a:extLst>
                <a:ext uri="{FF2B5EF4-FFF2-40B4-BE49-F238E27FC236}">
                  <a16:creationId xmlns:a16="http://schemas.microsoft.com/office/drawing/2014/main" id="{4608F22B-DDF9-451A-A865-588BE784A709}"/>
                </a:ext>
              </a:extLst>
            </p:cNvPr>
            <p:cNvSpPr/>
            <p:nvPr/>
          </p:nvSpPr>
          <p:spPr>
            <a:xfrm>
              <a:off x="6226098" y="4212050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Multi-Mode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Navigation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9DFF30D-1186-4200-B740-7C0486038A48}"/>
                </a:ext>
              </a:extLst>
            </p:cNvPr>
            <p:cNvSpPr/>
            <p:nvPr/>
          </p:nvSpPr>
          <p:spPr>
            <a:xfrm>
              <a:off x="6157502" y="1216828"/>
              <a:ext cx="1447047" cy="366006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483E514-4982-47C1-AC09-196FEDD7F5A8}"/>
                </a:ext>
              </a:extLst>
            </p:cNvPr>
            <p:cNvSpPr txBox="1"/>
            <p:nvPr/>
          </p:nvSpPr>
          <p:spPr>
            <a:xfrm>
              <a:off x="6233607" y="1237057"/>
              <a:ext cx="130149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Visualization</a:t>
              </a:r>
              <a:endParaRPr lang="zh-CN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8">
              <a:extLst>
                <a:ext uri="{FF2B5EF4-FFF2-40B4-BE49-F238E27FC236}">
                  <a16:creationId xmlns:a16="http://schemas.microsoft.com/office/drawing/2014/main" id="{5C9B6E12-3A05-4155-8EE4-5273A7FD6E48}"/>
                </a:ext>
              </a:extLst>
            </p:cNvPr>
            <p:cNvSpPr/>
            <p:nvPr/>
          </p:nvSpPr>
          <p:spPr>
            <a:xfrm>
              <a:off x="7748583" y="2245139"/>
              <a:ext cx="1301496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Ground Removal</a:t>
              </a: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234DD4A8-3536-4977-8222-99BF92CECFCA}"/>
                </a:ext>
              </a:extLst>
            </p:cNvPr>
            <p:cNvSpPr/>
            <p:nvPr/>
          </p:nvSpPr>
          <p:spPr>
            <a:xfrm>
              <a:off x="7748581" y="4217052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Registration</a:t>
              </a: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328A6C37-31D0-4106-A76D-428D5ACAEDAF}"/>
                </a:ext>
              </a:extLst>
            </p:cNvPr>
            <p:cNvSpPr/>
            <p:nvPr/>
          </p:nvSpPr>
          <p:spPr>
            <a:xfrm>
              <a:off x="7748583" y="2896570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Multi-Object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Tracking</a:t>
              </a:r>
            </a:p>
          </p:txBody>
        </p:sp>
        <p:sp>
          <p:nvSpPr>
            <p:cNvPr id="27" name="Rectangle 14">
              <a:extLst>
                <a:ext uri="{FF2B5EF4-FFF2-40B4-BE49-F238E27FC236}">
                  <a16:creationId xmlns:a16="http://schemas.microsoft.com/office/drawing/2014/main" id="{B0EDE907-86EA-46E4-BAF1-BD1E6F03A1E5}"/>
                </a:ext>
              </a:extLst>
            </p:cNvPr>
            <p:cNvSpPr/>
            <p:nvPr/>
          </p:nvSpPr>
          <p:spPr>
            <a:xfrm>
              <a:off x="7748582" y="3546732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Geometry Projection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8F6D2C2-026D-4A8B-BE42-66699E6D4A9C}"/>
                </a:ext>
              </a:extLst>
            </p:cNvPr>
            <p:cNvSpPr/>
            <p:nvPr/>
          </p:nvSpPr>
          <p:spPr>
            <a:xfrm>
              <a:off x="7748583" y="1594190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 Cloud 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Lib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378D87D-E6FB-4B32-B2F2-1375D9F304A8}"/>
                </a:ext>
              </a:extLst>
            </p:cNvPr>
            <p:cNvSpPr/>
            <p:nvPr/>
          </p:nvSpPr>
          <p:spPr>
            <a:xfrm>
              <a:off x="7678793" y="1216828"/>
              <a:ext cx="1447047" cy="3645988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40CB9DC-0FA4-4BCC-946B-EF13292DD0DC}"/>
                </a:ext>
              </a:extLst>
            </p:cNvPr>
            <p:cNvSpPr txBox="1"/>
            <p:nvPr/>
          </p:nvSpPr>
          <p:spPr>
            <a:xfrm>
              <a:off x="7849137" y="1237056"/>
              <a:ext cx="110038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 Sets</a:t>
              </a:r>
            </a:p>
          </p:txBody>
        </p:sp>
        <p:sp>
          <p:nvSpPr>
            <p:cNvPr id="31" name="Rectangle 3">
              <a:extLst>
                <a:ext uri="{FF2B5EF4-FFF2-40B4-BE49-F238E27FC236}">
                  <a16:creationId xmlns:a16="http://schemas.microsoft.com/office/drawing/2014/main" id="{FA413DA0-5956-477C-B7FC-827BBA667D41}"/>
                </a:ext>
              </a:extLst>
            </p:cNvPr>
            <p:cNvSpPr/>
            <p:nvPr/>
          </p:nvSpPr>
          <p:spPr>
            <a:xfrm>
              <a:off x="9294266" y="1592099"/>
              <a:ext cx="1268000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Retrieval </a:t>
              </a:r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4005B12-1DE9-4B27-9F83-A82BE42BA8DE}"/>
                </a:ext>
              </a:extLst>
            </p:cNvPr>
            <p:cNvSpPr/>
            <p:nvPr/>
          </p:nvSpPr>
          <p:spPr>
            <a:xfrm>
              <a:off x="9294266" y="2896570"/>
              <a:ext cx="1268000" cy="84161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 Framework</a:t>
              </a:r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BADFACEA-F30A-453E-95E3-BBB20D06AAD9}"/>
                </a:ext>
              </a:extLst>
            </p:cNvPr>
            <p:cNvSpPr/>
            <p:nvPr/>
          </p:nvSpPr>
          <p:spPr>
            <a:xfrm>
              <a:off x="9294266" y="3897539"/>
              <a:ext cx="1268000" cy="82068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WebGL Library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59E9A05-6EF3-49F6-A3F2-F043D3ECE2D3}"/>
                </a:ext>
              </a:extLst>
            </p:cNvPr>
            <p:cNvSpPr/>
            <p:nvPr/>
          </p:nvSpPr>
          <p:spPr>
            <a:xfrm>
              <a:off x="9218504" y="1216828"/>
              <a:ext cx="1442140" cy="3645988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0F59129-BBDE-4499-9F0B-E180CCF863C7}"/>
                </a:ext>
              </a:extLst>
            </p:cNvPr>
            <p:cNvSpPr txBox="1"/>
            <p:nvPr/>
          </p:nvSpPr>
          <p:spPr>
            <a:xfrm>
              <a:off x="9294265" y="1234181"/>
              <a:ext cx="13663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Infrastructure</a:t>
              </a:r>
            </a:p>
          </p:txBody>
        </p:sp>
        <p:sp>
          <p:nvSpPr>
            <p:cNvPr id="36" name="Rectangle 3">
              <a:extLst>
                <a:ext uri="{FF2B5EF4-FFF2-40B4-BE49-F238E27FC236}">
                  <a16:creationId xmlns:a16="http://schemas.microsoft.com/office/drawing/2014/main" id="{DDDA2DA8-9918-4697-B5DC-38B18777F0A9}"/>
                </a:ext>
              </a:extLst>
            </p:cNvPr>
            <p:cNvSpPr/>
            <p:nvPr/>
          </p:nvSpPr>
          <p:spPr>
            <a:xfrm>
              <a:off x="9294266" y="2240526"/>
              <a:ext cx="1268000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store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5B22618-7D66-447E-8809-C1968CA86D59}"/>
                </a:ext>
              </a:extLst>
            </p:cNvPr>
            <p:cNvSpPr/>
            <p:nvPr/>
          </p:nvSpPr>
          <p:spPr>
            <a:xfrm>
              <a:off x="4829992" y="746426"/>
              <a:ext cx="56435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Management System &amp; User Interaction Platform</a:t>
              </a: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63249758-E2F4-4AAF-BAFC-2EDD1FFC7985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4290004" y="1000144"/>
              <a:ext cx="275549" cy="296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26ECFDC-5104-4FA7-AA27-8C173D3E8E5A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H="1" flipV="1">
              <a:off x="3769014" y="1362125"/>
              <a:ext cx="3256" cy="22521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B2DA5EEB-C651-4018-949A-DC987CDD7B73}"/>
                </a:ext>
              </a:extLst>
            </p:cNvPr>
            <p:cNvCxnSpPr>
              <a:cxnSpLocks/>
              <a:stCxn id="6" idx="0"/>
              <a:endCxn id="8" idx="2"/>
            </p:cNvCxnSpPr>
            <p:nvPr/>
          </p:nvCxnSpPr>
          <p:spPr>
            <a:xfrm flipV="1">
              <a:off x="3772269" y="2667351"/>
              <a:ext cx="1" cy="2281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0A1A9A08-15DF-473D-A395-64069D13353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772269" y="3975543"/>
              <a:ext cx="0" cy="3454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883CE86-D027-4944-B2F7-1D333155FA12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 flipV="1">
              <a:off x="4296513" y="3435539"/>
              <a:ext cx="269040" cy="296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32E7329-6CA5-45BB-8935-9B7079FF4527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 flipV="1">
              <a:off x="4296513" y="4679982"/>
              <a:ext cx="269040" cy="66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331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184</Words>
  <Application>Microsoft Office PowerPoint</Application>
  <PresentationFormat>宽屏</PresentationFormat>
  <Paragraphs>128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王 帅军</cp:lastModifiedBy>
  <cp:revision>731</cp:revision>
  <dcterms:created xsi:type="dcterms:W3CDTF">2020-01-10T03:12:03Z</dcterms:created>
  <dcterms:modified xsi:type="dcterms:W3CDTF">2020-01-10T15:16:21Z</dcterms:modified>
</cp:coreProperties>
</file>