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6858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48945"/>
            <a:ext cx="5143501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440815"/>
            <a:ext cx="5143501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795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5"/>
            </a:lvl4pPr>
            <a:lvl5pPr marL="731520" indent="0" algn="ctr">
              <a:buNone/>
              <a:defRPr sz="645"/>
            </a:lvl5pPr>
            <a:lvl6pPr marL="914400" indent="0" algn="ctr">
              <a:buNone/>
              <a:defRPr sz="645"/>
            </a:lvl6pPr>
            <a:lvl7pPr marL="1097280" indent="0" algn="ctr">
              <a:buNone/>
              <a:defRPr sz="645"/>
            </a:lvl7pPr>
            <a:lvl8pPr marL="1280160" indent="0" algn="ctr">
              <a:buNone/>
              <a:defRPr sz="645"/>
            </a:lvl8pPr>
            <a:lvl9pPr marL="1463040" indent="0" algn="ctr">
              <a:buNone/>
              <a:defRPr sz="6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46050"/>
            <a:ext cx="1478757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46050"/>
            <a:ext cx="435054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83895"/>
            <a:ext cx="5915026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835785"/>
            <a:ext cx="5915026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050"/>
            <a:ext cx="591502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72465"/>
            <a:ext cx="29012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02030"/>
            <a:ext cx="29012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72465"/>
            <a:ext cx="29155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02030"/>
            <a:ext cx="29155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394970"/>
            <a:ext cx="3471863" cy="1949450"/>
          </a:xfrm>
        </p:spPr>
        <p:txBody>
          <a:bodyPr/>
          <a:lstStyle>
            <a:lvl1pPr>
              <a:defRPr sz="1275"/>
            </a:lvl1pPr>
            <a:lvl2pPr>
              <a:defRPr sz="1125"/>
            </a:lvl2pPr>
            <a:lvl3pPr>
              <a:defRPr sz="960"/>
            </a:lvl3pPr>
            <a:lvl4pPr>
              <a:defRPr sz="795"/>
            </a:lvl4pPr>
            <a:lvl5pPr>
              <a:defRPr sz="795"/>
            </a:lvl5pPr>
            <a:lvl6pPr>
              <a:defRPr sz="795"/>
            </a:lvl6pPr>
            <a:lvl7pPr>
              <a:defRPr sz="795"/>
            </a:lvl7pPr>
            <a:lvl8pPr>
              <a:defRPr sz="795"/>
            </a:lvl8pPr>
            <a:lvl9pPr>
              <a:defRPr sz="7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394970"/>
            <a:ext cx="3471863" cy="1949450"/>
          </a:xfrm>
        </p:spPr>
        <p:txBody>
          <a:bodyPr anchor="t"/>
          <a:lstStyle>
            <a:lvl1pPr marL="0" indent="0">
              <a:buNone/>
              <a:defRPr sz="1275"/>
            </a:lvl1pPr>
            <a:lvl2pPr marL="182880" indent="0">
              <a:buNone/>
              <a:defRPr sz="1125"/>
            </a:lvl2pPr>
            <a:lvl3pPr marL="365760" indent="0">
              <a:buNone/>
              <a:defRPr sz="960"/>
            </a:lvl3pPr>
            <a:lvl4pPr marL="548640" indent="0">
              <a:buNone/>
              <a:defRPr sz="795"/>
            </a:lvl4pPr>
            <a:lvl5pPr marL="731520" indent="0">
              <a:buNone/>
              <a:defRPr sz="795"/>
            </a:lvl5pPr>
            <a:lvl6pPr marL="914400" indent="0">
              <a:buNone/>
              <a:defRPr sz="795"/>
            </a:lvl6pPr>
            <a:lvl7pPr marL="1097280" indent="0">
              <a:buNone/>
              <a:defRPr sz="795"/>
            </a:lvl7pPr>
            <a:lvl8pPr marL="1280160" indent="0">
              <a:buNone/>
              <a:defRPr sz="795"/>
            </a:lvl8pPr>
            <a:lvl9pPr marL="1463040" indent="0">
              <a:buNone/>
              <a:defRPr sz="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6050"/>
            <a:ext cx="591502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30250"/>
            <a:ext cx="591502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ct val="8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92300" y="-1494216"/>
            <a:ext cx="3295829" cy="3019770"/>
            <a:chOff x="3154236" y="457043"/>
            <a:chExt cx="3417897" cy="3131613"/>
          </a:xfrm>
        </p:grpSpPr>
        <p:sp>
          <p:nvSpPr>
            <p:cNvPr id="16" name="Rectangle 3"/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x-none" altLang="en-US" sz="1735" dirty="0">
                  <a:cs typeface="Calibri"/>
                </a:rPr>
                <a:t>Manual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Review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x-none" altLang="en-US" sz="1735" dirty="0">
                  <a:cs typeface="Calibri"/>
                </a:rPr>
                <a:t>&amp; </a:t>
              </a:r>
              <a:r>
                <a:rPr lang="en-US" sz="1735" dirty="0">
                  <a:cs typeface="Calibri"/>
                  <a:sym typeface="+mn-ea"/>
                </a:rPr>
                <a:t>Edi</a:t>
              </a:r>
              <a:r>
                <a:rPr lang="x-none" altLang="en-US" sz="1735" dirty="0">
                  <a:cs typeface="Calibri"/>
                  <a:sym typeface="+mn-ea"/>
                </a:rPr>
                <a:t>t</a:t>
              </a:r>
              <a:endParaRPr lang="x-none" altLang="en-US" sz="1735" dirty="0">
                <a:cs typeface="Calibri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AI-based 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Automatic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18" name="Rectangle 5"/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Finely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Annotated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Data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19" name="Arrow: Right 6"/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0" name="Arrow: Down 7"/>
            <p:cNvSpPr/>
            <p:nvPr/>
          </p:nvSpPr>
          <p:spPr>
            <a:xfrm rot="10800000">
              <a:off x="5694871" y="2699228"/>
              <a:ext cx="335915" cy="363855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1" name="Rectangle 8"/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735" dirty="0">
                  <a:cs typeface="Calibri"/>
                </a:rPr>
                <a:t>Artificial </a:t>
              </a:r>
              <a:endParaRPr lang="en-US" altLang="zh-CN" sz="1735" dirty="0">
                <a:cs typeface="Calibri"/>
              </a:endParaRPr>
            </a:p>
            <a:p>
              <a:pPr algn="ctr"/>
              <a:r>
                <a:rPr lang="en-US" altLang="zh-CN" sz="1735" dirty="0">
                  <a:cs typeface="Calibri"/>
                </a:rPr>
                <a:t>Intelligence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(AI) Model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22" name="Arrow: Right 9"/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3" name="Arrow: Down 10"/>
            <p:cNvSpPr/>
            <p:nvPr/>
          </p:nvSpPr>
          <p:spPr>
            <a:xfrm rot="10800000">
              <a:off x="3726371" y="2699228"/>
              <a:ext cx="335915" cy="35560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4" name="Rectangle 11"/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Raw Data</a:t>
              </a:r>
              <a:endParaRPr lang="en-US" sz="1735" dirty="0"/>
            </a:p>
          </p:txBody>
        </p:sp>
        <p:sp>
          <p:nvSpPr>
            <p:cNvPr id="25" name="Arrow: Down 13"/>
            <p:cNvSpPr/>
            <p:nvPr/>
          </p:nvSpPr>
          <p:spPr>
            <a:xfrm>
              <a:off x="3726371" y="1398113"/>
              <a:ext cx="335915" cy="35560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26" name="Arrow: Down 14"/>
            <p:cNvSpPr/>
            <p:nvPr/>
          </p:nvSpPr>
          <p:spPr>
            <a:xfrm rot="10800000">
              <a:off x="5694871" y="1372713"/>
              <a:ext cx="335915" cy="356870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798734" y="-1128237"/>
            <a:ext cx="6162819" cy="3984890"/>
            <a:chOff x="2626970" y="758755"/>
            <a:chExt cx="6391072" cy="4132478"/>
          </a:xfrm>
        </p:grpSpPr>
        <p:sp>
          <p:nvSpPr>
            <p:cNvPr id="21" name="Rectangle 12"/>
            <p:cNvSpPr/>
            <p:nvPr/>
          </p:nvSpPr>
          <p:spPr>
            <a:xfrm>
              <a:off x="7146042" y="758755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Operation</a:t>
              </a:r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</p:txBody>
        </p:sp>
        <p:sp>
          <p:nvSpPr>
            <p:cNvPr id="22" name="Rectangle 4"/>
            <p:cNvSpPr/>
            <p:nvPr/>
          </p:nvSpPr>
          <p:spPr>
            <a:xfrm>
              <a:off x="4877764" y="758756"/>
              <a:ext cx="1872000" cy="295541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Visualization</a:t>
              </a:r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</p:txBody>
        </p:sp>
        <p:sp>
          <p:nvSpPr>
            <p:cNvPr id="23" name="Rectangle 6"/>
            <p:cNvSpPr/>
            <p:nvPr/>
          </p:nvSpPr>
          <p:spPr>
            <a:xfrm>
              <a:off x="4960270" y="201965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ea typeface="+mn-lt"/>
                  <a:cs typeface="+mn-lt"/>
                </a:rPr>
                <a:t>3D-2D</a:t>
              </a:r>
              <a:r>
                <a:rPr lang="en-US" sz="1735" dirty="0">
                  <a:cs typeface="Calibri"/>
                </a:rPr>
                <a:t> </a:t>
              </a:r>
              <a:endParaRPr lang="en-US" sz="1735" dirty="0">
                <a:ea typeface="+mn-lt"/>
                <a:cs typeface="+mn-lt"/>
              </a:endParaRPr>
            </a:p>
            <a:p>
              <a:pPr algn="ctr"/>
              <a:r>
                <a:rPr lang="en-US" sz="1735" dirty="0">
                  <a:cs typeface="Calibri"/>
                </a:rPr>
                <a:t>Fusion</a:t>
              </a:r>
              <a:endParaRPr lang="en-US" sz="1735" dirty="0"/>
            </a:p>
          </p:txBody>
        </p:sp>
        <p:sp>
          <p:nvSpPr>
            <p:cNvPr id="24" name="Rectangle 7"/>
            <p:cNvSpPr/>
            <p:nvPr/>
          </p:nvSpPr>
          <p:spPr>
            <a:xfrm>
              <a:off x="4960269" y="116174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Space/Temporal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Navigation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29" name="Rectangle 8"/>
            <p:cNvSpPr/>
            <p:nvPr/>
          </p:nvSpPr>
          <p:spPr>
            <a:xfrm>
              <a:off x="4960269" y="2907328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Multi-View Display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7223745" y="1161331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Basic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3D Box Edit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7223744" y="2023117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Algorithm Assisted Edit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7223743" y="2903044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735" dirty="0">
                  <a:cs typeface="Calibri"/>
                </a:rPr>
                <a:t>Error</a:t>
              </a:r>
              <a:endParaRPr lang="en-US" altLang="zh-CN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Detection</a:t>
              </a:r>
              <a:endParaRPr lang="en-US" sz="1735" dirty="0"/>
            </a:p>
          </p:txBody>
        </p:sp>
        <p:sp>
          <p:nvSpPr>
            <p:cNvPr id="33" name="Rectangle 15"/>
            <p:cNvSpPr/>
            <p:nvPr/>
          </p:nvSpPr>
          <p:spPr>
            <a:xfrm>
              <a:off x="2626970" y="758757"/>
              <a:ext cx="1872000" cy="295541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Pre-Processing</a:t>
              </a:r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  <a:p>
              <a:pPr algn="ctr"/>
              <a:endParaRPr lang="en-US" sz="1735" dirty="0">
                <a:cs typeface="Calibri"/>
              </a:endParaRPr>
            </a:p>
          </p:txBody>
        </p:sp>
        <p:sp>
          <p:nvSpPr>
            <p:cNvPr id="34" name="Rectangle 16"/>
            <p:cNvSpPr/>
            <p:nvPr/>
          </p:nvSpPr>
          <p:spPr>
            <a:xfrm>
              <a:off x="2710133" y="2028725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Data Clean</a:t>
              </a:r>
              <a:endParaRPr lang="en-US" sz="1735" dirty="0"/>
            </a:p>
          </p:txBody>
        </p:sp>
        <p:sp>
          <p:nvSpPr>
            <p:cNvPr id="35" name="Rectangle 18"/>
            <p:cNvSpPr/>
            <p:nvPr/>
          </p:nvSpPr>
          <p:spPr>
            <a:xfrm>
              <a:off x="2710132" y="2916399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sz="1735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sz="1735" dirty="0">
                  <a:ea typeface="+mn-lt"/>
                  <a:cs typeface="+mn-lt"/>
                </a:rPr>
                <a:t>Automatic Initial</a:t>
              </a:r>
              <a:endParaRPr lang="en-US" sz="1735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r>
                <a:rPr lang="en-US" sz="1735" dirty="0">
                  <a:ea typeface="+mn-lt"/>
                  <a:cs typeface="+mn-lt"/>
                </a:rPr>
                <a:t> Annotation</a:t>
              </a:r>
              <a:endParaRPr lang="en-US" sz="1735" dirty="0">
                <a:ea typeface="+mn-lt"/>
                <a:cs typeface="+mn-lt"/>
              </a:endParaRPr>
            </a:p>
            <a:p>
              <a:pPr algn="ctr">
                <a:lnSpc>
                  <a:spcPts val="2000"/>
                </a:lnSpc>
              </a:pPr>
              <a:endParaRPr lang="en-US" sz="1735" dirty="0">
                <a:cs typeface="Calibri"/>
              </a:endParaRPr>
            </a:p>
          </p:txBody>
        </p:sp>
        <p:sp>
          <p:nvSpPr>
            <p:cNvPr id="36" name="Rectangle 17"/>
            <p:cNvSpPr/>
            <p:nvPr/>
          </p:nvSpPr>
          <p:spPr>
            <a:xfrm>
              <a:off x="2710132" y="1170812"/>
              <a:ext cx="1692000" cy="7191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Calibration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7" name="Rectangle 24"/>
            <p:cNvSpPr/>
            <p:nvPr/>
          </p:nvSpPr>
          <p:spPr>
            <a:xfrm>
              <a:off x="2626970" y="4153900"/>
              <a:ext cx="6391072" cy="73733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Data Management </a:t>
              </a:r>
              <a:r>
                <a:rPr lang="en-US" altLang="zh-CN" sz="1735" dirty="0">
                  <a:cs typeface="Calibri"/>
                </a:rPr>
                <a:t>System </a:t>
              </a:r>
              <a:r>
                <a:rPr lang="en-US" sz="1735" dirty="0">
                  <a:cs typeface="Calibri"/>
                </a:rPr>
                <a:t>&amp; </a:t>
              </a:r>
              <a:r>
                <a:rPr lang="en-US" altLang="zh-CN" sz="1735" dirty="0">
                  <a:cs typeface="Calibri"/>
                </a:rPr>
                <a:t>User Interaction Platform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38" name="Arrow: Up 1"/>
            <p:cNvSpPr/>
            <p:nvPr/>
          </p:nvSpPr>
          <p:spPr>
            <a:xfrm>
              <a:off x="5683520" y="3755178"/>
              <a:ext cx="281214" cy="399143"/>
            </a:xfrm>
            <a:prstGeom prst="up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39" name="Arrow: Up-Down 3"/>
            <p:cNvSpPr/>
            <p:nvPr/>
          </p:nvSpPr>
          <p:spPr>
            <a:xfrm>
              <a:off x="3433668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0" name="Arrow: Up-Down 25"/>
            <p:cNvSpPr/>
            <p:nvPr/>
          </p:nvSpPr>
          <p:spPr>
            <a:xfrm>
              <a:off x="7943034" y="3749449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1" name="Arrow: Up-Down 26"/>
            <p:cNvSpPr/>
            <p:nvPr/>
          </p:nvSpPr>
          <p:spPr>
            <a:xfrm rot="16200000">
              <a:off x="6818955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2" name="Arrow: Up-Down 27"/>
            <p:cNvSpPr/>
            <p:nvPr/>
          </p:nvSpPr>
          <p:spPr>
            <a:xfrm rot="16200000">
              <a:off x="4559741" y="2188748"/>
              <a:ext cx="244928" cy="399144"/>
            </a:xfrm>
            <a:prstGeom prst="upDown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1764743" y="-1128237"/>
            <a:ext cx="4181352" cy="4038500"/>
            <a:chOff x="3154236" y="457043"/>
            <a:chExt cx="3417897" cy="3131613"/>
          </a:xfrm>
        </p:grpSpPr>
        <p:sp>
          <p:nvSpPr>
            <p:cNvPr id="44" name="Rectangle 3"/>
            <p:cNvSpPr/>
            <p:nvPr/>
          </p:nvSpPr>
          <p:spPr>
            <a:xfrm>
              <a:off x="5096133" y="1754259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Human 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Edit &amp; Review &amp; Adjustment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45" name="Rectangle 4"/>
            <p:cNvSpPr/>
            <p:nvPr/>
          </p:nvSpPr>
          <p:spPr>
            <a:xfrm>
              <a:off x="3154238" y="1754258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AI-based </a:t>
              </a:r>
              <a:endParaRPr lang="en-US" sz="1735" dirty="0"/>
            </a:p>
            <a:p>
              <a:pPr algn="ctr"/>
              <a:r>
                <a:rPr lang="en-US" sz="1735" dirty="0">
                  <a:cs typeface="Calibri"/>
                </a:rPr>
                <a:t>Automatic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Annotation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46" name="Rectangle 5"/>
            <p:cNvSpPr/>
            <p:nvPr/>
          </p:nvSpPr>
          <p:spPr>
            <a:xfrm>
              <a:off x="5096132" y="457044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Finely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Annotated 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Data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47" name="Arrow: Right 6"/>
            <p:cNvSpPr/>
            <p:nvPr/>
          </p:nvSpPr>
          <p:spPr>
            <a:xfrm rot="10800000">
              <a:off x="4652331" y="760373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8" name="Arrow: Down 7"/>
            <p:cNvSpPr/>
            <p:nvPr/>
          </p:nvSpPr>
          <p:spPr>
            <a:xfrm rot="10800000">
              <a:off x="5694885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3154237" y="457043"/>
              <a:ext cx="1476000" cy="91621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735" dirty="0">
                  <a:cs typeface="Calibri"/>
                </a:rPr>
                <a:t>Artificial </a:t>
              </a:r>
              <a:endParaRPr lang="en-US" altLang="zh-CN" sz="1735" dirty="0">
                <a:cs typeface="Calibri"/>
              </a:endParaRPr>
            </a:p>
            <a:p>
              <a:pPr algn="ctr"/>
              <a:r>
                <a:rPr lang="en-US" altLang="zh-CN" sz="1735" dirty="0">
                  <a:cs typeface="Calibri"/>
                </a:rPr>
                <a:t>Intelligence</a:t>
              </a:r>
              <a:endParaRPr lang="en-US" sz="1735" dirty="0">
                <a:cs typeface="Calibri"/>
              </a:endParaRPr>
            </a:p>
            <a:p>
              <a:pPr algn="ctr"/>
              <a:r>
                <a:rPr lang="en-US" sz="1735" dirty="0">
                  <a:cs typeface="Calibri"/>
                </a:rPr>
                <a:t>(AI) Model</a:t>
              </a:r>
              <a:endParaRPr lang="en-US" sz="1735" dirty="0">
                <a:cs typeface="Calibri"/>
              </a:endParaRPr>
            </a:p>
          </p:txBody>
        </p:sp>
        <p:sp>
          <p:nvSpPr>
            <p:cNvPr id="50" name="Arrow: Right 9"/>
            <p:cNvSpPr/>
            <p:nvPr/>
          </p:nvSpPr>
          <p:spPr>
            <a:xfrm>
              <a:off x="4652330" y="2057587"/>
              <a:ext cx="426357" cy="308428"/>
            </a:xfrm>
            <a:prstGeom prst="right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51" name="Arrow: Down 10"/>
            <p:cNvSpPr/>
            <p:nvPr/>
          </p:nvSpPr>
          <p:spPr>
            <a:xfrm rot="10800000">
              <a:off x="3726433" y="2699403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52" name="Rectangle 11"/>
            <p:cNvSpPr/>
            <p:nvPr/>
          </p:nvSpPr>
          <p:spPr>
            <a:xfrm>
              <a:off x="3154236" y="3080656"/>
              <a:ext cx="3417895" cy="508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735" dirty="0">
                  <a:cs typeface="Calibri"/>
                </a:rPr>
                <a:t>Raw Data</a:t>
              </a:r>
              <a:endParaRPr lang="en-US" sz="1735" dirty="0"/>
            </a:p>
          </p:txBody>
        </p:sp>
        <p:sp>
          <p:nvSpPr>
            <p:cNvPr id="53" name="Arrow: Down 13"/>
            <p:cNvSpPr/>
            <p:nvPr/>
          </p:nvSpPr>
          <p:spPr>
            <a:xfrm>
              <a:off x="3726433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  <p:sp>
          <p:nvSpPr>
            <p:cNvPr id="54" name="Arrow: Down 14"/>
            <p:cNvSpPr/>
            <p:nvPr/>
          </p:nvSpPr>
          <p:spPr>
            <a:xfrm rot="10800000">
              <a:off x="5694885" y="1373004"/>
              <a:ext cx="335643" cy="381001"/>
            </a:xfrm>
            <a:prstGeom prst="downArrow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35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932" y="20587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Data </a:t>
            </a:r>
            <a:r>
              <a:rPr lang="x-none" altLang="en-US" sz="1545" dirty="0">
                <a:cs typeface="Calibri"/>
              </a:rPr>
              <a:t>Management</a:t>
            </a:r>
            <a:endParaRPr lang="x-none" altLang="en-US" sz="1545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5509" y="20587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 Framework</a:t>
            </a:r>
            <a:endParaRPr lang="en-US" sz="1545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8725" y="20587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45" dirty="0">
                <a:cs typeface="Calibri"/>
              </a:rPr>
              <a:t>WebGL Library</a:t>
            </a:r>
            <a:endParaRPr lang="en-US" sz="1545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4698" y="2058761"/>
            <a:ext cx="1488621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Infrastructure</a:t>
            </a:r>
            <a:endParaRPr lang="en-US" sz="1545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8505" y="13736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Registration</a:t>
            </a:r>
            <a:endParaRPr lang="en-US" sz="1545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11" y="1373641"/>
            <a:ext cx="1395413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Tool Sets</a:t>
            </a:r>
            <a:endParaRPr lang="en-US" sz="1545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7932" y="13736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Geometry Projection</a:t>
            </a:r>
            <a:endParaRPr lang="en-US" sz="1545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1296" y="754516"/>
            <a:ext cx="1485220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Visualization</a:t>
            </a:r>
            <a:endParaRPr lang="en-US" sz="1545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0932" y="7130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cs typeface="Calibri"/>
              </a:rPr>
              <a:t>Multi-View</a:t>
            </a:r>
            <a:endParaRPr lang="en-US" sz="1545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9875" y="137296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Clustering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37932" y="7130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Focus </a:t>
            </a:r>
            <a:endParaRPr lang="en-US" sz="1545" dirty="0">
              <a:ea typeface="+mn-lt"/>
              <a:cs typeface="+mn-lt"/>
            </a:endParaRPr>
          </a:p>
          <a:p>
            <a:pPr algn="ctr"/>
            <a:r>
              <a:rPr lang="en-US" sz="1545" dirty="0">
                <a:ea typeface="+mn-lt"/>
                <a:cs typeface="+mn-lt"/>
              </a:rPr>
              <a:t>Mode</a:t>
            </a:r>
            <a:endParaRPr lang="en-US" sz="1545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8505" y="7130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 dirty="0">
                <a:ea typeface="+mn-lt"/>
                <a:cs typeface="+mn-lt"/>
              </a:rPr>
              <a:t>Camera Switch</a:t>
            </a:r>
            <a:r>
              <a:rPr lang="x-none" altLang="en-US" sz="1545" dirty="0">
                <a:ea typeface="+mn-lt"/>
                <a:cs typeface="+mn-lt"/>
              </a:rPr>
              <a:t>ing</a:t>
            </a:r>
            <a:endParaRPr lang="x-none" altLang="en-US" sz="1545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9875" y="713014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>
                <a:cs typeface="Calibri"/>
              </a:rPr>
              <a:t>Stream Playing</a:t>
            </a:r>
            <a:endParaRPr lang="x-none" altLang="en-US" sz="1545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0932" y="687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Auto Box Initialization</a:t>
            </a:r>
            <a:endParaRPr lang="x-none" altLang="en-US" sz="1545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37932" y="687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Semi </a:t>
            </a:r>
            <a:r>
              <a:rPr lang="en-US" sz="1545" dirty="0">
                <a:cs typeface="Calibri"/>
                <a:sym typeface="+mn-ea"/>
              </a:rPr>
              <a:t>Auto</a:t>
            </a:r>
            <a:endParaRPr 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Box Fitting</a:t>
            </a:r>
            <a:endParaRPr lang="en-US" altLang="en-US" sz="1545" dirty="0"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58505" y="687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</a:rPr>
              <a:t>Annotation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</a:rPr>
              <a:t>Transfer</a:t>
            </a:r>
            <a:endParaRPr lang="x-none" altLang="en-US" sz="1545" dirty="0"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70932" y="13736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45">
                <a:cs typeface="Calibri"/>
              </a:rPr>
              <a:t>Point cloud Lib</a:t>
            </a:r>
            <a:endParaRPr lang="en-US" sz="1545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1" y="69396"/>
            <a:ext cx="1395413" cy="4789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545" dirty="0">
                <a:cs typeface="Calibri"/>
              </a:rPr>
              <a:t>Operation</a:t>
            </a:r>
            <a:endParaRPr lang="en-US" sz="1545" dirty="0">
              <a:cs typeface="Calibri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37432" y="618445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432" y="1281793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432" y="1931534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432" y="2630941"/>
            <a:ext cx="65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0555" y="687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545" dirty="0">
                <a:cs typeface="Calibri"/>
                <a:sym typeface="+mn-ea"/>
              </a:rPr>
              <a:t>Multi-view</a:t>
            </a:r>
            <a:endParaRPr lang="x-none" altLang="en-US" sz="1545" dirty="0">
              <a:cs typeface="Calibri"/>
            </a:endParaRPr>
          </a:p>
          <a:p>
            <a:pPr algn="ctr"/>
            <a:r>
              <a:rPr lang="x-none" altLang="en-US" sz="1545" dirty="0">
                <a:cs typeface="Calibri"/>
                <a:sym typeface="+mn-ea"/>
              </a:rPr>
              <a:t>Editing</a:t>
            </a:r>
            <a:endParaRPr lang="en-US" sz="1545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2738" y="-1313841"/>
            <a:ext cx="7228718" cy="4237938"/>
            <a:chOff x="3248024" y="644098"/>
            <a:chExt cx="7496448" cy="4394899"/>
          </a:xfrm>
        </p:grpSpPr>
        <p:sp>
          <p:nvSpPr>
            <p:cNvPr id="5" name="Rectangle 3"/>
            <p:cNvSpPr/>
            <p:nvPr/>
          </p:nvSpPr>
          <p:spPr>
            <a:xfrm>
              <a:off x="4559044" y="644098"/>
              <a:ext cx="6185428" cy="439489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3248024" y="2895535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AI-based 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 Annotation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48024" y="644098"/>
              <a:ext cx="1041980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Finely Annotated 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3248025" y="1587343"/>
              <a:ext cx="1048489" cy="108000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 Intelligence</a:t>
              </a:r>
              <a:endPara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(AI) Model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/>
            <p:nvPr/>
          </p:nvSpPr>
          <p:spPr>
            <a:xfrm>
              <a:off x="3248024" y="4320968"/>
              <a:ext cx="1048489" cy="7180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3"/>
            <p:cNvSpPr/>
            <p:nvPr/>
          </p:nvSpPr>
          <p:spPr>
            <a:xfrm>
              <a:off x="4715647" y="159209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Semi-Auto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4715648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Boundary-Aware Rotation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25"/>
            <p:cNvSpPr/>
            <p:nvPr/>
          </p:nvSpPr>
          <p:spPr>
            <a:xfrm>
              <a:off x="4705741" y="2897969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Auto-Shrink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6"/>
            <p:cNvSpPr/>
            <p:nvPr/>
          </p:nvSpPr>
          <p:spPr>
            <a:xfrm>
              <a:off x="4715647" y="354813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3D&amp;2D 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9"/>
            <p:cNvSpPr/>
            <p:nvPr/>
          </p:nvSpPr>
          <p:spPr>
            <a:xfrm>
              <a:off x="4713819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 Toolbox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2871" y="1216828"/>
              <a:ext cx="1447047" cy="366006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23475" y="1216829"/>
              <a:ext cx="1293669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</a:t>
              </a:r>
              <a:endParaRPr lang="zh-CN" altLang="en-US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6226100" y="1596281"/>
              <a:ext cx="1301497" cy="49250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Multi-View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6226100" y="2242261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3D-2D Fusion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6226099" y="2896570"/>
              <a:ext cx="1301497" cy="5053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Focus Mode</a:t>
              </a:r>
              <a:endParaRPr lang="en-US" sz="135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1"/>
            <p:cNvSpPr/>
            <p:nvPr/>
          </p:nvSpPr>
          <p:spPr>
            <a:xfrm>
              <a:off x="6226098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Auto </a:t>
              </a:r>
              <a:endParaRPr lang="en-US" sz="135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Camera Switch</a:t>
              </a:r>
              <a:endParaRPr lang="en-US" sz="135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2"/>
            <p:cNvSpPr/>
            <p:nvPr/>
          </p:nvSpPr>
          <p:spPr>
            <a:xfrm>
              <a:off x="6226098" y="421205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Multi-Mode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Navigation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57502" y="1216828"/>
              <a:ext cx="1447047" cy="366006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33607" y="1237057"/>
              <a:ext cx="1301498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Visualization</a:t>
              </a:r>
              <a:endParaRPr lang="zh-CN" altLang="en-US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8"/>
            <p:cNvSpPr/>
            <p:nvPr/>
          </p:nvSpPr>
          <p:spPr>
            <a:xfrm>
              <a:off x="7748583" y="2245139"/>
              <a:ext cx="1301496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Removal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9"/>
            <p:cNvSpPr/>
            <p:nvPr/>
          </p:nvSpPr>
          <p:spPr>
            <a:xfrm>
              <a:off x="7748581" y="421705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7748583" y="289657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Multi-Object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Tracking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/>
            <p:nvPr/>
          </p:nvSpPr>
          <p:spPr>
            <a:xfrm>
              <a:off x="7748582" y="3546732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Geometry Projection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48583" y="1594190"/>
              <a:ext cx="1301497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 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78793" y="1216828"/>
              <a:ext cx="1447047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49137" y="1237056"/>
              <a:ext cx="1100383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 Sets</a:t>
              </a:r>
              <a:endParaRPr lang="en-US" altLang="zh-CN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/>
            <p:cNvSpPr/>
            <p:nvPr/>
          </p:nvSpPr>
          <p:spPr>
            <a:xfrm>
              <a:off x="9294266" y="1592099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Retrieval 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2"/>
            <p:cNvSpPr/>
            <p:nvPr/>
          </p:nvSpPr>
          <p:spPr>
            <a:xfrm>
              <a:off x="9294266" y="2896570"/>
              <a:ext cx="1268000" cy="84161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Framework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"/>
            <p:cNvSpPr/>
            <p:nvPr/>
          </p:nvSpPr>
          <p:spPr>
            <a:xfrm>
              <a:off x="9294266" y="3897539"/>
              <a:ext cx="1268000" cy="82068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WebGL Library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18504" y="1216828"/>
              <a:ext cx="1442140" cy="3645988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3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94265" y="1234181"/>
              <a:ext cx="1366378" cy="32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  <a:endParaRPr lang="en-US" altLang="zh-CN" sz="14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"/>
            <p:cNvSpPr/>
            <p:nvPr/>
          </p:nvSpPr>
          <p:spPr>
            <a:xfrm>
              <a:off x="9294266" y="2240526"/>
              <a:ext cx="1268000" cy="49668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store</a:t>
              </a:r>
              <a:endParaRPr lang="en-US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48774" y="746426"/>
              <a:ext cx="5605968" cy="372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73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Management System &amp; User Interaction Platform</a:t>
              </a:r>
              <a:endParaRPr lang="en-US" altLang="zh-CN" sz="173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>
              <a:stCxn id="7" idx="3"/>
            </p:cNvCxnSpPr>
            <p:nvPr/>
          </p:nvCxnSpPr>
          <p:spPr>
            <a:xfrm flipV="1">
              <a:off x="4290004" y="1000144"/>
              <a:ext cx="275549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8" idx="0"/>
              <a:endCxn id="7" idx="2"/>
            </p:cNvCxnSpPr>
            <p:nvPr/>
          </p:nvCxnSpPr>
          <p:spPr>
            <a:xfrm flipH="1" flipV="1">
              <a:off x="3769014" y="1362125"/>
              <a:ext cx="3256" cy="2252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6" idx="0"/>
              <a:endCxn id="8" idx="2"/>
            </p:cNvCxnSpPr>
            <p:nvPr/>
          </p:nvCxnSpPr>
          <p:spPr>
            <a:xfrm flipV="1">
              <a:off x="3772269" y="2667351"/>
              <a:ext cx="1" cy="22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0800000" flipV="1">
              <a:off x="3772269" y="3975543"/>
              <a:ext cx="0" cy="3454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6" idx="3"/>
            </p:cNvCxnSpPr>
            <p:nvPr/>
          </p:nvCxnSpPr>
          <p:spPr>
            <a:xfrm flipH="1" flipV="1">
              <a:off x="4296513" y="3435539"/>
              <a:ext cx="269040" cy="296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9" idx="3"/>
            </p:cNvCxnSpPr>
            <p:nvPr/>
          </p:nvCxnSpPr>
          <p:spPr>
            <a:xfrm flipH="1" flipV="1">
              <a:off x="4296513" y="4679982"/>
              <a:ext cx="269040" cy="66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1214</Words>
  <Application>WPS Presentation</Application>
  <PresentationFormat>宽屏</PresentationFormat>
  <Paragraphs>201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Times New Roman</vt:lpstr>
      <vt:lpstr>微软雅黑</vt:lpstr>
      <vt:lpstr>Droid Sans Fallback</vt:lpstr>
      <vt:lpstr>Arial Unicode MS</vt:lpstr>
      <vt:lpstr>Calibri Light</vt:lpstr>
      <vt:lpstr>Calibri</vt:lpstr>
      <vt:lpstr>SimSun</vt:lpstr>
      <vt:lpstr>MarVoSym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734</cp:revision>
  <dcterms:created xsi:type="dcterms:W3CDTF">2020-01-16T09:03:13Z</dcterms:created>
  <dcterms:modified xsi:type="dcterms:W3CDTF">2020-01-16T09:03:13Z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