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154236" y="457043"/>
            <a:ext cx="3417897" cy="3131613"/>
            <a:chOff x="3154236" y="457043"/>
            <a:chExt cx="3417897" cy="3131613"/>
          </a:xfrm>
        </p:grpSpPr>
        <p:sp>
          <p:nvSpPr>
            <p:cNvPr id="16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>
                  <a:cs typeface="Calibri"/>
                </a:rPr>
                <a:t>Manual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Review</a:t>
              </a:r>
              <a:endParaRPr lang="en-US" dirty="0">
                <a:cs typeface="Calibri"/>
              </a:endParaRPr>
            </a:p>
            <a:p>
              <a:pPr algn="ctr"/>
              <a:r>
                <a:rPr lang="x-none" altLang="en-US" dirty="0">
                  <a:cs typeface="Calibri"/>
                </a:rPr>
                <a:t>&amp; </a:t>
              </a:r>
              <a:r>
                <a:rPr lang="en-US" dirty="0">
                  <a:cs typeface="Calibri"/>
                  <a:sym typeface="+mn-ea"/>
                </a:rPr>
                <a:t>Edi</a:t>
              </a:r>
              <a:r>
                <a:rPr lang="x-none" altLang="en-US" dirty="0">
                  <a:cs typeface="Calibri"/>
                  <a:sym typeface="+mn-ea"/>
                </a:rPr>
                <a:t>t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AI-based 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Automatic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Annotation</a:t>
              </a:r>
              <a:endParaRPr lang="en-US" dirty="0">
                <a:cs typeface="Calibri"/>
              </a:endParaRPr>
            </a:p>
          </p:txBody>
        </p:sp>
        <p:sp>
          <p:nvSpPr>
            <p:cNvPr id="18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Finely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Annotated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Data</a:t>
              </a:r>
              <a:endParaRPr lang="en-US" dirty="0">
                <a:cs typeface="Calibri"/>
              </a:endParaRPr>
            </a:p>
          </p:txBody>
        </p:sp>
        <p:sp>
          <p:nvSpPr>
            <p:cNvPr id="19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7"/>
            <p:cNvSpPr/>
            <p:nvPr/>
          </p:nvSpPr>
          <p:spPr>
            <a:xfrm rot="10800000">
              <a:off x="5694871" y="2699228"/>
              <a:ext cx="335915" cy="363855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Artificial </a:t>
              </a:r>
              <a:endParaRPr lang="en-US" altLang="zh-CN" dirty="0">
                <a:cs typeface="Calibri"/>
              </a:endParaRPr>
            </a:p>
            <a:p>
              <a:pPr algn="ctr"/>
              <a:r>
                <a:rPr lang="en-US" altLang="zh-CN" dirty="0">
                  <a:cs typeface="Calibri"/>
                </a:rPr>
                <a:t>Intelligence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(AI) Model</a:t>
              </a:r>
              <a:endParaRPr lang="en-US" dirty="0">
                <a:cs typeface="Calibri"/>
              </a:endParaRPr>
            </a:p>
          </p:txBody>
        </p:sp>
        <p:sp>
          <p:nvSpPr>
            <p:cNvPr id="22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10"/>
            <p:cNvSpPr/>
            <p:nvPr/>
          </p:nvSpPr>
          <p:spPr>
            <a:xfrm rot="10800000">
              <a:off x="3726371" y="2699228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Raw Data</a:t>
              </a:r>
              <a:endParaRPr lang="en-US" dirty="0"/>
            </a:p>
          </p:txBody>
        </p:sp>
        <p:sp>
          <p:nvSpPr>
            <p:cNvPr id="25" name="Arrow: Down 13"/>
            <p:cNvSpPr/>
            <p:nvPr/>
          </p:nvSpPr>
          <p:spPr>
            <a:xfrm>
              <a:off x="3726371" y="1398113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14"/>
            <p:cNvSpPr/>
            <p:nvPr/>
          </p:nvSpPr>
          <p:spPr>
            <a:xfrm rot="10800000">
              <a:off x="5694871" y="1372713"/>
              <a:ext cx="335915" cy="35687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442390" y="836576"/>
            <a:ext cx="6391072" cy="4132478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Operation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Visualization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3D-2D</a:t>
              </a:r>
              <a:r>
                <a:rPr lang="en-US" dirty="0">
                  <a:cs typeface="Calibri"/>
                </a:rPr>
                <a:t> </a:t>
              </a:r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dirty="0">
                  <a:cs typeface="Calibri"/>
                </a:rPr>
                <a:t>Fusion</a:t>
              </a:r>
              <a:endParaRPr lang="en-US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Space/Temporal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Navigation</a:t>
              </a:r>
              <a:endParaRPr lang="en-US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Multi-View Display</a:t>
              </a:r>
              <a:endParaRPr lang="en-US" dirty="0">
                <a:cs typeface="Calibri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Basic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3D Box Edit</a:t>
              </a:r>
              <a:endParaRPr lang="en-US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Algorithm Assisted Edit</a:t>
              </a:r>
              <a:endParaRPr lang="en-US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Error</a:t>
              </a:r>
              <a:endParaRPr lang="en-US" altLang="zh-CN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Detection</a:t>
              </a:r>
              <a:endParaRPr lang="en-US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Pre-Processing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3" y="2028725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Clean</a:t>
              </a:r>
              <a:endParaRPr lang="en-US" dirty="0"/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Automatic Initial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 Annotation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2" y="1170812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Calibration</a:t>
              </a:r>
              <a:endParaRPr lang="en-US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Management </a:t>
              </a:r>
              <a:r>
                <a:rPr lang="en-US" altLang="zh-CN" dirty="0">
                  <a:cs typeface="Calibri"/>
                </a:rPr>
                <a:t>System </a:t>
              </a:r>
              <a:r>
                <a:rPr lang="en-US" dirty="0">
                  <a:cs typeface="Calibri"/>
                </a:rPr>
                <a:t>&amp; </a:t>
              </a:r>
              <a:r>
                <a:rPr lang="en-US" altLang="zh-CN" dirty="0">
                  <a:cs typeface="Calibri"/>
                </a:rPr>
                <a:t>User Interaction Platform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18955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p-Down 27"/>
            <p:cNvSpPr/>
            <p:nvPr/>
          </p:nvSpPr>
          <p:spPr>
            <a:xfrm rot="16200000">
              <a:off x="4559741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09895" y="836576"/>
            <a:ext cx="4336217" cy="4188074"/>
            <a:chOff x="3154236" y="457043"/>
            <a:chExt cx="3417897" cy="3131613"/>
          </a:xfrm>
        </p:grpSpPr>
        <p:sp>
          <p:nvSpPr>
            <p:cNvPr id="44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Human 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Edit &amp; Review &amp; Adjustment</a:t>
              </a:r>
              <a:endParaRPr lang="en-US" dirty="0">
                <a:cs typeface="Calibri"/>
              </a:endParaRPr>
            </a:p>
          </p:txBody>
        </p:sp>
        <p:sp>
          <p:nvSpPr>
            <p:cNvPr id="45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AI-based 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Automatic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Annotation</a:t>
              </a:r>
              <a:endParaRPr lang="en-US" dirty="0">
                <a:cs typeface="Calibri"/>
              </a:endParaRPr>
            </a:p>
          </p:txBody>
        </p:sp>
        <p:sp>
          <p:nvSpPr>
            <p:cNvPr id="46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Finely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Annotated 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Data</a:t>
              </a:r>
              <a:endParaRPr lang="en-US" dirty="0">
                <a:cs typeface="Calibri"/>
              </a:endParaRPr>
            </a:p>
          </p:txBody>
        </p:sp>
        <p:sp>
          <p:nvSpPr>
            <p:cNvPr id="47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Down 7"/>
            <p:cNvSpPr/>
            <p:nvPr/>
          </p:nvSpPr>
          <p:spPr>
            <a:xfrm rot="10800000">
              <a:off x="5694885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Artificial </a:t>
              </a:r>
              <a:endParaRPr lang="en-US" altLang="zh-CN" dirty="0">
                <a:cs typeface="Calibri"/>
              </a:endParaRPr>
            </a:p>
            <a:p>
              <a:pPr algn="ctr"/>
              <a:r>
                <a:rPr lang="en-US" altLang="zh-CN" dirty="0">
                  <a:cs typeface="Calibri"/>
                </a:rPr>
                <a:t>Intelligence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(AI) Model</a:t>
              </a:r>
              <a:endParaRPr lang="en-US" dirty="0">
                <a:cs typeface="Calibri"/>
              </a:endParaRPr>
            </a:p>
          </p:txBody>
        </p:sp>
        <p:sp>
          <p:nvSpPr>
            <p:cNvPr id="50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10"/>
            <p:cNvSpPr/>
            <p:nvPr/>
          </p:nvSpPr>
          <p:spPr>
            <a:xfrm rot="10800000">
              <a:off x="3726433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Raw Data</a:t>
              </a:r>
              <a:endParaRPr lang="en-US" dirty="0"/>
            </a:p>
          </p:txBody>
        </p:sp>
        <p:sp>
          <p:nvSpPr>
            <p:cNvPr id="53" name="Arrow: Down 13"/>
            <p:cNvSpPr/>
            <p:nvPr/>
          </p:nvSpPr>
          <p:spPr>
            <a:xfrm>
              <a:off x="3726433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14"/>
            <p:cNvSpPr/>
            <p:nvPr/>
          </p:nvSpPr>
          <p:spPr>
            <a:xfrm rot="10800000">
              <a:off x="5694885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7302" y="3914413"/>
            <a:ext cx="2217608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Retrieval &amp;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4605" y="3914413"/>
            <a:ext cx="2174799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Web Framework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41975" y="3914411"/>
            <a:ext cx="2089181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WebGL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6380" y="3914412"/>
            <a:ext cx="1481294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Infrastructure</a:t>
            </a:r>
            <a:endParaRPr lang="en-US" dirty="0"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5750" y="3203782"/>
            <a:ext cx="1301496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Ground Removal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29660" y="3203783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Registration</a:t>
            </a:r>
            <a:endParaRPr lang="en-US" dirty="0"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2761" y="3203782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Multi-Obj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Tracking</a:t>
            </a:r>
            <a:endParaRPr lang="en-US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0626" y="3203782"/>
            <a:ext cx="1447047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Tool Sets</a:t>
            </a:r>
            <a:endParaRPr lang="en-US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2648" y="3203781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cs typeface="Calibri"/>
              </a:rPr>
              <a:t>Geometry Projection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627" y="2561647"/>
            <a:ext cx="1447047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Visualization</a:t>
            </a:r>
            <a:endParaRPr lang="en-US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7299" y="2518839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Multi-View</a:t>
            </a:r>
            <a:endParaRPr lang="en-US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5748" y="2518838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3D-2D Fusion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72759" y="2518837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+mn-lt"/>
                <a:cs typeface="+mn-lt"/>
              </a:rPr>
              <a:t>Focus Mode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42646" y="2518836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+mn-lt"/>
                <a:cs typeface="+mn-lt"/>
              </a:rPr>
              <a:t>Auto </a:t>
            </a:r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Camera Switch</a:t>
            </a:r>
            <a:endParaRPr lang="en-US" sz="1400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9657" y="251883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cs typeface="Calibri"/>
              </a:rPr>
              <a:t>Multi-Mode</a:t>
            </a:r>
            <a:endParaRPr lang="en-US" sz="1400">
              <a:cs typeface="Calibri"/>
            </a:endParaRPr>
          </a:p>
          <a:p>
            <a:pPr algn="ctr"/>
            <a:r>
              <a:rPr lang="en-US" sz="1400">
                <a:cs typeface="Calibri"/>
              </a:rPr>
              <a:t>Navigation</a:t>
            </a:r>
            <a:endParaRPr lang="en-US" sz="1400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07298" y="1851018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Semi-Auto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Annotation</a:t>
            </a:r>
            <a:endParaRPr lang="en-US" dirty="0">
              <a:cs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5747" y="1851017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Boundary-Aware Rotation</a:t>
            </a:r>
            <a:endParaRPr lang="en-US" sz="1200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2758" y="1851016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Auto-Shrink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42645" y="185101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3D&amp;2D 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Annotation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07300" y="3203782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Point cloud Lib</a:t>
            </a:r>
            <a:endParaRPr lang="en-US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0626" y="1851017"/>
            <a:ext cx="1447047" cy="496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Operation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229656" y="185101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Fast Toolbox</a:t>
            </a:r>
            <a:endParaRPr lang="en-US" dirty="0"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128" y="1786855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4127" y="2464463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24127" y="3155517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4126" y="3848082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8024" y="644098"/>
            <a:ext cx="7496448" cy="4394899"/>
            <a:chOff x="3248024" y="644098"/>
            <a:chExt cx="7496448" cy="4394899"/>
          </a:xfrm>
        </p:grpSpPr>
        <p:sp>
          <p:nvSpPr>
            <p:cNvPr id="5" name="Rectangle 3"/>
            <p:cNvSpPr/>
            <p:nvPr/>
          </p:nvSpPr>
          <p:spPr>
            <a:xfrm>
              <a:off x="4559044" y="644098"/>
              <a:ext cx="6185428" cy="439489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3248024" y="2895535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AI-based 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Annotation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48024" y="644098"/>
              <a:ext cx="1041980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Finely Annotated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3248025" y="1587343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(AI) Model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3248024" y="4320968"/>
              <a:ext cx="1048489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3"/>
            <p:cNvSpPr/>
            <p:nvPr/>
          </p:nvSpPr>
          <p:spPr>
            <a:xfrm>
              <a:off x="4715647" y="159209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Semi-Auto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4715648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Boundary-Aware Rotation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>
              <a:off x="4705741" y="289796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Auto-Shrink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6"/>
            <p:cNvSpPr/>
            <p:nvPr/>
          </p:nvSpPr>
          <p:spPr>
            <a:xfrm>
              <a:off x="4715647" y="354813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3D&amp;2D 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9"/>
            <p:cNvSpPr/>
            <p:nvPr/>
          </p:nvSpPr>
          <p:spPr>
            <a:xfrm>
              <a:off x="4713819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 Toolbox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2871" y="1216828"/>
              <a:ext cx="1447047" cy="366006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23475" y="1216829"/>
              <a:ext cx="1293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6226100" y="1596281"/>
              <a:ext cx="1301497" cy="49250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Multi-View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6226100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3D-2D Fusion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6226099" y="2896570"/>
              <a:ext cx="1301497" cy="5053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Focus Mode</a:t>
              </a:r>
              <a:endParaRPr lang="en-US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6226098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Auto </a:t>
              </a:r>
              <a:endParaRPr lang="en-US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Camera Switch</a:t>
              </a:r>
              <a:endParaRPr lang="en-US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2"/>
            <p:cNvSpPr/>
            <p:nvPr/>
          </p:nvSpPr>
          <p:spPr>
            <a:xfrm>
              <a:off x="6226098" y="421205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Navigation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57502" y="1216828"/>
              <a:ext cx="1447047" cy="366006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33607" y="1237057"/>
              <a:ext cx="13014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7748583" y="2245139"/>
              <a:ext cx="1301496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Removal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9"/>
            <p:cNvSpPr/>
            <p:nvPr/>
          </p:nvSpPr>
          <p:spPr>
            <a:xfrm>
              <a:off x="7748581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7748583" y="289657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Multi-Object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/>
            <p:nvPr/>
          </p:nvSpPr>
          <p:spPr>
            <a:xfrm>
              <a:off x="7748582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Projection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8583" y="159419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78793" y="1216828"/>
              <a:ext cx="1447047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49137" y="1237056"/>
              <a:ext cx="11003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 Sets</a:t>
              </a:r>
              <a:endPara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/>
            <p:cNvSpPr/>
            <p:nvPr/>
          </p:nvSpPr>
          <p:spPr>
            <a:xfrm>
              <a:off x="9294266" y="1592099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Retrieval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2"/>
            <p:cNvSpPr/>
            <p:nvPr/>
          </p:nvSpPr>
          <p:spPr>
            <a:xfrm>
              <a:off x="9294266" y="2896570"/>
              <a:ext cx="1268000" cy="84161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Framework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"/>
            <p:cNvSpPr/>
            <p:nvPr/>
          </p:nvSpPr>
          <p:spPr>
            <a:xfrm>
              <a:off x="9294266" y="3897539"/>
              <a:ext cx="1268000" cy="82068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WebGL Library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18504" y="1216828"/>
              <a:ext cx="1442140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94265" y="1234181"/>
              <a:ext cx="1366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"/>
            <p:cNvSpPr/>
            <p:nvPr/>
          </p:nvSpPr>
          <p:spPr>
            <a:xfrm>
              <a:off x="9294266" y="2240526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29992" y="746426"/>
              <a:ext cx="5643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Management System &amp; User Interaction Platform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7" idx="3"/>
            </p:cNvCxnSpPr>
            <p:nvPr/>
          </p:nvCxnSpPr>
          <p:spPr>
            <a:xfrm flipV="1">
              <a:off x="4290004" y="1000144"/>
              <a:ext cx="275549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8" idx="0"/>
              <a:endCxn id="7" idx="2"/>
            </p:cNvCxnSpPr>
            <p:nvPr/>
          </p:nvCxnSpPr>
          <p:spPr>
            <a:xfrm flipH="1" flipV="1">
              <a:off x="3769014" y="1362125"/>
              <a:ext cx="3256" cy="2252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" idx="0"/>
              <a:endCxn id="8" idx="2"/>
            </p:cNvCxnSpPr>
            <p:nvPr/>
          </p:nvCxnSpPr>
          <p:spPr>
            <a:xfrm flipV="1">
              <a:off x="3772269" y="2667351"/>
              <a:ext cx="1" cy="22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 flipV="1">
              <a:off x="3772269" y="3975543"/>
              <a:ext cx="0" cy="3454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6" idx="3"/>
            </p:cNvCxnSpPr>
            <p:nvPr/>
          </p:nvCxnSpPr>
          <p:spPr>
            <a:xfrm flipH="1" flipV="1">
              <a:off x="4296513" y="3435539"/>
              <a:ext cx="269040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9" idx="3"/>
            </p:cNvCxnSpPr>
            <p:nvPr/>
          </p:nvCxnSpPr>
          <p:spPr>
            <a:xfrm flipH="1" flipV="1">
              <a:off x="4296513" y="4679982"/>
              <a:ext cx="269040" cy="66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1265</Words>
  <Application>WPS Presentation</Application>
  <PresentationFormat>宽屏</PresentationFormat>
  <Paragraphs>208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微软雅黑</vt:lpstr>
      <vt:lpstr>Droid Sans Fallback</vt:lpstr>
      <vt:lpstr>Arial Unicode MS</vt:lpstr>
      <vt:lpstr>Calibri Light</vt:lpstr>
      <vt:lpstr>Calibri</vt:lpstr>
      <vt:lpstr>MarVoSym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733</cp:revision>
  <dcterms:created xsi:type="dcterms:W3CDTF">2020-01-14T00:23:12Z</dcterms:created>
  <dcterms:modified xsi:type="dcterms:W3CDTF">2020-01-14T00:23:12Z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