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3258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823066"/>
            <a:ext cx="9944102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2641494"/>
            <a:ext cx="9944102" cy="1214226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80" indent="0" algn="ctr">
              <a:buNone/>
              <a:defRPr sz="1460"/>
            </a:lvl2pPr>
            <a:lvl3pPr marL="670560" indent="0" algn="ctr">
              <a:buNone/>
              <a:defRPr sz="1320"/>
            </a:lvl3pPr>
            <a:lvl4pPr marL="1005840" indent="0" algn="ctr">
              <a:buNone/>
              <a:defRPr sz="1185"/>
            </a:lvl4pPr>
            <a:lvl5pPr marL="1341120" indent="0" algn="ctr">
              <a:buNone/>
              <a:defRPr sz="1185"/>
            </a:lvl5pPr>
            <a:lvl6pPr marL="1676400" indent="0" algn="ctr">
              <a:buNone/>
              <a:defRPr sz="1185"/>
            </a:lvl6pPr>
            <a:lvl7pPr marL="2011680" indent="0" algn="ctr">
              <a:buNone/>
              <a:defRPr sz="1185"/>
            </a:lvl7pPr>
            <a:lvl8pPr marL="2346960" indent="0" algn="ctr">
              <a:buNone/>
              <a:defRPr sz="1185"/>
            </a:lvl8pPr>
            <a:lvl9pPr marL="2682240" indent="0" algn="ctr">
              <a:buNone/>
              <a:defRPr sz="11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30" y="267758"/>
            <a:ext cx="2858930" cy="42620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267758"/>
            <a:ext cx="8411054" cy="42620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1253808"/>
            <a:ext cx="11435717" cy="2092008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3365606"/>
            <a:ext cx="11435717" cy="1100138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80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2pPr>
            <a:lvl3pPr marL="6705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84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4pPr>
            <a:lvl5pPr marL="134112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5pPr>
            <a:lvl6pPr marL="167640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6pPr>
            <a:lvl7pPr marL="201168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7pPr>
            <a:lvl8pPr marL="234696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8pPr>
            <a:lvl9pPr marL="268224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338792"/>
            <a:ext cx="5634992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338792"/>
            <a:ext cx="5634992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267758"/>
            <a:ext cx="11435717" cy="9720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232853"/>
            <a:ext cx="5609095" cy="604203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80" indent="0">
              <a:buNone/>
              <a:defRPr sz="1460" b="1"/>
            </a:lvl2pPr>
            <a:lvl3pPr marL="670560" indent="0">
              <a:buNone/>
              <a:defRPr sz="1320" b="1"/>
            </a:lvl3pPr>
            <a:lvl4pPr marL="1005840" indent="0">
              <a:buNone/>
              <a:defRPr sz="1185" b="1"/>
            </a:lvl4pPr>
            <a:lvl5pPr marL="1341120" indent="0">
              <a:buNone/>
              <a:defRPr sz="1185" b="1"/>
            </a:lvl5pPr>
            <a:lvl6pPr marL="1676400" indent="0">
              <a:buNone/>
              <a:defRPr sz="1185" b="1"/>
            </a:lvl6pPr>
            <a:lvl7pPr marL="2011680" indent="0">
              <a:buNone/>
              <a:defRPr sz="1185" b="1"/>
            </a:lvl7pPr>
            <a:lvl8pPr marL="2346960" indent="0">
              <a:buNone/>
              <a:defRPr sz="1185" b="1"/>
            </a:lvl8pPr>
            <a:lvl9pPr marL="2682240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1837055"/>
            <a:ext cx="560909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1232853"/>
            <a:ext cx="5636718" cy="604203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80" indent="0">
              <a:buNone/>
              <a:defRPr sz="1460" b="1"/>
            </a:lvl2pPr>
            <a:lvl3pPr marL="670560" indent="0">
              <a:buNone/>
              <a:defRPr sz="1320" b="1"/>
            </a:lvl3pPr>
            <a:lvl4pPr marL="1005840" indent="0">
              <a:buNone/>
              <a:defRPr sz="1185" b="1"/>
            </a:lvl4pPr>
            <a:lvl5pPr marL="1341120" indent="0">
              <a:buNone/>
              <a:defRPr sz="1185" b="1"/>
            </a:lvl5pPr>
            <a:lvl6pPr marL="1676400" indent="0">
              <a:buNone/>
              <a:defRPr sz="1185" b="1"/>
            </a:lvl6pPr>
            <a:lvl7pPr marL="2011680" indent="0">
              <a:buNone/>
              <a:defRPr sz="1185" b="1"/>
            </a:lvl7pPr>
            <a:lvl8pPr marL="2346960" indent="0">
              <a:buNone/>
              <a:defRPr sz="1185" b="1"/>
            </a:lvl8pPr>
            <a:lvl9pPr marL="2682240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1837055"/>
            <a:ext cx="563671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35280"/>
            <a:ext cx="4276309" cy="1173480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8" y="724112"/>
            <a:ext cx="6712268" cy="3573992"/>
          </a:xfrm>
        </p:spPr>
        <p:txBody>
          <a:bodyPr/>
          <a:lstStyle>
            <a:lvl1pPr>
              <a:defRPr sz="2340"/>
            </a:lvl1pPr>
            <a:lvl2pPr>
              <a:defRPr sz="2065"/>
            </a:lvl2pPr>
            <a:lvl3pPr>
              <a:defRPr sz="1760"/>
            </a:lvl3pPr>
            <a:lvl4pPr>
              <a:defRPr sz="1460"/>
            </a:lvl4pPr>
            <a:lvl5pPr>
              <a:defRPr sz="1460"/>
            </a:lvl5pPr>
            <a:lvl6pPr>
              <a:defRPr sz="1460"/>
            </a:lvl6pPr>
            <a:lvl7pPr>
              <a:defRPr sz="1460"/>
            </a:lvl7pPr>
            <a:lvl8pPr>
              <a:defRPr sz="1460"/>
            </a:lvl8pPr>
            <a:lvl9pPr>
              <a:defRPr sz="146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508760"/>
            <a:ext cx="4276309" cy="2795164"/>
          </a:xfrm>
        </p:spPr>
        <p:txBody>
          <a:bodyPr/>
          <a:lstStyle>
            <a:lvl1pPr marL="0" indent="0">
              <a:buNone/>
              <a:defRPr sz="1185"/>
            </a:lvl1pPr>
            <a:lvl2pPr marL="335280" indent="0">
              <a:buNone/>
              <a:defRPr sz="1020"/>
            </a:lvl2pPr>
            <a:lvl3pPr marL="670560" indent="0">
              <a:buNone/>
              <a:defRPr sz="880"/>
            </a:lvl3pPr>
            <a:lvl4pPr marL="1005840" indent="0">
              <a:buNone/>
              <a:defRPr sz="745"/>
            </a:lvl4pPr>
            <a:lvl5pPr marL="1341120" indent="0">
              <a:buNone/>
              <a:defRPr sz="745"/>
            </a:lvl5pPr>
            <a:lvl6pPr marL="1676400" indent="0">
              <a:buNone/>
              <a:defRPr sz="745"/>
            </a:lvl6pPr>
            <a:lvl7pPr marL="2011680" indent="0">
              <a:buNone/>
              <a:defRPr sz="745"/>
            </a:lvl7pPr>
            <a:lvl8pPr marL="2346960" indent="0">
              <a:buNone/>
              <a:defRPr sz="745"/>
            </a:lvl8pPr>
            <a:lvl9pPr marL="268224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35280"/>
            <a:ext cx="4276309" cy="1173480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8" y="724112"/>
            <a:ext cx="6712268" cy="3573992"/>
          </a:xfrm>
        </p:spPr>
        <p:txBody>
          <a:bodyPr anchor="t"/>
          <a:lstStyle>
            <a:lvl1pPr marL="0" indent="0">
              <a:buNone/>
              <a:defRPr sz="2340"/>
            </a:lvl1pPr>
            <a:lvl2pPr marL="335280" indent="0">
              <a:buNone/>
              <a:defRPr sz="2065"/>
            </a:lvl2pPr>
            <a:lvl3pPr marL="670560" indent="0">
              <a:buNone/>
              <a:defRPr sz="1760"/>
            </a:lvl3pPr>
            <a:lvl4pPr marL="1005840" indent="0">
              <a:buNone/>
              <a:defRPr sz="1460"/>
            </a:lvl4pPr>
            <a:lvl5pPr marL="1341120" indent="0">
              <a:buNone/>
              <a:defRPr sz="1460"/>
            </a:lvl5pPr>
            <a:lvl6pPr marL="1676400" indent="0">
              <a:buNone/>
              <a:defRPr sz="1460"/>
            </a:lvl6pPr>
            <a:lvl7pPr marL="2011680" indent="0">
              <a:buNone/>
              <a:defRPr sz="1460"/>
            </a:lvl7pPr>
            <a:lvl8pPr marL="2346960" indent="0">
              <a:buNone/>
              <a:defRPr sz="1460"/>
            </a:lvl8pPr>
            <a:lvl9pPr marL="2682240" indent="0">
              <a:buNone/>
              <a:defRPr sz="14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508760"/>
            <a:ext cx="4276309" cy="2795164"/>
          </a:xfrm>
        </p:spPr>
        <p:txBody>
          <a:bodyPr/>
          <a:lstStyle>
            <a:lvl1pPr marL="0" indent="0">
              <a:buNone/>
              <a:defRPr sz="1185"/>
            </a:lvl1pPr>
            <a:lvl2pPr marL="335280" indent="0">
              <a:buNone/>
              <a:defRPr sz="1020"/>
            </a:lvl2pPr>
            <a:lvl3pPr marL="670560" indent="0">
              <a:buNone/>
              <a:defRPr sz="880"/>
            </a:lvl3pPr>
            <a:lvl4pPr marL="1005840" indent="0">
              <a:buNone/>
              <a:defRPr sz="745"/>
            </a:lvl4pPr>
            <a:lvl5pPr marL="1341120" indent="0">
              <a:buNone/>
              <a:defRPr sz="745"/>
            </a:lvl5pPr>
            <a:lvl6pPr marL="1676400" indent="0">
              <a:buNone/>
              <a:defRPr sz="745"/>
            </a:lvl6pPr>
            <a:lvl7pPr marL="2011680" indent="0">
              <a:buNone/>
              <a:defRPr sz="745"/>
            </a:lvl7pPr>
            <a:lvl8pPr marL="2346960" indent="0">
              <a:buNone/>
              <a:defRPr sz="745"/>
            </a:lvl8pPr>
            <a:lvl9pPr marL="268224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267758"/>
            <a:ext cx="11435717" cy="972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338792"/>
            <a:ext cx="11435717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4661323"/>
            <a:ext cx="29832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4661323"/>
            <a:ext cx="447484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4661323"/>
            <a:ext cx="29832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0560" rtl="0" eaLnBrk="1" latinLnBrk="0" hangingPunct="1">
        <a:lnSpc>
          <a:spcPct val="90000"/>
        </a:lnSpc>
        <a:spcBef>
          <a:spcPct val="0"/>
        </a:spcBef>
        <a:buNone/>
        <a:defRPr sz="3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40" indent="-167640" algn="l" defTabSz="670560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20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8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404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32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88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8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6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12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96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24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5"/>
          <p:cNvSpPr/>
          <p:nvPr/>
        </p:nvSpPr>
        <p:spPr>
          <a:xfrm>
            <a:off x="2189242" y="237966"/>
            <a:ext cx="8938339" cy="28825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" alt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Rectangle 12"/>
          <p:cNvSpPr/>
          <p:nvPr/>
        </p:nvSpPr>
        <p:spPr>
          <a:xfrm>
            <a:off x="7715250" y="802640"/>
            <a:ext cx="3257550" cy="21088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" altLang="en-US" sz="16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2345690" y="802640"/>
            <a:ext cx="4853305" cy="21088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282440" y="2155190"/>
            <a:ext cx="1229360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Multi-View Display</a:t>
            </a:r>
            <a:endParaRPr lang="en-US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2465705" y="1381125"/>
            <a:ext cx="1708785" cy="63246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Temporal</a:t>
            </a:r>
            <a:r>
              <a:rPr lang="" altLang="en-US" sz="1600" dirty="0">
                <a:solidFill>
                  <a:schemeClr val="tx1"/>
                </a:solidFill>
                <a:cs typeface="Calibri"/>
              </a:rPr>
              <a:t>/</a:t>
            </a:r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S</a:t>
            </a:r>
            <a:r>
              <a:rPr sz="1600" dirty="0">
                <a:solidFill>
                  <a:schemeClr val="tx1"/>
                </a:solidFill>
                <a:cs typeface="Calibri"/>
                <a:sym typeface="+mn-ea"/>
              </a:rPr>
              <a:t>patial</a:t>
            </a:r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Navigation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4283075" y="1380490"/>
            <a:ext cx="1229360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Stream </a:t>
            </a:r>
            <a:endParaRPr lang="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ctr"/>
            <a:r>
              <a:rPr lang="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Playing</a:t>
            </a:r>
            <a:endParaRPr lang="" altLang="x-none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7811056" y="1380331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600" dirty="0">
                <a:cs typeface="Calibri"/>
                <a:sym typeface="+mn-ea"/>
              </a:rPr>
              <a:t>Auto Box Initialization</a:t>
            </a:r>
            <a:endParaRPr lang="x-none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4" name="Rectangle 10"/>
          <p:cNvSpPr/>
          <p:nvPr/>
        </p:nvSpPr>
        <p:spPr>
          <a:xfrm>
            <a:off x="7811056" y="2134870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x-none" sz="1600" dirty="0">
                <a:solidFill>
                  <a:schemeClr val="tx1"/>
                </a:solidFill>
                <a:cs typeface="Calibri"/>
              </a:rPr>
              <a:t>Interactive</a:t>
            </a:r>
            <a:endParaRPr lang="x-none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x-none" sz="1600" dirty="0">
                <a:solidFill>
                  <a:schemeClr val="tx1"/>
                </a:solidFill>
                <a:cs typeface="Calibri"/>
              </a:rPr>
              <a:t>Box Fitting</a:t>
            </a:r>
            <a:endParaRPr 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9381252" y="1380331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600" dirty="0">
                <a:solidFill>
                  <a:schemeClr val="tx1"/>
                </a:solidFill>
                <a:cs typeface="Calibri"/>
                <a:sym typeface="+mn-ea"/>
              </a:rPr>
              <a:t>Multi-view Editing</a:t>
            </a:r>
            <a:endParaRPr lang="x-none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6" name="Rectangle 15"/>
          <p:cNvSpPr/>
          <p:nvPr/>
        </p:nvSpPr>
        <p:spPr>
          <a:xfrm>
            <a:off x="101600" y="2013585"/>
            <a:ext cx="1780540" cy="28530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7" name="Rectangle 16"/>
          <p:cNvSpPr/>
          <p:nvPr/>
        </p:nvSpPr>
        <p:spPr>
          <a:xfrm>
            <a:off x="222250" y="3308350"/>
            <a:ext cx="1562100" cy="63754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Data </a:t>
            </a:r>
            <a:endParaRPr 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Clean</a:t>
            </a:r>
            <a:r>
              <a:rPr lang="x-none" altLang="en-US" sz="1600" dirty="0">
                <a:solidFill>
                  <a:schemeClr val="tx1"/>
                </a:solidFill>
                <a:cs typeface="Calibri"/>
                <a:sym typeface="+mn-ea"/>
              </a:rPr>
              <a:t>ing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38" name="Rectangle 18"/>
          <p:cNvSpPr/>
          <p:nvPr/>
        </p:nvSpPr>
        <p:spPr>
          <a:xfrm>
            <a:off x="222250" y="4093210"/>
            <a:ext cx="1562100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ts val="2000"/>
              </a:lnSpc>
            </a:pP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Automatic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lnSpc>
                <a:spcPts val="2000"/>
              </a:lnSpc>
            </a:pPr>
            <a:r>
              <a:rPr lang="x-none" altLang="en-US" sz="1600" dirty="0">
                <a:solidFill>
                  <a:schemeClr val="tx1"/>
                </a:solidFill>
                <a:ea typeface="+mn-lt"/>
                <a:cs typeface="+mn-lt"/>
              </a:rPr>
              <a:t>Pre</a:t>
            </a:r>
            <a:r>
              <a:rPr lang="" altLang="x-none" sz="1600" dirty="0">
                <a:solidFill>
                  <a:schemeClr val="tx1"/>
                </a:solidFill>
                <a:ea typeface="+mn-lt"/>
                <a:cs typeface="+mn-lt"/>
              </a:rPr>
              <a:t>-A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nnotatin</a:t>
            </a:r>
            <a:r>
              <a:rPr lang="" altLang="en-US" sz="1600" dirty="0">
                <a:solidFill>
                  <a:schemeClr val="tx1"/>
                </a:solidFill>
                <a:ea typeface="+mn-lt"/>
                <a:cs typeface="+mn-lt"/>
              </a:rPr>
              <a:t>g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>
              <a:lnSpc>
                <a:spcPts val="2000"/>
              </a:lnSpc>
            </a:pP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222250" y="2565400"/>
            <a:ext cx="1562100" cy="6216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x-none" sz="1600" dirty="0">
                <a:solidFill>
                  <a:schemeClr val="tx1"/>
                </a:solidFill>
                <a:cs typeface="Calibri"/>
              </a:rPr>
              <a:t>Calibration</a:t>
            </a:r>
            <a:endParaRPr lang="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0" name="Rectangle 24"/>
          <p:cNvSpPr/>
          <p:nvPr/>
        </p:nvSpPr>
        <p:spPr>
          <a:xfrm>
            <a:off x="2345690" y="3288665"/>
            <a:ext cx="7466330" cy="64516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Data Management </a:t>
            </a:r>
            <a:r>
              <a:rPr lang="en-US" altLang="zh-CN" sz="1600" dirty="0">
                <a:solidFill>
                  <a:schemeClr val="tx1"/>
                </a:solidFill>
                <a:cs typeface="Calibri"/>
              </a:rPr>
              <a:t>System 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&amp; </a:t>
            </a:r>
            <a:r>
              <a:rPr lang="en-US" altLang="zh-CN" sz="1600" dirty="0">
                <a:solidFill>
                  <a:schemeClr val="tx1"/>
                </a:solidFill>
                <a:cs typeface="Calibri"/>
              </a:rPr>
              <a:t>User</a:t>
            </a:r>
            <a:r>
              <a:rPr lang="" altLang="en-US" sz="1600" dirty="0">
                <a:solidFill>
                  <a:schemeClr val="tx1"/>
                </a:solidFill>
                <a:cs typeface="Calibri"/>
              </a:rPr>
              <a:t>-Data</a:t>
            </a:r>
            <a:r>
              <a:rPr lang="en-US" altLang="zh-CN" sz="1600" dirty="0">
                <a:solidFill>
                  <a:schemeClr val="tx1"/>
                </a:solidFill>
                <a:cs typeface="Calibri"/>
              </a:rPr>
              <a:t> Interacti</a:t>
            </a:r>
            <a:r>
              <a:rPr lang="" altLang="en-US" sz="1600" dirty="0">
                <a:solidFill>
                  <a:schemeClr val="tx1"/>
                </a:solidFill>
                <a:cs typeface="Calibri"/>
              </a:rPr>
              <a:t>ve Interface(CherryPy, Three.js)</a:t>
            </a:r>
            <a:endParaRPr lang="en-US" altLang="zh-CN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1" name="Arrow: Up 1"/>
          <p:cNvSpPr/>
          <p:nvPr/>
        </p:nvSpPr>
        <p:spPr>
          <a:xfrm>
            <a:off x="4774248" y="2911475"/>
            <a:ext cx="246142" cy="349488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2" name="Arrow: Up-Down 3"/>
          <p:cNvSpPr/>
          <p:nvPr/>
        </p:nvSpPr>
        <p:spPr>
          <a:xfrm rot="16200000">
            <a:off x="1999615" y="3333115"/>
            <a:ext cx="244475" cy="414020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3" name="Arrow: Up-Down 25"/>
          <p:cNvSpPr/>
          <p:nvPr/>
        </p:nvSpPr>
        <p:spPr>
          <a:xfrm>
            <a:off x="9236551" y="2911396"/>
            <a:ext cx="214471" cy="349488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4" name="Arrow: Up-Down 26"/>
          <p:cNvSpPr/>
          <p:nvPr/>
        </p:nvSpPr>
        <p:spPr>
          <a:xfrm rot="16200000">
            <a:off x="7353776" y="1808163"/>
            <a:ext cx="214471" cy="439499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" name="Arrow: Up 1"/>
          <p:cNvSpPr/>
          <p:nvPr/>
        </p:nvSpPr>
        <p:spPr>
          <a:xfrm rot="5400000">
            <a:off x="1926431" y="2125424"/>
            <a:ext cx="242808" cy="265033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11523345" y="480695"/>
            <a:ext cx="1450340" cy="900430"/>
          </a:xfrm>
          <a:prstGeom prst="can">
            <a:avLst>
              <a:gd name="adj" fmla="val 24251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Annotat</a:t>
            </a:r>
            <a:r>
              <a:rPr lang="" altLang="en-US" sz="1600" b="1" dirty="0">
                <a:solidFill>
                  <a:schemeClr val="tx1"/>
                </a:solidFill>
                <a:cs typeface="Calibri"/>
                <a:sym typeface="+mn-ea"/>
              </a:rPr>
              <a:t>ed</a:t>
            </a:r>
            <a:endParaRPr lang="" altLang="en-US" sz="1600" b="1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b="1" dirty="0">
                <a:solidFill>
                  <a:schemeClr val="tx1"/>
                </a:solidFill>
                <a:cs typeface="Calibri"/>
                <a:sym typeface="+mn-ea"/>
              </a:rPr>
              <a:t>Dataset</a:t>
            </a:r>
            <a:endParaRPr lang="en-US" altLang="en-US" sz="1600" b="1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101600" y="238125"/>
            <a:ext cx="1781175" cy="1455420"/>
          </a:xfrm>
          <a:prstGeom prst="foldedCorner">
            <a:avLst>
              <a:gd name="adj" fmla="val 17528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600" b="1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Raw Data</a:t>
            </a:r>
            <a:endParaRPr lang="en-US" altLang="en-US" sz="1600" b="1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3D Point Cloud/</a:t>
            </a:r>
            <a:endParaRPr lang="en-US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2D Images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,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GPS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Map </a:t>
            </a:r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..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.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0" name="Can 49"/>
          <p:cNvSpPr/>
          <p:nvPr/>
        </p:nvSpPr>
        <p:spPr>
          <a:xfrm>
            <a:off x="11523345" y="4043045"/>
            <a:ext cx="1450340" cy="824865"/>
          </a:xfrm>
          <a:prstGeom prst="can">
            <a:avLst>
              <a:gd name="adj" fmla="val 24251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Published</a:t>
            </a:r>
            <a:endParaRPr lang="en-US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Data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s</a:t>
            </a:r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et</a:t>
            </a:r>
            <a:endParaRPr lang="en-US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3" name="Rectangle 11"/>
          <p:cNvSpPr/>
          <p:nvPr/>
        </p:nvSpPr>
        <p:spPr>
          <a:xfrm>
            <a:off x="2346325" y="4159885"/>
            <a:ext cx="7466330" cy="7067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AI Algorithms 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(Object Detection &amp; Tracking, Segmentation, 3D&amp;2D fusion...)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5633561" y="2155428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Focus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Mode</a:t>
            </a:r>
            <a:endParaRPr lang="" altLang="en-US" sz="1600" dirty="0">
              <a:solidFill>
                <a:schemeClr val="tx1"/>
              </a:solidFill>
              <a:cs typeface="Calibri"/>
              <a:sym typeface="+mn-ea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5633561" y="1380331"/>
            <a:ext cx="1480741" cy="62952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</a:rPr>
              <a:t>Object/Box</a:t>
            </a:r>
            <a:endParaRPr lang="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</a:rPr>
              <a:t>Coloring</a:t>
            </a:r>
            <a:endParaRPr lang="" alt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2465705" y="2155190"/>
            <a:ext cx="1708785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Multi-Camera</a:t>
            </a:r>
            <a:endParaRPr lang="" altLang="en-US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algn="ctr"/>
            <a:r>
              <a:rPr lang="" altLang="en-US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Switching</a:t>
            </a:r>
            <a:endParaRPr lang="" altLang="en-US" sz="16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61" name="Rectangle 11"/>
          <p:cNvSpPr/>
          <p:nvPr/>
        </p:nvSpPr>
        <p:spPr>
          <a:xfrm>
            <a:off x="9381490" y="2134870"/>
            <a:ext cx="1481455" cy="6292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600" dirty="0">
                <a:solidFill>
                  <a:schemeClr val="tx1"/>
                </a:solidFill>
              </a:rPr>
              <a:t>Annotation</a:t>
            </a:r>
            <a:endParaRPr lang="x-none" altLang="en-US" sz="1600" dirty="0">
              <a:solidFill>
                <a:schemeClr val="tx1"/>
              </a:solidFill>
            </a:endParaRPr>
          </a:p>
          <a:p>
            <a:pPr algn="ctr"/>
            <a:r>
              <a:rPr lang="x-none" altLang="en-US" sz="1600" dirty="0">
                <a:solidFill>
                  <a:schemeClr val="tx1"/>
                </a:solidFill>
              </a:rPr>
              <a:t>Transfer</a:t>
            </a:r>
            <a:endParaRPr lang="x-none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Arrow: Up 1"/>
          <p:cNvSpPr/>
          <p:nvPr/>
        </p:nvSpPr>
        <p:spPr>
          <a:xfrm rot="5400000">
            <a:off x="11205924" y="895191"/>
            <a:ext cx="249476" cy="384493"/>
          </a:xfrm>
          <a:prstGeom prst="upArrow">
            <a:avLst>
              <a:gd name="adj1" fmla="val 49661"/>
              <a:gd name="adj2" fmla="val 50000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3" name="Arrow: Up 1"/>
          <p:cNvSpPr/>
          <p:nvPr/>
        </p:nvSpPr>
        <p:spPr>
          <a:xfrm rot="16200000">
            <a:off x="2016760" y="4313555"/>
            <a:ext cx="221615" cy="438150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428052" y="3285493"/>
            <a:ext cx="314484" cy="636746"/>
            <a:chOff x="3953" y="4067"/>
            <a:chExt cx="840" cy="1668"/>
          </a:xfrm>
        </p:grpSpPr>
        <p:sp>
          <p:nvSpPr>
            <p:cNvPr id="65" name="Oval 64"/>
            <p:cNvSpPr/>
            <p:nvPr/>
          </p:nvSpPr>
          <p:spPr>
            <a:xfrm>
              <a:off x="4049" y="4067"/>
              <a:ext cx="648" cy="60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959" y="4907"/>
              <a:ext cx="8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4"/>
            </p:cNvCxnSpPr>
            <p:nvPr/>
          </p:nvCxnSpPr>
          <p:spPr>
            <a:xfrm>
              <a:off x="4373" y="4667"/>
              <a:ext cx="0" cy="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61" y="5243"/>
              <a:ext cx="432" cy="4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953" y="5243"/>
              <a:ext cx="420" cy="4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Arrow: Up-Down 25"/>
          <p:cNvSpPr/>
          <p:nvPr/>
        </p:nvSpPr>
        <p:spPr>
          <a:xfrm rot="16200000">
            <a:off x="9951085" y="3415665"/>
            <a:ext cx="229235" cy="407035"/>
          </a:xfrm>
          <a:prstGeom prst="up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2" name="Arrow: Up 1"/>
          <p:cNvSpPr/>
          <p:nvPr/>
        </p:nvSpPr>
        <p:spPr>
          <a:xfrm rot="10800000">
            <a:off x="940404" y="1693181"/>
            <a:ext cx="246204" cy="308449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5" name="Rectangle 16"/>
          <p:cNvSpPr/>
          <p:nvPr/>
        </p:nvSpPr>
        <p:spPr>
          <a:xfrm>
            <a:off x="9967595" y="3840480"/>
            <a:ext cx="130683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x-none" sz="1600" dirty="0">
                <a:solidFill>
                  <a:schemeClr val="tx1"/>
                </a:solidFill>
                <a:cs typeface="Calibri"/>
              </a:rPr>
              <a:t>Annotators</a:t>
            </a:r>
            <a:endParaRPr lang="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7" name="Arrow: Up 1"/>
          <p:cNvSpPr/>
          <p:nvPr/>
        </p:nvSpPr>
        <p:spPr>
          <a:xfrm rot="16200000">
            <a:off x="10542270" y="3715385"/>
            <a:ext cx="243205" cy="1634490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 16"/>
          <p:cNvSpPr/>
          <p:nvPr/>
        </p:nvSpPr>
        <p:spPr>
          <a:xfrm>
            <a:off x="3404870" y="914400"/>
            <a:ext cx="282194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Data </a:t>
            </a:r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Visualization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0" name="Rectangle 16"/>
          <p:cNvSpPr/>
          <p:nvPr/>
        </p:nvSpPr>
        <p:spPr>
          <a:xfrm>
            <a:off x="7934325" y="914400"/>
            <a:ext cx="282194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Interactive </a:t>
            </a:r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Operation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1" name="Rectangle 16"/>
          <p:cNvSpPr/>
          <p:nvPr/>
        </p:nvSpPr>
        <p:spPr>
          <a:xfrm>
            <a:off x="146685" y="2117090"/>
            <a:ext cx="1767840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Pre</a:t>
            </a:r>
            <a:r>
              <a:rPr lang="" altLang="en-US" sz="1600" b="1" dirty="0">
                <a:solidFill>
                  <a:schemeClr val="tx1"/>
                </a:solidFill>
                <a:cs typeface="Calibri"/>
                <a:sym typeface="+mn-ea"/>
              </a:rPr>
              <a:t>-</a:t>
            </a:r>
            <a:r>
              <a:rPr lang="en-US" sz="1600" b="1" dirty="0">
                <a:solidFill>
                  <a:schemeClr val="tx1"/>
                </a:solidFill>
                <a:cs typeface="Calibri"/>
                <a:sym typeface="+mn-ea"/>
              </a:rPr>
              <a:t>Processing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2" name="Rectangle 16"/>
          <p:cNvSpPr/>
          <p:nvPr/>
        </p:nvSpPr>
        <p:spPr>
          <a:xfrm>
            <a:off x="4724400" y="348615"/>
            <a:ext cx="4156075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 dirty="0">
                <a:solidFill>
                  <a:schemeClr val="tx1"/>
                </a:solidFill>
                <a:cs typeface="Calibri"/>
                <a:sym typeface="+mn-ea"/>
              </a:rPr>
              <a:t>Manual Annotating &amp; Error Checking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3" name="Rectangle 15"/>
          <p:cNvSpPr/>
          <p:nvPr/>
        </p:nvSpPr>
        <p:spPr>
          <a:xfrm>
            <a:off x="11358245" y="1693545"/>
            <a:ext cx="1780540" cy="19685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4" name="Arrow: Up 1"/>
          <p:cNvSpPr/>
          <p:nvPr/>
        </p:nvSpPr>
        <p:spPr>
          <a:xfrm rot="10800000">
            <a:off x="12125294" y="1385841"/>
            <a:ext cx="246204" cy="308449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Arrow: Up 1"/>
          <p:cNvSpPr/>
          <p:nvPr/>
        </p:nvSpPr>
        <p:spPr>
          <a:xfrm rot="10800000">
            <a:off x="12125294" y="3734706"/>
            <a:ext cx="246204" cy="308449"/>
          </a:xfrm>
          <a:prstGeom prst="upArrow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 16"/>
          <p:cNvSpPr/>
          <p:nvPr/>
        </p:nvSpPr>
        <p:spPr>
          <a:xfrm>
            <a:off x="11316335" y="1797050"/>
            <a:ext cx="1882775" cy="3378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P</a:t>
            </a:r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ost</a:t>
            </a:r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-</a:t>
            </a:r>
            <a:r>
              <a:rPr lang="en-US" sz="1600" dirty="0">
                <a:solidFill>
                  <a:schemeClr val="tx1"/>
                </a:solidFill>
                <a:cs typeface="Calibri"/>
                <a:sym typeface="+mn-ea"/>
              </a:rPr>
              <a:t>Processing</a:t>
            </a:r>
            <a:endParaRPr lang="en-US" altLang="x-none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7" name="Rectangle 17"/>
          <p:cNvSpPr/>
          <p:nvPr/>
        </p:nvSpPr>
        <p:spPr>
          <a:xfrm>
            <a:off x="11463655" y="2162810"/>
            <a:ext cx="1562100" cy="6216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chemeClr val="tx1"/>
                </a:solidFill>
                <a:cs typeface="Calibri"/>
                <a:sym typeface="+mn-ea"/>
              </a:rPr>
              <a:t>Personal Info</a:t>
            </a:r>
            <a:endParaRPr lang="en-US" alt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altLang="en-US" sz="1600" dirty="0">
                <a:solidFill>
                  <a:schemeClr val="tx1"/>
                </a:solidFill>
                <a:cs typeface="Calibri"/>
                <a:sym typeface="+mn-ea"/>
              </a:rPr>
              <a:t>Removing</a:t>
            </a:r>
            <a:endParaRPr lang="x-none" alt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8" name="Rectangle 17"/>
          <p:cNvSpPr/>
          <p:nvPr/>
        </p:nvSpPr>
        <p:spPr>
          <a:xfrm>
            <a:off x="11463020" y="2926080"/>
            <a:ext cx="1562100" cy="6216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x-none" sz="1600" dirty="0">
                <a:solidFill>
                  <a:schemeClr val="tx1"/>
                </a:solidFill>
                <a:cs typeface="Calibri"/>
              </a:rPr>
              <a:t>DevTools</a:t>
            </a:r>
            <a:endParaRPr lang="" altLang="x-none" sz="1600" dirty="0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603</Words>
  <Application>WPS Presentation</Application>
  <PresentationFormat>宽屏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Calibri</vt:lpstr>
      <vt:lpstr>Webdings</vt:lpstr>
      <vt:lpstr>Times New Roman</vt:lpstr>
      <vt:lpstr>Andale Mono</vt:lpstr>
      <vt:lpstr>FreeSerif</vt:lpstr>
      <vt:lpstr>esint10</vt:lpstr>
      <vt:lpstr>FreeMono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773</cp:revision>
  <dcterms:created xsi:type="dcterms:W3CDTF">2020-02-01T11:29:20Z</dcterms:created>
  <dcterms:modified xsi:type="dcterms:W3CDTF">2020-02-01T11:29:20Z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