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673850" cy="4387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364" y="718375"/>
            <a:ext cx="5006186" cy="1528196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364" y="2305504"/>
            <a:ext cx="5006186" cy="1059780"/>
          </a:xfrm>
        </p:spPr>
        <p:txBody>
          <a:bodyPr/>
          <a:lstStyle>
            <a:lvl1pPr marL="0" indent="0" algn="ctr">
              <a:buNone/>
              <a:defRPr sz="1535"/>
            </a:lvl1pPr>
            <a:lvl2pPr marL="292735" indent="0" algn="ctr">
              <a:buNone/>
              <a:defRPr sz="1280"/>
            </a:lvl2pPr>
            <a:lvl3pPr marL="584835" indent="0" algn="ctr">
              <a:buNone/>
              <a:defRPr sz="1150"/>
            </a:lvl3pPr>
            <a:lvl4pPr marL="877570" indent="0" algn="ctr">
              <a:buNone/>
              <a:defRPr sz="1020"/>
            </a:lvl4pPr>
            <a:lvl5pPr marL="1170305" indent="0" algn="ctr">
              <a:buNone/>
              <a:defRPr sz="1020"/>
            </a:lvl5pPr>
            <a:lvl6pPr marL="1463040" indent="0" algn="ctr">
              <a:buNone/>
              <a:defRPr sz="1020"/>
            </a:lvl6pPr>
            <a:lvl7pPr marL="1755140" indent="0" algn="ctr">
              <a:buNone/>
              <a:defRPr sz="1020"/>
            </a:lvl7pPr>
            <a:lvl8pPr marL="2047875" indent="0" algn="ctr">
              <a:buNone/>
              <a:defRPr sz="1020"/>
            </a:lvl8pPr>
            <a:lvl9pPr marL="2340610" indent="0" algn="ctr">
              <a:buNone/>
              <a:defRPr sz="10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6736" y="233700"/>
            <a:ext cx="1439279" cy="37198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900" y="233700"/>
            <a:ext cx="4234399" cy="37198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24" y="1094327"/>
            <a:ext cx="5757114" cy="182591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24" y="2937511"/>
            <a:ext cx="5757114" cy="960203"/>
          </a:xfrm>
        </p:spPr>
        <p:txBody>
          <a:bodyPr/>
          <a:lstStyle>
            <a:lvl1pPr marL="0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1pPr>
            <a:lvl2pPr marL="292735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4835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3pPr>
            <a:lvl4pPr marL="87757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7030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5514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787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4061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900" y="1168501"/>
            <a:ext cx="2836839" cy="2785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9176" y="1168501"/>
            <a:ext cx="2836839" cy="2785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70" y="233700"/>
            <a:ext cx="5757114" cy="8484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770" y="1076038"/>
            <a:ext cx="2823802" cy="527349"/>
          </a:xfrm>
        </p:spPr>
        <p:txBody>
          <a:bodyPr anchor="b"/>
          <a:lstStyle>
            <a:lvl1pPr marL="0" indent="0">
              <a:buNone/>
              <a:defRPr sz="1535" b="1"/>
            </a:lvl1pPr>
            <a:lvl2pPr marL="292735" indent="0">
              <a:buNone/>
              <a:defRPr sz="1280" b="1"/>
            </a:lvl2pPr>
            <a:lvl3pPr marL="584835" indent="0">
              <a:buNone/>
              <a:defRPr sz="1150" b="1"/>
            </a:lvl3pPr>
            <a:lvl4pPr marL="877570" indent="0">
              <a:buNone/>
              <a:defRPr sz="1020" b="1"/>
            </a:lvl4pPr>
            <a:lvl5pPr marL="1170305" indent="0">
              <a:buNone/>
              <a:defRPr sz="1020" b="1"/>
            </a:lvl5pPr>
            <a:lvl6pPr marL="1463040" indent="0">
              <a:buNone/>
              <a:defRPr sz="1020" b="1"/>
            </a:lvl6pPr>
            <a:lvl7pPr marL="1755140" indent="0">
              <a:buNone/>
              <a:defRPr sz="1020" b="1"/>
            </a:lvl7pPr>
            <a:lvl8pPr marL="2047875" indent="0">
              <a:buNone/>
              <a:defRPr sz="1020" b="1"/>
            </a:lvl8pPr>
            <a:lvl9pPr marL="2340610" indent="0">
              <a:buNone/>
              <a:defRPr sz="10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70" y="1603387"/>
            <a:ext cx="2823802" cy="2358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9176" y="1076038"/>
            <a:ext cx="2837708" cy="527349"/>
          </a:xfrm>
        </p:spPr>
        <p:txBody>
          <a:bodyPr anchor="b"/>
          <a:lstStyle>
            <a:lvl1pPr marL="0" indent="0">
              <a:buNone/>
              <a:defRPr sz="1535" b="1"/>
            </a:lvl1pPr>
            <a:lvl2pPr marL="292735" indent="0">
              <a:buNone/>
              <a:defRPr sz="1280" b="1"/>
            </a:lvl2pPr>
            <a:lvl3pPr marL="584835" indent="0">
              <a:buNone/>
              <a:defRPr sz="1150" b="1"/>
            </a:lvl3pPr>
            <a:lvl4pPr marL="877570" indent="0">
              <a:buNone/>
              <a:defRPr sz="1020" b="1"/>
            </a:lvl4pPr>
            <a:lvl5pPr marL="1170305" indent="0">
              <a:buNone/>
              <a:defRPr sz="1020" b="1"/>
            </a:lvl5pPr>
            <a:lvl6pPr marL="1463040" indent="0">
              <a:buNone/>
              <a:defRPr sz="1020" b="1"/>
            </a:lvl6pPr>
            <a:lvl7pPr marL="1755140" indent="0">
              <a:buNone/>
              <a:defRPr sz="1020" b="1"/>
            </a:lvl7pPr>
            <a:lvl8pPr marL="2047875" indent="0">
              <a:buNone/>
              <a:defRPr sz="1020" b="1"/>
            </a:lvl8pPr>
            <a:lvl9pPr marL="2340610" indent="0">
              <a:buNone/>
              <a:defRPr sz="10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9176" y="1603387"/>
            <a:ext cx="2837708" cy="2358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70" y="292633"/>
            <a:ext cx="2152834" cy="1024217"/>
          </a:xfrm>
        </p:spPr>
        <p:txBody>
          <a:bodyPr anchor="b"/>
          <a:lstStyle>
            <a:lvl1pPr>
              <a:defRPr sz="2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708" y="632007"/>
            <a:ext cx="3379176" cy="3119390"/>
          </a:xfrm>
        </p:spPr>
        <p:txBody>
          <a:bodyPr/>
          <a:lstStyle>
            <a:lvl1pPr>
              <a:defRPr sz="2050"/>
            </a:lvl1pPr>
            <a:lvl2pPr>
              <a:defRPr sz="1790"/>
            </a:lvl2pPr>
            <a:lvl3pPr>
              <a:defRPr sz="1535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770" y="1316850"/>
            <a:ext cx="2152834" cy="2439628"/>
          </a:xfrm>
        </p:spPr>
        <p:txBody>
          <a:bodyPr/>
          <a:lstStyle>
            <a:lvl1pPr marL="0" indent="0">
              <a:buNone/>
              <a:defRPr sz="1020"/>
            </a:lvl1pPr>
            <a:lvl2pPr marL="292735" indent="0">
              <a:buNone/>
              <a:defRPr sz="895"/>
            </a:lvl2pPr>
            <a:lvl3pPr marL="584835" indent="0">
              <a:buNone/>
              <a:defRPr sz="770"/>
            </a:lvl3pPr>
            <a:lvl4pPr marL="877570" indent="0">
              <a:buNone/>
              <a:defRPr sz="640"/>
            </a:lvl4pPr>
            <a:lvl5pPr marL="1170305" indent="0">
              <a:buNone/>
              <a:defRPr sz="640"/>
            </a:lvl5pPr>
            <a:lvl6pPr marL="1463040" indent="0">
              <a:buNone/>
              <a:defRPr sz="640"/>
            </a:lvl6pPr>
            <a:lvl7pPr marL="1755140" indent="0">
              <a:buNone/>
              <a:defRPr sz="640"/>
            </a:lvl7pPr>
            <a:lvl8pPr marL="2047875" indent="0">
              <a:buNone/>
              <a:defRPr sz="640"/>
            </a:lvl8pPr>
            <a:lvl9pPr marL="2340610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70" y="292633"/>
            <a:ext cx="2152834" cy="1024217"/>
          </a:xfrm>
        </p:spPr>
        <p:txBody>
          <a:bodyPr anchor="b"/>
          <a:lstStyle>
            <a:lvl1pPr>
              <a:defRPr sz="2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7708" y="632007"/>
            <a:ext cx="3379176" cy="3119390"/>
          </a:xfrm>
        </p:spPr>
        <p:txBody>
          <a:bodyPr/>
          <a:lstStyle>
            <a:lvl1pPr marL="0" indent="0">
              <a:buNone/>
              <a:defRPr sz="2050"/>
            </a:lvl1pPr>
            <a:lvl2pPr marL="292735" indent="0">
              <a:buNone/>
              <a:defRPr sz="1790"/>
            </a:lvl2pPr>
            <a:lvl3pPr marL="584835" indent="0">
              <a:buNone/>
              <a:defRPr sz="1535"/>
            </a:lvl3pPr>
            <a:lvl4pPr marL="877570" indent="0">
              <a:buNone/>
              <a:defRPr sz="1280"/>
            </a:lvl4pPr>
            <a:lvl5pPr marL="1170305" indent="0">
              <a:buNone/>
              <a:defRPr sz="1280"/>
            </a:lvl5pPr>
            <a:lvl6pPr marL="1463040" indent="0">
              <a:buNone/>
              <a:defRPr sz="1280"/>
            </a:lvl6pPr>
            <a:lvl7pPr marL="1755140" indent="0">
              <a:buNone/>
              <a:defRPr sz="1280"/>
            </a:lvl7pPr>
            <a:lvl8pPr marL="2047875" indent="0">
              <a:buNone/>
              <a:defRPr sz="1280"/>
            </a:lvl8pPr>
            <a:lvl9pPr marL="2340610" indent="0">
              <a:buNone/>
              <a:defRPr sz="12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770" y="1316850"/>
            <a:ext cx="2152834" cy="2439628"/>
          </a:xfrm>
        </p:spPr>
        <p:txBody>
          <a:bodyPr/>
          <a:lstStyle>
            <a:lvl1pPr marL="0" indent="0">
              <a:buNone/>
              <a:defRPr sz="1020"/>
            </a:lvl1pPr>
            <a:lvl2pPr marL="292735" indent="0">
              <a:buNone/>
              <a:defRPr sz="895"/>
            </a:lvl2pPr>
            <a:lvl3pPr marL="584835" indent="0">
              <a:buNone/>
              <a:defRPr sz="770"/>
            </a:lvl3pPr>
            <a:lvl4pPr marL="877570" indent="0">
              <a:buNone/>
              <a:defRPr sz="640"/>
            </a:lvl4pPr>
            <a:lvl5pPr marL="1170305" indent="0">
              <a:buNone/>
              <a:defRPr sz="640"/>
            </a:lvl5pPr>
            <a:lvl6pPr marL="1463040" indent="0">
              <a:buNone/>
              <a:defRPr sz="640"/>
            </a:lvl6pPr>
            <a:lvl7pPr marL="1755140" indent="0">
              <a:buNone/>
              <a:defRPr sz="640"/>
            </a:lvl7pPr>
            <a:lvl8pPr marL="2047875" indent="0">
              <a:buNone/>
              <a:defRPr sz="640"/>
            </a:lvl8pPr>
            <a:lvl9pPr marL="2340610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900" y="233700"/>
            <a:ext cx="5757114" cy="848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900" y="1168501"/>
            <a:ext cx="5757114" cy="2785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900" y="4068417"/>
            <a:ext cx="1501856" cy="23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1066" y="4068417"/>
            <a:ext cx="2252784" cy="23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159" y="4068417"/>
            <a:ext cx="1501856" cy="23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84835" rtl="0" eaLnBrk="1" latinLnBrk="0" hangingPunct="1">
        <a:lnSpc>
          <a:spcPct val="90000"/>
        </a:lnSpc>
        <a:spcBef>
          <a:spcPct val="0"/>
        </a:spcBef>
        <a:buNone/>
        <a:defRPr sz="2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050" indent="-146050" algn="l" defTabSz="584835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1pPr>
      <a:lvl2pPr marL="438785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4pPr>
      <a:lvl5pPr marL="1316355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0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2193925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2486660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1pPr>
      <a:lvl2pPr marL="292735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2pPr>
      <a:lvl3pPr marL="584835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877570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4pPr>
      <a:lvl5pPr marL="1170305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0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2047875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2340610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139260" y="143464"/>
            <a:ext cx="6392674" cy="4133514"/>
            <a:chOff x="2626970" y="758755"/>
            <a:chExt cx="6391072" cy="4132478"/>
          </a:xfrm>
        </p:grpSpPr>
        <p:sp>
          <p:nvSpPr>
            <p:cNvPr id="21" name="Rectangle 12"/>
            <p:cNvSpPr/>
            <p:nvPr/>
          </p:nvSpPr>
          <p:spPr>
            <a:xfrm>
              <a:off x="7146042" y="758755"/>
              <a:ext cx="1872000" cy="29554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Operation</a:t>
              </a:r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22" name="Rectangle 4"/>
            <p:cNvSpPr/>
            <p:nvPr/>
          </p:nvSpPr>
          <p:spPr>
            <a:xfrm>
              <a:off x="4877764" y="758756"/>
              <a:ext cx="1872000" cy="29554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Visualization</a:t>
              </a:r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23" name="Rectangle 6"/>
            <p:cNvSpPr/>
            <p:nvPr/>
          </p:nvSpPr>
          <p:spPr>
            <a:xfrm>
              <a:off x="4960270" y="2019654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  <a:sym typeface="+mn-ea"/>
                </a:rPr>
                <a:t>Multi-View Display</a:t>
              </a:r>
              <a:endParaRPr lang="x-none" altLang="en-US" dirty="0"/>
            </a:p>
          </p:txBody>
        </p:sp>
        <p:sp>
          <p:nvSpPr>
            <p:cNvPr id="24" name="Rectangle 7"/>
            <p:cNvSpPr/>
            <p:nvPr/>
          </p:nvSpPr>
          <p:spPr>
            <a:xfrm>
              <a:off x="4960269" y="1161741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cs typeface="Calibri"/>
                </a:rPr>
                <a:t>Space/Temporal</a:t>
              </a:r>
              <a:endParaRPr lang="en-US" sz="1600" dirty="0">
                <a:cs typeface="Calibri"/>
              </a:endParaRPr>
            </a:p>
            <a:p>
              <a:pPr algn="ctr"/>
              <a:r>
                <a:rPr lang="en-US" sz="1600" dirty="0">
                  <a:cs typeface="Calibri"/>
                </a:rPr>
                <a:t>Navigation</a:t>
              </a:r>
              <a:endParaRPr lang="en-US" sz="1600" dirty="0">
                <a:cs typeface="Calibri"/>
              </a:endParaRPr>
            </a:p>
          </p:txBody>
        </p:sp>
        <p:sp>
          <p:nvSpPr>
            <p:cNvPr id="29" name="Rectangle 8"/>
            <p:cNvSpPr/>
            <p:nvPr/>
          </p:nvSpPr>
          <p:spPr>
            <a:xfrm>
              <a:off x="4960269" y="2907328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x-none" altLang="en-US" dirty="0">
                  <a:ea typeface="+mn-lt"/>
                  <a:cs typeface="+mn-lt"/>
                  <a:sym typeface="+mn-ea"/>
                </a:rPr>
                <a:t>Object</a:t>
              </a:r>
              <a:r>
                <a:rPr lang="" altLang="x-none" dirty="0">
                  <a:ea typeface="+mn-lt"/>
                  <a:cs typeface="+mn-lt"/>
                  <a:sym typeface="+mn-ea"/>
                </a:rPr>
                <a:t>/Box</a:t>
              </a:r>
              <a:r>
                <a:rPr lang="x-none" altLang="en-US" dirty="0">
                  <a:ea typeface="+mn-lt"/>
                  <a:cs typeface="+mn-lt"/>
                  <a:sym typeface="+mn-ea"/>
                </a:rPr>
                <a:t> Coloring</a:t>
              </a:r>
              <a:endParaRPr lang="x-none" altLang="en-US" dirty="0">
                <a:ea typeface="+mn-lt"/>
                <a:cs typeface="+mn-lt"/>
                <a:sym typeface="+mn-ea"/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7223745" y="1161331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x-none" altLang="en-US" dirty="0">
                  <a:cs typeface="Calibri"/>
                </a:rPr>
                <a:t>Multi-view Editing</a:t>
              </a:r>
              <a:endParaRPr lang="x-none" altLang="en-US" dirty="0">
                <a:cs typeface="Calibri"/>
              </a:endParaRPr>
            </a:p>
          </p:txBody>
        </p:sp>
        <p:sp>
          <p:nvSpPr>
            <p:cNvPr id="31" name="Rectangle 10"/>
            <p:cNvSpPr/>
            <p:nvPr/>
          </p:nvSpPr>
          <p:spPr>
            <a:xfrm>
              <a:off x="7223744" y="2023117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" altLang="x-none" dirty="0">
                  <a:cs typeface="Calibri"/>
                </a:rPr>
                <a:t>Interactive</a:t>
              </a:r>
              <a:endParaRPr lang="x-none" dirty="0">
                <a:cs typeface="Calibri"/>
              </a:endParaRPr>
            </a:p>
            <a:p>
              <a:pPr algn="ctr"/>
              <a:r>
                <a:rPr lang="x-none" dirty="0">
                  <a:cs typeface="Calibri"/>
                </a:rPr>
                <a:t>Box Fitting</a:t>
              </a:r>
              <a:endParaRPr lang="x-none" dirty="0">
                <a:cs typeface="Calibri"/>
              </a:endParaRP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7223743" y="2903044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x-none" altLang="en-US" dirty="0"/>
                <a:t>Annotation</a:t>
              </a:r>
              <a:endParaRPr lang="x-none" altLang="en-US" dirty="0"/>
            </a:p>
            <a:p>
              <a:pPr algn="ctr"/>
              <a:r>
                <a:rPr lang="x-none" altLang="en-US" dirty="0"/>
                <a:t>Transfer</a:t>
              </a:r>
              <a:endParaRPr lang="x-none" altLang="en-US" dirty="0"/>
            </a:p>
          </p:txBody>
        </p:sp>
        <p:sp>
          <p:nvSpPr>
            <p:cNvPr id="33" name="Rectangle 15"/>
            <p:cNvSpPr/>
            <p:nvPr/>
          </p:nvSpPr>
          <p:spPr>
            <a:xfrm>
              <a:off x="2626970" y="758757"/>
              <a:ext cx="1872000" cy="295541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Pre-Processing</a:t>
              </a:r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34" name="Rectangle 16"/>
            <p:cNvSpPr/>
            <p:nvPr/>
          </p:nvSpPr>
          <p:spPr>
            <a:xfrm>
              <a:off x="2710134" y="2019549"/>
              <a:ext cx="1691851" cy="72816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Data Clean</a:t>
              </a:r>
              <a:r>
                <a:rPr lang="x-none" altLang="en-US" dirty="0">
                  <a:cs typeface="Calibri"/>
                </a:rPr>
                <a:t>ing</a:t>
              </a:r>
              <a:endParaRPr lang="x-none" altLang="en-US" dirty="0">
                <a:cs typeface="Calibri"/>
              </a:endParaRPr>
            </a:p>
          </p:txBody>
        </p:sp>
        <p:sp>
          <p:nvSpPr>
            <p:cNvPr id="35" name="Rectangle 18"/>
            <p:cNvSpPr/>
            <p:nvPr/>
          </p:nvSpPr>
          <p:spPr>
            <a:xfrm>
              <a:off x="2710132" y="2916399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en-US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r>
                <a:rPr lang="en-US" dirty="0">
                  <a:ea typeface="+mn-lt"/>
                  <a:cs typeface="+mn-lt"/>
                </a:rPr>
                <a:t>Automatic </a:t>
              </a:r>
              <a:endParaRPr lang="en-US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r>
                <a:rPr lang="x-none" altLang="en-US" dirty="0">
                  <a:ea typeface="+mn-lt"/>
                  <a:cs typeface="+mn-lt"/>
                </a:rPr>
                <a:t>Pre-a</a:t>
              </a:r>
              <a:r>
                <a:rPr lang="en-US" dirty="0">
                  <a:ea typeface="+mn-lt"/>
                  <a:cs typeface="+mn-lt"/>
                </a:rPr>
                <a:t>nnotation</a:t>
              </a:r>
              <a:endParaRPr lang="en-US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endParaRPr lang="en-US" dirty="0">
                <a:cs typeface="Calibri"/>
              </a:endParaRPr>
            </a:p>
          </p:txBody>
        </p:sp>
        <p:sp>
          <p:nvSpPr>
            <p:cNvPr id="36" name="Rectangle 17"/>
            <p:cNvSpPr/>
            <p:nvPr/>
          </p:nvSpPr>
          <p:spPr>
            <a:xfrm>
              <a:off x="2710134" y="1170767"/>
              <a:ext cx="1691851" cy="71038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Calibration</a:t>
              </a:r>
              <a:endParaRPr lang="en-US" dirty="0">
                <a:cs typeface="Calibri"/>
              </a:endParaRPr>
            </a:p>
          </p:txBody>
        </p:sp>
        <p:sp>
          <p:nvSpPr>
            <p:cNvPr id="37" name="Rectangle 24"/>
            <p:cNvSpPr/>
            <p:nvPr/>
          </p:nvSpPr>
          <p:spPr>
            <a:xfrm>
              <a:off x="2626970" y="4153900"/>
              <a:ext cx="6391072" cy="7373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Data Management </a:t>
              </a:r>
              <a:r>
                <a:rPr lang="en-US" altLang="zh-CN" dirty="0">
                  <a:cs typeface="Calibri"/>
                </a:rPr>
                <a:t>System </a:t>
              </a:r>
              <a:r>
                <a:rPr lang="en-US" dirty="0">
                  <a:cs typeface="Calibri"/>
                </a:rPr>
                <a:t>&amp; </a:t>
              </a:r>
              <a:r>
                <a:rPr lang="en-US" altLang="zh-CN" dirty="0">
                  <a:cs typeface="Calibri"/>
                </a:rPr>
                <a:t>User Interaction Platform</a:t>
              </a:r>
              <a:endParaRPr lang="en-US" dirty="0">
                <a:cs typeface="Calibri"/>
              </a:endParaRPr>
            </a:p>
          </p:txBody>
        </p:sp>
        <p:sp>
          <p:nvSpPr>
            <p:cNvPr id="38" name="Arrow: Up 1"/>
            <p:cNvSpPr/>
            <p:nvPr/>
          </p:nvSpPr>
          <p:spPr>
            <a:xfrm>
              <a:off x="5683520" y="3755178"/>
              <a:ext cx="281214" cy="399143"/>
            </a:xfrm>
            <a:prstGeom prst="up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Up-Down 3"/>
            <p:cNvSpPr/>
            <p:nvPr/>
          </p:nvSpPr>
          <p:spPr>
            <a:xfrm>
              <a:off x="3433668" y="3749449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Up-Down 25"/>
            <p:cNvSpPr/>
            <p:nvPr/>
          </p:nvSpPr>
          <p:spPr>
            <a:xfrm>
              <a:off x="7943034" y="3749449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Up-Down 26"/>
            <p:cNvSpPr/>
            <p:nvPr/>
          </p:nvSpPr>
          <p:spPr>
            <a:xfrm rot="16200000">
              <a:off x="6826225" y="2195760"/>
              <a:ext cx="245110" cy="384810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Arrow: Up 1"/>
          <p:cNvSpPr/>
          <p:nvPr/>
        </p:nvSpPr>
        <p:spPr>
          <a:xfrm rot="5400000">
            <a:off x="2061447" y="1596427"/>
            <a:ext cx="281376" cy="352513"/>
          </a:xfrm>
          <a:prstGeom prst="up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Presentation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Calibri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lie</dc:creator>
  <cp:lastModifiedBy>lie</cp:lastModifiedBy>
  <cp:revision>8</cp:revision>
  <dcterms:created xsi:type="dcterms:W3CDTF">2020-01-31T06:25:42Z</dcterms:created>
  <dcterms:modified xsi:type="dcterms:W3CDTF">2020-01-31T06:25:42Z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