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6" r:id="rId5"/>
    <p:sldId id="258" r:id="rId6"/>
    <p:sldId id="261" r:id="rId7"/>
    <p:sldId id="262" r:id="rId8"/>
    <p:sldId id="260" r:id="rId9"/>
    <p:sldId id="264" r:id="rId10"/>
    <p:sldId id="263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圆角矩形 76"/>
          <p:cNvSpPr/>
          <p:nvPr/>
        </p:nvSpPr>
        <p:spPr>
          <a:xfrm>
            <a:off x="5242560" y="1652270"/>
            <a:ext cx="5830570" cy="5038725"/>
          </a:xfrm>
          <a:prstGeom prst="roundRect">
            <a:avLst>
              <a:gd name="adj" fmla="val 23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</p:txBody>
      </p:sp>
      <p:sp>
        <p:nvSpPr>
          <p:cNvPr id="76" name="圆角矩形 75"/>
          <p:cNvSpPr/>
          <p:nvPr/>
        </p:nvSpPr>
        <p:spPr>
          <a:xfrm>
            <a:off x="3774440" y="188595"/>
            <a:ext cx="6768465" cy="1265555"/>
          </a:xfrm>
          <a:prstGeom prst="roundRect">
            <a:avLst>
              <a:gd name="adj" fmla="val 858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Inference</a:t>
            </a:r>
            <a:endParaRPr lang="en-US" altLang="zh-CN">
              <a:ln/>
              <a:solidFill>
                <a:schemeClr val="accent4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>
              <a:ln/>
              <a:solidFill>
                <a:schemeClr val="accent4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>
              <a:ln/>
              <a:solidFill>
                <a:schemeClr val="accent4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>
              <a:ln/>
              <a:solidFill>
                <a:schemeClr val="accent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481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61886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proposal layer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5829300" y="3092450"/>
            <a:ext cx="1085850" cy="1202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detection target layer</a:t>
            </a:r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7867650" y="3286125"/>
            <a:ext cx="1085850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mask graph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532630" y="3457575"/>
            <a:ext cx="129984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20615" y="3171825"/>
            <a:ext cx="811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rois</a:t>
            </a:r>
            <a:endParaRPr lang="en-US" altLang="zh-CN" sz="12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09215" y="31718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09215" y="34639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49220" y="2867025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cls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640965" y="3171825"/>
            <a:ext cx="825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bbox</a:t>
            </a:r>
            <a:endParaRPr lang="en-US" altLang="zh-CN" sz="14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05625" y="345059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82765" y="3095625"/>
            <a:ext cx="52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rois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813425" y="4425950"/>
            <a:ext cx="91440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rpn cls loss</a:t>
            </a:r>
            <a:endParaRPr lang="en-US" altLang="zh-CN" sz="1600"/>
          </a:p>
        </p:txBody>
      </p:sp>
      <p:cxnSp>
        <p:nvCxnSpPr>
          <p:cNvPr id="21" name="肘形连接符 20"/>
          <p:cNvCxnSpPr>
            <a:endCxn id="17" idx="1"/>
          </p:cNvCxnSpPr>
          <p:nvPr/>
        </p:nvCxnSpPr>
        <p:spPr>
          <a:xfrm>
            <a:off x="2617470" y="3740150"/>
            <a:ext cx="3195955" cy="942975"/>
          </a:xfrm>
          <a:prstGeom prst="bentConnector3">
            <a:avLst>
              <a:gd name="adj1" fmla="val 72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71015" y="3994150"/>
            <a:ext cx="1085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cls logits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1771015" y="4902200"/>
            <a:ext cx="1564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 rpn match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5789930" y="5340350"/>
            <a:ext cx="1026795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rpn bbox loss</a:t>
            </a:r>
            <a:endParaRPr lang="en-US" altLang="zh-CN" sz="1600"/>
          </a:p>
        </p:txBody>
      </p:sp>
      <p:cxnSp>
        <p:nvCxnSpPr>
          <p:cNvPr id="27" name="肘形连接符 26"/>
          <p:cNvCxnSpPr>
            <a:stCxn id="5" idx="3"/>
            <a:endCxn id="25" idx="1"/>
          </p:cNvCxnSpPr>
          <p:nvPr/>
        </p:nvCxnSpPr>
        <p:spPr>
          <a:xfrm>
            <a:off x="2609215" y="3463925"/>
            <a:ext cx="3180715" cy="2133600"/>
          </a:xfrm>
          <a:prstGeom prst="bentConnector3">
            <a:avLst>
              <a:gd name="adj1" fmla="val 15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2266950" y="5156200"/>
            <a:ext cx="3506470" cy="306070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25675" y="5730875"/>
            <a:ext cx="354774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92605" y="5489575"/>
            <a:ext cx="1564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 rpn bbox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9772650" y="4189095"/>
            <a:ext cx="1026795" cy="885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mask loss</a:t>
            </a:r>
            <a:endParaRPr lang="en-US" altLang="zh-CN"/>
          </a:p>
        </p:txBody>
      </p:sp>
      <p:cxnSp>
        <p:nvCxnSpPr>
          <p:cNvPr id="33" name="肘形连接符 32"/>
          <p:cNvCxnSpPr>
            <a:stCxn id="7" idx="3"/>
            <a:endCxn id="31" idx="1"/>
          </p:cNvCxnSpPr>
          <p:nvPr/>
        </p:nvCxnSpPr>
        <p:spPr>
          <a:xfrm>
            <a:off x="6915150" y="3706495"/>
            <a:ext cx="2857500" cy="938530"/>
          </a:xfrm>
          <a:prstGeom prst="bentConnector3">
            <a:avLst>
              <a:gd name="adj1" fmla="val 22733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882765" y="3932555"/>
            <a:ext cx="2880360" cy="945515"/>
          </a:xfrm>
          <a:prstGeom prst="bentConnector3">
            <a:avLst>
              <a:gd name="adj1" fmla="val 13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8842375" y="3600450"/>
            <a:ext cx="939800" cy="825500"/>
          </a:xfrm>
          <a:prstGeom prst="bentConnector3">
            <a:avLst>
              <a:gd name="adj1" fmla="val 3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87130" y="4125595"/>
            <a:ext cx="937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mask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8855710" y="4401185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8815705" y="4602480"/>
            <a:ext cx="9093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mask</a:t>
            </a:r>
            <a:endParaRPr lang="en-US" altLang="zh-CN" sz="1200"/>
          </a:p>
        </p:txBody>
      </p:sp>
      <p:sp>
        <p:nvSpPr>
          <p:cNvPr id="43" name="矩形 42"/>
          <p:cNvSpPr/>
          <p:nvPr/>
        </p:nvSpPr>
        <p:spPr>
          <a:xfrm>
            <a:off x="7867650" y="1903730"/>
            <a:ext cx="1085850" cy="742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classifier graph</a:t>
            </a:r>
            <a:endParaRPr lang="en-US" altLang="zh-CN" sz="1600"/>
          </a:p>
        </p:txBody>
      </p:sp>
      <p:cxnSp>
        <p:nvCxnSpPr>
          <p:cNvPr id="44" name="肘形连接符 43"/>
          <p:cNvCxnSpPr/>
          <p:nvPr/>
        </p:nvCxnSpPr>
        <p:spPr>
          <a:xfrm flipV="1">
            <a:off x="6905625" y="2501900"/>
            <a:ext cx="946785" cy="945515"/>
          </a:xfrm>
          <a:prstGeom prst="bentConnector3">
            <a:avLst>
              <a:gd name="adj1" fmla="val 80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782175" y="2176145"/>
            <a:ext cx="1026795" cy="11245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 loss</a:t>
            </a:r>
            <a:endParaRPr lang="en-US" altLang="zh-CN"/>
          </a:p>
        </p:txBody>
      </p:sp>
      <p:cxnSp>
        <p:nvCxnSpPr>
          <p:cNvPr id="47" name="肘形连接符 46"/>
          <p:cNvCxnSpPr>
            <a:stCxn id="7" idx="3"/>
            <a:endCxn id="46" idx="1"/>
          </p:cNvCxnSpPr>
          <p:nvPr/>
        </p:nvCxnSpPr>
        <p:spPr>
          <a:xfrm flipV="1">
            <a:off x="6915150" y="2738755"/>
            <a:ext cx="2867025" cy="955040"/>
          </a:xfrm>
          <a:prstGeom prst="bentConnector3">
            <a:avLst>
              <a:gd name="adj1" fmla="val 22812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164955" y="2466340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8952230" y="2409190"/>
            <a:ext cx="83185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49055" y="2136140"/>
            <a:ext cx="11398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 logits</a:t>
            </a:r>
            <a:endParaRPr lang="en-US" altLang="zh-CN" sz="120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037955" y="2978150"/>
            <a:ext cx="73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176385" y="2726690"/>
            <a:ext cx="8902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active cls id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4387850" y="3522345"/>
            <a:ext cx="1357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input_gt_cls_ids</a:t>
            </a:r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4920615" y="3731895"/>
            <a:ext cx="8248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gt_boxes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419600" y="3959225"/>
            <a:ext cx="1325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input_gt_masks</a:t>
            </a:r>
            <a:endParaRPr lang="en-US" altLang="zh-CN" sz="1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926330" y="3763645"/>
            <a:ext cx="9061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911090" y="4210050"/>
            <a:ext cx="9131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911090" y="3981450"/>
            <a:ext cx="9220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953500" y="5149850"/>
            <a:ext cx="3215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class id is used to filter positive class masks, </a:t>
            </a:r>
            <a:endParaRPr lang="en-US" altLang="zh-CN" sz="1200"/>
          </a:p>
          <a:p>
            <a:r>
              <a:rPr lang="en-US" altLang="zh-CN" sz="1200"/>
              <a:t>since negative ones don't contribute to mask loss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9775825" y="5641340"/>
            <a:ext cx="1026795" cy="885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bbox</a:t>
            </a:r>
            <a:endParaRPr lang="en-US" altLang="zh-CN"/>
          </a:p>
          <a:p>
            <a:pPr algn="ctr"/>
            <a:r>
              <a:rPr lang="en-US" altLang="zh-CN"/>
              <a:t>loss</a:t>
            </a:r>
            <a:endParaRPr lang="en-US" altLang="zh-CN"/>
          </a:p>
        </p:txBody>
      </p:sp>
      <p:cxnSp>
        <p:nvCxnSpPr>
          <p:cNvPr id="37" name="肘形连接符 36"/>
          <p:cNvCxnSpPr/>
          <p:nvPr/>
        </p:nvCxnSpPr>
        <p:spPr>
          <a:xfrm>
            <a:off x="8943975" y="2176145"/>
            <a:ext cx="831850" cy="3931920"/>
          </a:xfrm>
          <a:prstGeom prst="bentConnector3">
            <a:avLst>
              <a:gd name="adj1" fmla="val 47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842375" y="585470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cxnSp>
        <p:nvCxnSpPr>
          <p:cNvPr id="45" name="肘形连接符 44"/>
          <p:cNvCxnSpPr>
            <a:stCxn id="7" idx="3"/>
          </p:cNvCxnSpPr>
          <p:nvPr/>
        </p:nvCxnSpPr>
        <p:spPr>
          <a:xfrm>
            <a:off x="6915150" y="3706495"/>
            <a:ext cx="2851150" cy="2580005"/>
          </a:xfrm>
          <a:prstGeom prst="bentConnector3">
            <a:avLst>
              <a:gd name="adj1" fmla="val 22828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84285" y="6054090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cxnSp>
        <p:nvCxnSpPr>
          <p:cNvPr id="55" name="肘形连接符 54"/>
          <p:cNvCxnSpPr/>
          <p:nvPr/>
        </p:nvCxnSpPr>
        <p:spPr>
          <a:xfrm>
            <a:off x="6937375" y="4152265"/>
            <a:ext cx="2811780" cy="1664335"/>
          </a:xfrm>
          <a:prstGeom prst="bentConnector3">
            <a:avLst>
              <a:gd name="adj1" fmla="val 5307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787130" y="5579110"/>
            <a:ext cx="930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target_bbox</a:t>
            </a:r>
            <a:endParaRPr lang="en-US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11874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FPN(2~6)</a:t>
            </a:r>
            <a:endParaRPr lang="en-US" altLang="zh-CN" sz="1400"/>
          </a:p>
        </p:txBody>
      </p:sp>
      <p:cxnSp>
        <p:nvCxnSpPr>
          <p:cNvPr id="54" name="直接箭头连接符 53"/>
          <p:cNvCxnSpPr>
            <a:stCxn id="36" idx="3"/>
            <a:endCxn id="5" idx="1"/>
          </p:cNvCxnSpPr>
          <p:nvPr/>
        </p:nvCxnSpPr>
        <p:spPr>
          <a:xfrm>
            <a:off x="1033145" y="347662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18745" y="190246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FPN(2~5)</a:t>
            </a:r>
            <a:endParaRPr lang="en-US" altLang="zh-CN" sz="1400"/>
          </a:p>
        </p:txBody>
      </p:sp>
      <p:cxnSp>
        <p:nvCxnSpPr>
          <p:cNvPr id="59" name="肘形连接符 58"/>
          <p:cNvCxnSpPr>
            <a:stCxn id="57" idx="3"/>
            <a:endCxn id="43" idx="1"/>
          </p:cNvCxnSpPr>
          <p:nvPr/>
        </p:nvCxnSpPr>
        <p:spPr>
          <a:xfrm>
            <a:off x="1033145" y="2273935"/>
            <a:ext cx="6834505" cy="1270"/>
          </a:xfrm>
          <a:prstGeom prst="bentConnector3">
            <a:avLst>
              <a:gd name="adj1" fmla="val 50005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7" idx="3"/>
            <a:endCxn id="8" idx="1"/>
          </p:cNvCxnSpPr>
          <p:nvPr/>
        </p:nvCxnSpPr>
        <p:spPr>
          <a:xfrm>
            <a:off x="1033145" y="2273935"/>
            <a:ext cx="6834505" cy="1383665"/>
          </a:xfrm>
          <a:prstGeom prst="bentConnector3">
            <a:avLst>
              <a:gd name="adj1" fmla="val 94128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958965" y="435610"/>
            <a:ext cx="1085850" cy="7702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detection layer</a:t>
            </a:r>
            <a:endParaRPr lang="en-US" altLang="zh-CN" sz="16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8953500" y="192405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952230" y="1635125"/>
            <a:ext cx="772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8943975" y="188595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sp>
        <p:nvSpPr>
          <p:cNvPr id="65" name="矩形 64"/>
          <p:cNvSpPr/>
          <p:nvPr/>
        </p:nvSpPr>
        <p:spPr>
          <a:xfrm>
            <a:off x="4862830" y="449580"/>
            <a:ext cx="1085850" cy="742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classifier graph</a:t>
            </a:r>
            <a:endParaRPr lang="en-US" altLang="zh-CN" sz="1600"/>
          </a:p>
        </p:txBody>
      </p:sp>
      <p:cxnSp>
        <p:nvCxnSpPr>
          <p:cNvPr id="66" name="肘形连接符 65"/>
          <p:cNvCxnSpPr>
            <a:stCxn id="6" idx="3"/>
            <a:endCxn id="65" idx="1"/>
          </p:cNvCxnSpPr>
          <p:nvPr/>
        </p:nvCxnSpPr>
        <p:spPr>
          <a:xfrm flipV="1">
            <a:off x="4533265" y="821055"/>
            <a:ext cx="329565" cy="2642870"/>
          </a:xfrm>
          <a:prstGeom prst="bentConnector3">
            <a:avLst>
              <a:gd name="adj1" fmla="val 50096"/>
            </a:avLst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7" idx="3"/>
          </p:cNvCxnSpPr>
          <p:nvPr/>
        </p:nvCxnSpPr>
        <p:spPr>
          <a:xfrm flipV="1">
            <a:off x="1033145" y="603250"/>
            <a:ext cx="3825240" cy="16706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951855" y="637540"/>
            <a:ext cx="100838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951855" y="995680"/>
            <a:ext cx="10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951855" y="394970"/>
            <a:ext cx="772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5951855" y="69850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sp>
        <p:nvSpPr>
          <p:cNvPr id="72" name="矩形 71"/>
          <p:cNvSpPr/>
          <p:nvPr/>
        </p:nvSpPr>
        <p:spPr>
          <a:xfrm>
            <a:off x="9211945" y="670560"/>
            <a:ext cx="1085850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mask graph</a:t>
            </a:r>
            <a:endParaRPr lang="en-US" altLang="zh-CN" sz="1600"/>
          </a:p>
        </p:txBody>
      </p:sp>
      <p:cxnSp>
        <p:nvCxnSpPr>
          <p:cNvPr id="73" name="直接箭头连接符 72"/>
          <p:cNvCxnSpPr>
            <a:endCxn id="72" idx="1"/>
          </p:cNvCxnSpPr>
          <p:nvPr/>
        </p:nvCxnSpPr>
        <p:spPr>
          <a:xfrm flipV="1">
            <a:off x="8033385" y="1042035"/>
            <a:ext cx="117856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101965" y="545465"/>
            <a:ext cx="1160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detection boxes</a:t>
            </a:r>
            <a:endParaRPr lang="en-US" altLang="zh-CN" sz="1200"/>
          </a:p>
        </p:txBody>
      </p:sp>
      <p:cxnSp>
        <p:nvCxnSpPr>
          <p:cNvPr id="75" name="肘形连接符 74"/>
          <p:cNvCxnSpPr>
            <a:stCxn id="57" idx="3"/>
          </p:cNvCxnSpPr>
          <p:nvPr/>
        </p:nvCxnSpPr>
        <p:spPr>
          <a:xfrm flipV="1">
            <a:off x="1033145" y="1315085"/>
            <a:ext cx="8164195" cy="958850"/>
          </a:xfrm>
          <a:prstGeom prst="bentConnector3">
            <a:avLst>
              <a:gd name="adj1" fmla="val 78774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flipV="1">
            <a:off x="2264410" y="4851400"/>
            <a:ext cx="3495040" cy="302260"/>
          </a:xfrm>
          <a:prstGeom prst="bentConnector3">
            <a:avLst>
              <a:gd name="adj1" fmla="val 502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755" y="571500"/>
            <a:ext cx="294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detection layer (for inference)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273300" y="1060450"/>
            <a:ext cx="1085850" cy="12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detection layer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77265" y="14185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7265" y="1111885"/>
            <a:ext cx="735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rois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977265" y="13671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mrcnn_class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977265" y="16224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mrcnn_bbox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77265" y="187769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input_image_meta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77265" y="16700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265" y="21729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77265" y="19215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59150" y="14058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59150" y="1099185"/>
            <a:ext cx="446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rois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3359150" y="13544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target_cls_ids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359150" y="16097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target_bbox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359150" y="18649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target_mask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59150" y="16573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359150" y="21602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9150" y="19088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78075" y="93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5630" y="47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?*256*256*256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454275" y="121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8075" y="220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65630" y="174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fpn_p3</a:t>
            </a:r>
            <a:endParaRPr lang="en-US" altLang="zh-CN" sz="1200"/>
          </a:p>
          <a:p>
            <a:r>
              <a:rPr lang="en-US" altLang="zh-CN" sz="1200"/>
              <a:t>?*128*128*256</a:t>
            </a:r>
            <a:endParaRPr lang="en-US" altLang="zh-CN" sz="120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2454275" y="248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78075" y="33267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430" y="28663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fpn_p4</a:t>
            </a:r>
            <a:endParaRPr lang="en-US" altLang="zh-CN" sz="1200"/>
          </a:p>
          <a:p>
            <a:r>
              <a:rPr lang="en-US" altLang="zh-CN" sz="1200"/>
              <a:t>?*64*64*256</a:t>
            </a:r>
            <a:endParaRPr lang="en-US" altLang="zh-CN" sz="120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2454275" y="36036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78075" y="44570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65630" y="39966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fpn_p5</a:t>
            </a:r>
            <a:endParaRPr lang="en-US" altLang="zh-CN" sz="1200"/>
          </a:p>
          <a:p>
            <a:r>
              <a:rPr lang="en-US" altLang="zh-CN" sz="1200"/>
              <a:t>?*32*32*256</a:t>
            </a:r>
            <a:endParaRPr lang="en-US" altLang="zh-CN" sz="1200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>
            <a:off x="2454275" y="47339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78075" y="55873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5630" y="51269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fpn_p6</a:t>
            </a:r>
            <a:endParaRPr lang="en-US" altLang="zh-CN" sz="1200"/>
          </a:p>
          <a:p>
            <a:r>
              <a:rPr lang="en-US" altLang="zh-CN" sz="1200"/>
              <a:t>?*16*16*256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6" idx="3"/>
          </p:cNvCxnSpPr>
          <p:nvPr/>
        </p:nvCxnSpPr>
        <p:spPr>
          <a:xfrm>
            <a:off x="2454275" y="58642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75000" y="1047750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152900" y="8445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19600" y="10477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23765" y="123888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9" idx="3"/>
            <a:endCxn id="24" idx="1"/>
          </p:cNvCxnSpPr>
          <p:nvPr/>
        </p:nvCxnSpPr>
        <p:spPr>
          <a:xfrm flipV="1">
            <a:off x="3886200" y="984250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</p:cNvCxnSpPr>
          <p:nvPr/>
        </p:nvCxnSpPr>
        <p:spPr>
          <a:xfrm flipV="1">
            <a:off x="3886200" y="1200150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6" idx="1"/>
          </p:cNvCxnSpPr>
          <p:nvPr/>
        </p:nvCxnSpPr>
        <p:spPr>
          <a:xfrm>
            <a:off x="3886200" y="1244600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6510" y="333375"/>
            <a:ext cx="258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cls logits, ?*(H*W*anchors)*2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292600" y="568960"/>
            <a:ext cx="259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cls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?*(H*W*anchors)*2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85970" y="77406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6">
                    <a:lumMod val="50000"/>
                  </a:schemeClr>
                </a:solidFill>
              </a:rPr>
              <a:t>bbox </a:t>
            </a:r>
            <a:r>
              <a:rPr lang="en-US" altLang="zh-CN" sz="1200">
                <a:solidFill>
                  <a:schemeClr val="accent6">
                    <a:lumMod val="50000"/>
                  </a:schemeClr>
                </a:solidFill>
                <a:sym typeface="+mn-ea"/>
              </a:rPr>
              <a:t>?*(H*W*anchors)*R</a:t>
            </a:r>
            <a:endParaRPr lang="en-US" altLang="zh-CN" sz="1200">
              <a:solidFill>
                <a:schemeClr val="accent6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88970" y="22891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166870" y="20859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433570" y="22891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37735" y="24803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3" idx="3"/>
            <a:endCxn id="34" idx="1"/>
          </p:cNvCxnSpPr>
          <p:nvPr/>
        </p:nvCxnSpPr>
        <p:spPr>
          <a:xfrm flipV="1">
            <a:off x="3900170" y="22256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3"/>
          </p:cNvCxnSpPr>
          <p:nvPr/>
        </p:nvCxnSpPr>
        <p:spPr>
          <a:xfrm flipV="1">
            <a:off x="3900170" y="24415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6" idx="1"/>
          </p:cNvCxnSpPr>
          <p:nvPr/>
        </p:nvCxnSpPr>
        <p:spPr>
          <a:xfrm>
            <a:off x="3900170" y="24860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175000" y="34067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4152900" y="32035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419600" y="34067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723765" y="35979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3886200" y="33432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3"/>
          </p:cNvCxnSpPr>
          <p:nvPr/>
        </p:nvCxnSpPr>
        <p:spPr>
          <a:xfrm flipV="1">
            <a:off x="3886200" y="35591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  <a:endCxn id="46" idx="1"/>
          </p:cNvCxnSpPr>
          <p:nvPr/>
        </p:nvCxnSpPr>
        <p:spPr>
          <a:xfrm>
            <a:off x="3886200" y="36036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175000" y="4537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4152900" y="4333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19600" y="4537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23765" y="4728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3" idx="3"/>
            <a:endCxn id="54" idx="1"/>
          </p:cNvCxnSpPr>
          <p:nvPr/>
        </p:nvCxnSpPr>
        <p:spPr>
          <a:xfrm flipV="1">
            <a:off x="3886200" y="4473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3"/>
          </p:cNvCxnSpPr>
          <p:nvPr/>
        </p:nvCxnSpPr>
        <p:spPr>
          <a:xfrm flipV="1">
            <a:off x="3886200" y="4689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56" idx="1"/>
          </p:cNvCxnSpPr>
          <p:nvPr/>
        </p:nvCxnSpPr>
        <p:spPr>
          <a:xfrm>
            <a:off x="3886200" y="4733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188970" y="5680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4166870" y="5476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33570" y="5680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737735" y="5871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 flipV="1">
            <a:off x="3900170" y="5616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3"/>
          </p:cNvCxnSpPr>
          <p:nvPr/>
        </p:nvCxnSpPr>
        <p:spPr>
          <a:xfrm flipV="1">
            <a:off x="3900170" y="5832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3"/>
            <a:endCxn id="66" idx="1"/>
          </p:cNvCxnSpPr>
          <p:nvPr/>
        </p:nvCxnSpPr>
        <p:spPr>
          <a:xfrm>
            <a:off x="3900170" y="5876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064000" y="739140"/>
            <a:ext cx="228600" cy="52203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57370" y="938530"/>
            <a:ext cx="228600" cy="513461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46930" y="1124585"/>
            <a:ext cx="228600" cy="5140325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650865" y="26606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50865" y="3219450"/>
            <a:ext cx="75565" cy="279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650865" y="3846830"/>
            <a:ext cx="75565" cy="279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endCxn id="77" idx="1"/>
          </p:cNvCxnSpPr>
          <p:nvPr/>
        </p:nvCxnSpPr>
        <p:spPr>
          <a:xfrm>
            <a:off x="4286250" y="2800350"/>
            <a:ext cx="1364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>
          <a:xfrm flipV="1">
            <a:off x="4585970" y="3359150"/>
            <a:ext cx="1064895" cy="1466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9" idx="1"/>
          </p:cNvCxnSpPr>
          <p:nvPr/>
        </p:nvCxnSpPr>
        <p:spPr>
          <a:xfrm>
            <a:off x="4870450" y="3981450"/>
            <a:ext cx="780415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804025" y="2480310"/>
            <a:ext cx="1016635" cy="183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proposal layer</a:t>
            </a:r>
            <a:endParaRPr lang="en-US" altLang="zh-CN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5749925" y="3356610"/>
            <a:ext cx="1054100" cy="508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749925" y="3996690"/>
            <a:ext cx="1054100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010785" y="305117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class</a:t>
            </a:r>
            <a:endParaRPr lang="en-US" altLang="zh-CN" sz="1200"/>
          </a:p>
        </p:txBody>
      </p:sp>
      <p:sp>
        <p:nvSpPr>
          <p:cNvPr id="89" name="文本框 88"/>
          <p:cNvSpPr txBox="1"/>
          <p:nvPr/>
        </p:nvSpPr>
        <p:spPr>
          <a:xfrm>
            <a:off x="5010785" y="3571240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bbox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91235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530" y="93535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input feature</a:t>
            </a:r>
            <a:endParaRPr lang="en-US" altLang="zh-CN" sz="1200"/>
          </a:p>
          <a:p>
            <a:r>
              <a:rPr lang="en-US" altLang="zh-CN" sz="1200"/>
              <a:t>?*H*W*?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  <a:endCxn id="10" idx="1"/>
          </p:cNvCxnSpPr>
          <p:nvPr/>
        </p:nvCxnSpPr>
        <p:spPr>
          <a:xfrm>
            <a:off x="1067435" y="190944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74140" y="93535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?*H*W*512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1802130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0930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 flipV="1">
            <a:off x="1878330" y="1880235"/>
            <a:ext cx="17608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69310" y="98933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?*H*W*(anchors*2)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5142230" y="1409065"/>
            <a:ext cx="7620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1" idx="3"/>
            <a:endCxn id="16" idx="1"/>
          </p:cNvCxnSpPr>
          <p:nvPr/>
        </p:nvCxnSpPr>
        <p:spPr>
          <a:xfrm>
            <a:off x="3707130" y="1892935"/>
            <a:ext cx="14351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33010" y="9753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2649855" y="38042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88235" y="31597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?*H*W*(anchors*4)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4161155" y="3571240"/>
            <a:ext cx="76200" cy="104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9" idx="3"/>
            <a:endCxn id="21" idx="1"/>
          </p:cNvCxnSpPr>
          <p:nvPr/>
        </p:nvCxnSpPr>
        <p:spPr>
          <a:xfrm>
            <a:off x="2726055" y="4077335"/>
            <a:ext cx="14351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51935" y="31597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o: ?*(H*W*anchors)*4</a:t>
            </a:r>
            <a:endParaRPr lang="en-US" altLang="zh-CN" sz="1200"/>
          </a:p>
        </p:txBody>
      </p:sp>
      <p:cxnSp>
        <p:nvCxnSpPr>
          <p:cNvPr id="24" name="肘形连接符 23"/>
          <p:cNvCxnSpPr>
            <a:stCxn id="10" idx="3"/>
            <a:endCxn id="19" idx="1"/>
          </p:cNvCxnSpPr>
          <p:nvPr/>
        </p:nvCxnSpPr>
        <p:spPr>
          <a:xfrm>
            <a:off x="1878330" y="1892935"/>
            <a:ext cx="771525" cy="2184400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653530" y="1409065"/>
            <a:ext cx="8572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87490" y="9753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18430" y="1909445"/>
            <a:ext cx="1435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3700" y="419100"/>
            <a:ext cx="58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923790" y="24104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6352540" y="24104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3942715" y="461708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1067435" y="1278255"/>
            <a:ext cx="562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f:3*3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a:relu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p:same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2515870" y="1278255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3942715" y="1449070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5568950" y="144970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softmax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1991995" y="2199005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3076575" y="362013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8360410" y="5182870"/>
            <a:ext cx="721995" cy="108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64984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079865" y="5605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09256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082405" y="5859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85000" y="5467350"/>
            <a:ext cx="989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input feature</a:t>
            </a:r>
            <a:endParaRPr lang="en-US" altLang="zh-CN" sz="12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09150" y="54457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9719945" y="5583555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9706610" y="570928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8525510" y="2028825"/>
            <a:ext cx="33680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1) anchors = anchors per location = 3</a:t>
            </a:r>
            <a:endParaRPr lang="en-US" altLang="zh-CN" sz="1400"/>
          </a:p>
          <a:p>
            <a:r>
              <a:rPr lang="en-US" altLang="zh-CN" sz="1400"/>
              <a:t>2) how is rpn-bbox represented? deltas of gt?</a:t>
            </a:r>
            <a:endParaRPr lang="en-US" altLang="zh-CN" sz="1400"/>
          </a:p>
          <a:p>
            <a:r>
              <a:rPr lang="zh-CN" altLang="en-US" sz="1400"/>
              <a:t>(gt_center_y - a_center_y) / a_h,</a:t>
            </a:r>
            <a:endParaRPr lang="zh-CN" altLang="en-US" sz="1400"/>
          </a:p>
          <a:p>
            <a:r>
              <a:rPr lang="zh-CN" altLang="en-US" sz="1400"/>
              <a:t> (gt_center_x - a_center_x) / a_w,</a:t>
            </a:r>
            <a:endParaRPr lang="zh-CN" altLang="en-US" sz="1400"/>
          </a:p>
          <a:p>
            <a:r>
              <a:rPr lang="zh-CN" altLang="en-US" sz="1400"/>
              <a:t> np.log(gt_h / a_h),</a:t>
            </a:r>
            <a:endParaRPr lang="zh-CN" altLang="en-US" sz="1400"/>
          </a:p>
          <a:p>
            <a:r>
              <a:rPr lang="zh-CN" altLang="en-US" sz="1400"/>
              <a:t> np.log(gt_w / a_w),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0265" y="247650"/>
            <a:ext cx="108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proposal layer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671050" y="5029200"/>
            <a:ext cx="2457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output: batch * 2000 * 4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86750" y="4965700"/>
            <a:ext cx="11938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proposal layer</a:t>
            </a:r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9480550" y="5372100"/>
            <a:ext cx="18415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4950" y="5130800"/>
            <a:ext cx="16694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584315" y="5499100"/>
            <a:ext cx="16694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87950" y="4762500"/>
            <a:ext cx="304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rpn bbox  (batch * anchors * 4)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187950" y="5137150"/>
            <a:ext cx="303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rpn class </a:t>
            </a:r>
            <a:r>
              <a:rPr lang="en-US" altLang="zh-CN">
                <a:sym typeface="+mn-ea"/>
              </a:rPr>
              <a:t> (batch * anchors * 2)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96555" y="1447800"/>
            <a:ext cx="462470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steps:</a:t>
            </a:r>
            <a:endParaRPr lang="en-US" altLang="zh-CN"/>
          </a:p>
          <a:p>
            <a:r>
              <a:rPr lang="en-US" altLang="zh-CN"/>
              <a:t>1) select top 6000 boxes/achors/scores</a:t>
            </a:r>
            <a:endParaRPr lang="en-US" altLang="zh-CN"/>
          </a:p>
          <a:p>
            <a:r>
              <a:rPr lang="en-US" altLang="zh-CN"/>
              <a:t>2) apply box deltas - now they are (y1,x1,y2,x2)</a:t>
            </a:r>
            <a:endParaRPr lang="en-US" altLang="zh-CN"/>
          </a:p>
          <a:p>
            <a:r>
              <a:rPr lang="en-US" altLang="zh-CN"/>
              <a:t>3) clip to image boundaries</a:t>
            </a:r>
            <a:endParaRPr lang="en-US" altLang="zh-CN"/>
          </a:p>
          <a:p>
            <a:r>
              <a:rPr lang="en-US" altLang="zh-CN"/>
              <a:t>4) normalize - all in range [0,1]</a:t>
            </a:r>
            <a:endParaRPr lang="en-US" altLang="zh-CN"/>
          </a:p>
          <a:p>
            <a:r>
              <a:rPr lang="en-US" altLang="zh-CN"/>
              <a:t>5) NMS</a:t>
            </a:r>
            <a:endParaRPr lang="en-US" altLang="zh-CN"/>
          </a:p>
          <a:p>
            <a:r>
              <a:rPr lang="en-US" altLang="zh-CN"/>
              <a:t>output:</a:t>
            </a:r>
            <a:endParaRPr lang="en-US" altLang="zh-CN"/>
          </a:p>
          <a:p>
            <a:r>
              <a:rPr lang="en-US" altLang="zh-CN"/>
              <a:t>1) output 'proposal_count' boxes, pad if needed</a:t>
            </a:r>
            <a:endParaRPr lang="en-US" altLang="zh-CN"/>
          </a:p>
          <a:p>
            <a:r>
              <a:rPr lang="en-US" altLang="zh-CN"/>
              <a:t>2) format: [y1,x1,y2,x2] in [0,1]^4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755" y="571500"/>
            <a:ext cx="3399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detection target layer (for training)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273300" y="1060450"/>
            <a:ext cx="1085850" cy="12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detection target layer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77265" y="14185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7265" y="1111885"/>
            <a:ext cx="916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target rois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977265" y="13671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input_gt_cls_ids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977265" y="1622425"/>
            <a:ext cx="824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gt_boxes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77265" y="18776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input_gt_masks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77265" y="16700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265" y="21729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77265" y="19215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59150" y="14058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59150" y="1099185"/>
            <a:ext cx="446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rois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3359150" y="13544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target_cls_ids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359150" y="16097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target_bbox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359150" y="18649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target_mask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59150" y="16573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359150" y="21602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9150" y="19088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4055" y="754380"/>
            <a:ext cx="2664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Pyramid </a:t>
            </a:r>
            <a:r>
              <a:rPr lang="en-US" altLang="zh-CN"/>
              <a:t>ROI Align</a:t>
            </a:r>
            <a:endParaRPr lang="en-US" altLang="zh-CN"/>
          </a:p>
          <a:p>
            <a:pPr algn="l"/>
            <a:r>
              <a:rPr lang="en-US" altLang="zh-CN"/>
              <a:t>1) assign bbox to FPN layer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87400" y="2341880"/>
            <a:ext cx="11042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pyramid RIO Align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194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69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90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18916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916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8949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124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50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625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546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35172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172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7" name="直接箭头连接符 16"/>
          <p:cNvCxnSpPr>
            <a:stCxn id="12" idx="3"/>
            <a:endCxn id="13" idx="1"/>
          </p:cNvCxnSpPr>
          <p:nvPr/>
        </p:nvCxnSpPr>
        <p:spPr>
          <a:xfrm>
            <a:off x="45205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8380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585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76035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68135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endCxn id="19" idx="1"/>
          </p:cNvCxnSpPr>
          <p:nvPr/>
        </p:nvCxnSpPr>
        <p:spPr>
          <a:xfrm>
            <a:off x="5130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30800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24" name="直接箭头连接符 23"/>
          <p:cNvCxnSpPr>
            <a:stCxn id="19" idx="3"/>
            <a:endCxn id="20" idx="1"/>
          </p:cNvCxnSpPr>
          <p:nvPr/>
        </p:nvCxnSpPr>
        <p:spPr>
          <a:xfrm>
            <a:off x="61341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4516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095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27035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191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endCxn id="26" idx="1"/>
          </p:cNvCxnSpPr>
          <p:nvPr/>
        </p:nvCxnSpPr>
        <p:spPr>
          <a:xfrm>
            <a:off x="6781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781800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stCxn id="26" idx="3"/>
            <a:endCxn id="27" idx="1"/>
          </p:cNvCxnSpPr>
          <p:nvPr/>
        </p:nvCxnSpPr>
        <p:spPr>
          <a:xfrm>
            <a:off x="77851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1026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394700" y="2802255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474075" y="1988185"/>
            <a:ext cx="848360" cy="82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conv-transpose 2D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9322435" y="1680210"/>
            <a:ext cx="76200" cy="225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>
            <a:off x="9615805" y="1680210"/>
            <a:ext cx="76200" cy="2252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37387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flipH="1">
            <a:off x="10546080" y="1680210"/>
            <a:ext cx="76200" cy="225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692005" y="2341880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9694545" y="2802255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520950" y="1343025"/>
            <a:ext cx="69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256, 3*3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896620" y="32708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1*?*14*14*256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2172970" y="35166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?*200*14*14*256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8651240" y="38722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?*200*28*28*256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0001250" y="4041775"/>
            <a:ext cx="2124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?*200*28*28*(NUM_CLASS+1)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2987675" y="1436370"/>
            <a:ext cx="44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BN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3212465" y="1680210"/>
            <a:ext cx="69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RELU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0337800" y="1035050"/>
            <a:ext cx="115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(num_class+1), 1*1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564515" y="400050"/>
            <a:ext cx="1612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fpn mask graph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4515" y="400050"/>
            <a:ext cx="231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fpn classification graph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87400" y="2341880"/>
            <a:ext cx="11042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pyramid RIO Align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8194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69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90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18916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16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28949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124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450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625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546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35172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172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3" idx="3"/>
            <a:endCxn id="14" idx="1"/>
          </p:cNvCxnSpPr>
          <p:nvPr/>
        </p:nvCxnSpPr>
        <p:spPr>
          <a:xfrm>
            <a:off x="45205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380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0" idx="1"/>
          </p:cNvCxnSpPr>
          <p:nvPr/>
        </p:nvCxnSpPr>
        <p:spPr>
          <a:xfrm>
            <a:off x="5130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520950" y="1343025"/>
            <a:ext cx="69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256, 3*3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896620" y="32708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1*?*7*7*256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2172970" y="35166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?*200*1*1*1024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2987675" y="1436370"/>
            <a:ext cx="44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BN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3212465" y="1680210"/>
            <a:ext cx="69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RELU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431800" y="5055235"/>
            <a:ext cx="5029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1) output format of roi align is controlled by config.POOL_SIZE, in this pic, it's 7</a:t>
            </a:r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>
            <a:off x="5248910" y="2341880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squeeze</a:t>
            </a:r>
            <a:endParaRPr lang="en-US" altLang="zh-CN" sz="1200"/>
          </a:p>
        </p:txBody>
      </p:sp>
      <p:sp>
        <p:nvSpPr>
          <p:cNvPr id="52" name="矩形 51"/>
          <p:cNvSpPr/>
          <p:nvPr/>
        </p:nvSpPr>
        <p:spPr>
          <a:xfrm>
            <a:off x="60579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903980" y="34486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?*200*1*1*1024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5655310" y="354647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?*200*1024</a:t>
            </a:r>
            <a:endParaRPr lang="en-US" altLang="zh-CN" sz="1200"/>
          </a:p>
        </p:txBody>
      </p:sp>
      <p:sp>
        <p:nvSpPr>
          <p:cNvPr id="55" name="矩形 54"/>
          <p:cNvSpPr/>
          <p:nvPr/>
        </p:nvSpPr>
        <p:spPr>
          <a:xfrm>
            <a:off x="7639685" y="1100455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59955" y="2535555"/>
            <a:ext cx="739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</a:t>
            </a:r>
            <a:endParaRPr lang="en-US" altLang="zh-CN" sz="1200"/>
          </a:p>
        </p:txBody>
      </p:sp>
      <p:cxnSp>
        <p:nvCxnSpPr>
          <p:cNvPr id="57" name="肘形连接符 56"/>
          <p:cNvCxnSpPr>
            <a:stCxn id="52" idx="3"/>
            <a:endCxn id="55" idx="1"/>
          </p:cNvCxnSpPr>
          <p:nvPr/>
        </p:nvCxnSpPr>
        <p:spPr>
          <a:xfrm flipV="1">
            <a:off x="6133465" y="1818005"/>
            <a:ext cx="1506220" cy="9810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650355" y="1542415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dense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8170545" y="1100455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5" idx="3"/>
            <a:endCxn id="59" idx="1"/>
          </p:cNvCxnSpPr>
          <p:nvPr/>
        </p:nvCxnSpPr>
        <p:spPr>
          <a:xfrm>
            <a:off x="7715250" y="1818005"/>
            <a:ext cx="45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636510" y="1527810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smax</a:t>
            </a:r>
            <a:endParaRPr lang="en-US" altLang="zh-CN" sz="1200"/>
          </a:p>
        </p:txBody>
      </p:sp>
      <p:sp>
        <p:nvSpPr>
          <p:cNvPr id="62" name="矩形 61"/>
          <p:cNvSpPr/>
          <p:nvPr/>
        </p:nvSpPr>
        <p:spPr>
          <a:xfrm>
            <a:off x="7636510" y="325628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52" idx="3"/>
            <a:endCxn id="62" idx="1"/>
          </p:cNvCxnSpPr>
          <p:nvPr/>
        </p:nvCxnSpPr>
        <p:spPr>
          <a:xfrm>
            <a:off x="6133465" y="2799080"/>
            <a:ext cx="1503045" cy="1174750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59955" y="4691380"/>
            <a:ext cx="739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?*200*8</a:t>
            </a:r>
            <a:endParaRPr lang="en-US" altLang="zh-CN" sz="1200"/>
          </a:p>
        </p:txBody>
      </p:sp>
      <p:sp>
        <p:nvSpPr>
          <p:cNvPr id="65" name="矩形 64"/>
          <p:cNvSpPr/>
          <p:nvPr/>
        </p:nvSpPr>
        <p:spPr>
          <a:xfrm>
            <a:off x="8170545" y="325628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2" idx="3"/>
            <a:endCxn id="65" idx="1"/>
          </p:cNvCxnSpPr>
          <p:nvPr/>
        </p:nvCxnSpPr>
        <p:spPr>
          <a:xfrm>
            <a:off x="7712075" y="3973830"/>
            <a:ext cx="458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999095" y="4691380"/>
            <a:ext cx="993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?*200*2*4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7645400" y="3698240"/>
            <a:ext cx="864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reshape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6407785" y="60007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mrcnn_class_logits</a:t>
            </a:r>
            <a:endParaRPr lang="zh-CN" altLang="en-US" sz="1200"/>
          </a:p>
        </p:txBody>
      </p:sp>
      <p:sp>
        <p:nvSpPr>
          <p:cNvPr id="70" name="文本框 69"/>
          <p:cNvSpPr txBox="1"/>
          <p:nvPr/>
        </p:nvSpPr>
        <p:spPr>
          <a:xfrm>
            <a:off x="7636510" y="7683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mrcnn_class_</a:t>
            </a:r>
            <a:r>
              <a:rPr lang="en-US" altLang="zh-CN" sz="1200"/>
              <a:t>prob</a:t>
            </a:r>
            <a:endParaRPr lang="en-US" altLang="zh-CN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493645" y="3219450"/>
            <a:ext cx="967105" cy="27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696845" y="4251325"/>
            <a:ext cx="56007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938780" y="5361940"/>
            <a:ext cx="76200" cy="151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  <a:endCxn id="12" idx="2"/>
          </p:cNvCxnSpPr>
          <p:nvPr/>
        </p:nvCxnSpPr>
        <p:spPr>
          <a:xfrm flipV="1">
            <a:off x="2976880" y="3491230"/>
            <a:ext cx="635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977515" y="970280"/>
            <a:ext cx="6350" cy="116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11" idx="2"/>
          </p:cNvCxnSpPr>
          <p:nvPr/>
        </p:nvCxnSpPr>
        <p:spPr>
          <a:xfrm flipH="1" flipV="1">
            <a:off x="2976880" y="2277110"/>
            <a:ext cx="635" cy="94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5145" y="970280"/>
            <a:ext cx="1504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c5: ?*32*32*2048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651510" y="2174875"/>
            <a:ext cx="1251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?*64*64*1024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651510" y="324866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?*128*128*512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623570" y="443230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?*256*256*256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651510" y="5767070"/>
            <a:ext cx="1638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pic: ?*1024*1024*3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4749165" y="912495"/>
            <a:ext cx="521335" cy="7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95" idx="3"/>
            <a:endCxn id="26" idx="1"/>
          </p:cNvCxnSpPr>
          <p:nvPr/>
        </p:nvCxnSpPr>
        <p:spPr>
          <a:xfrm flipV="1">
            <a:off x="4109085" y="951230"/>
            <a:ext cx="6400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24275" y="340360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7049135" y="798195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?*32*32*256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749165" y="1383665"/>
            <a:ext cx="521970" cy="16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55820" y="1048385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654675" y="1270000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?*64*64*256</a:t>
            </a:r>
            <a:endParaRPr lang="en-US" altLang="zh-CN" sz="1400"/>
          </a:p>
        </p:txBody>
      </p:sp>
      <p:cxnSp>
        <p:nvCxnSpPr>
          <p:cNvPr id="33" name="直接箭头连接符 32"/>
          <p:cNvCxnSpPr>
            <a:stCxn id="26" idx="2"/>
            <a:endCxn id="30" idx="0"/>
          </p:cNvCxnSpPr>
          <p:nvPr/>
        </p:nvCxnSpPr>
        <p:spPr>
          <a:xfrm>
            <a:off x="5010150" y="989330"/>
            <a:ext cx="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49165" y="2131060"/>
            <a:ext cx="521335" cy="17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94" idx="3"/>
            <a:endCxn id="34" idx="1"/>
          </p:cNvCxnSpPr>
          <p:nvPr/>
        </p:nvCxnSpPr>
        <p:spPr>
          <a:xfrm flipV="1">
            <a:off x="3850640" y="2218690"/>
            <a:ext cx="89852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000115" y="2130425"/>
            <a:ext cx="58610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30" idx="3"/>
            <a:endCxn id="36" idx="1"/>
          </p:cNvCxnSpPr>
          <p:nvPr/>
        </p:nvCxnSpPr>
        <p:spPr>
          <a:xfrm>
            <a:off x="5271135" y="1466215"/>
            <a:ext cx="728980" cy="7461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4" idx="3"/>
            <a:endCxn id="36" idx="1"/>
          </p:cNvCxnSpPr>
          <p:nvPr/>
        </p:nvCxnSpPr>
        <p:spPr>
          <a:xfrm flipV="1">
            <a:off x="5270500" y="2212340"/>
            <a:ext cx="729615" cy="635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442585" y="1891030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63510" y="2358390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?*64*64*256</a:t>
            </a:r>
            <a:endParaRPr lang="en-US" altLang="zh-CN" sz="1400"/>
          </a:p>
        </p:txBody>
      </p:sp>
      <p:sp>
        <p:nvSpPr>
          <p:cNvPr id="41" name="矩形 40"/>
          <p:cNvSpPr/>
          <p:nvPr/>
        </p:nvSpPr>
        <p:spPr>
          <a:xfrm>
            <a:off x="6000115" y="2677795"/>
            <a:ext cx="589280" cy="251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6" idx="2"/>
            <a:endCxn id="41" idx="0"/>
          </p:cNvCxnSpPr>
          <p:nvPr/>
        </p:nvCxnSpPr>
        <p:spPr>
          <a:xfrm>
            <a:off x="6293485" y="2294255"/>
            <a:ext cx="127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307455" y="2378075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cxnSp>
        <p:nvCxnSpPr>
          <p:cNvPr id="44" name="直接箭头连接符 43"/>
          <p:cNvCxnSpPr>
            <a:stCxn id="12" idx="3"/>
            <a:endCxn id="45" idx="1"/>
          </p:cNvCxnSpPr>
          <p:nvPr/>
        </p:nvCxnSpPr>
        <p:spPr>
          <a:xfrm>
            <a:off x="3460750" y="3355340"/>
            <a:ext cx="128841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749165" y="3236595"/>
            <a:ext cx="53594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肘形连接符 45"/>
          <p:cNvCxnSpPr>
            <a:stCxn id="41" idx="3"/>
            <a:endCxn id="47" idx="1"/>
          </p:cNvCxnSpPr>
          <p:nvPr/>
        </p:nvCxnSpPr>
        <p:spPr>
          <a:xfrm>
            <a:off x="6589395" y="2803525"/>
            <a:ext cx="1028065" cy="57277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617460" y="3248660"/>
            <a:ext cx="59309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5" idx="3"/>
            <a:endCxn id="47" idx="1"/>
          </p:cNvCxnSpPr>
          <p:nvPr/>
        </p:nvCxnSpPr>
        <p:spPr>
          <a:xfrm>
            <a:off x="5285105" y="3364230"/>
            <a:ext cx="233235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617460" y="3792220"/>
            <a:ext cx="593090" cy="53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914005" y="3503295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861300" y="3491230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cxnSp>
        <p:nvCxnSpPr>
          <p:cNvPr id="52" name="肘形连接符 51"/>
          <p:cNvCxnSpPr>
            <a:stCxn id="49" idx="3"/>
            <a:endCxn id="53" idx="1"/>
          </p:cNvCxnSpPr>
          <p:nvPr/>
        </p:nvCxnSpPr>
        <p:spPr>
          <a:xfrm>
            <a:off x="8210550" y="4062095"/>
            <a:ext cx="786765" cy="468630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997315" y="4251325"/>
            <a:ext cx="560070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749165" y="4251325"/>
            <a:ext cx="535305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13" idx="3"/>
            <a:endCxn id="54" idx="1"/>
          </p:cNvCxnSpPr>
          <p:nvPr/>
        </p:nvCxnSpPr>
        <p:spPr>
          <a:xfrm>
            <a:off x="3256915" y="4505960"/>
            <a:ext cx="1492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951095" y="4544695"/>
            <a:ext cx="4386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213215" y="356489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?*128*128*256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10305415" y="4840605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?*256*256*256</a:t>
            </a:r>
            <a:endParaRPr lang="en-US" altLang="zh-CN" sz="1400"/>
          </a:p>
        </p:txBody>
      </p:sp>
      <p:sp>
        <p:nvSpPr>
          <p:cNvPr id="59" name="矩形 58"/>
          <p:cNvSpPr/>
          <p:nvPr/>
        </p:nvSpPr>
        <p:spPr>
          <a:xfrm>
            <a:off x="6000115" y="913130"/>
            <a:ext cx="585470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p5</a:t>
            </a:r>
            <a:endParaRPr lang="en-US" altLang="zh-CN"/>
          </a:p>
        </p:txBody>
      </p:sp>
      <p:cxnSp>
        <p:nvCxnSpPr>
          <p:cNvPr id="61" name="直接箭头连接符 60"/>
          <p:cNvCxnSpPr>
            <a:stCxn id="26" idx="3"/>
            <a:endCxn id="59" idx="1"/>
          </p:cNvCxnSpPr>
          <p:nvPr/>
        </p:nvCxnSpPr>
        <p:spPr>
          <a:xfrm>
            <a:off x="5270500" y="951230"/>
            <a:ext cx="729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617460" y="2131060"/>
            <a:ext cx="592455" cy="174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p4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36" idx="3"/>
            <a:endCxn id="62" idx="1"/>
          </p:cNvCxnSpPr>
          <p:nvPr/>
        </p:nvCxnSpPr>
        <p:spPr>
          <a:xfrm>
            <a:off x="6586220" y="2212340"/>
            <a:ext cx="103124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997315" y="3248660"/>
            <a:ext cx="560070" cy="271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p3</a:t>
            </a:r>
            <a:endParaRPr lang="en-US" altLang="zh-CN"/>
          </a:p>
        </p:txBody>
      </p:sp>
      <p:cxnSp>
        <p:nvCxnSpPr>
          <p:cNvPr id="65" name="直接箭头连接符 64"/>
          <p:cNvCxnSpPr>
            <a:stCxn id="47" idx="3"/>
            <a:endCxn id="64" idx="1"/>
          </p:cNvCxnSpPr>
          <p:nvPr/>
        </p:nvCxnSpPr>
        <p:spPr>
          <a:xfrm>
            <a:off x="8210550" y="3376295"/>
            <a:ext cx="78676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305415" y="4251325"/>
            <a:ext cx="610235" cy="575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p2</a:t>
            </a:r>
            <a:endParaRPr lang="en-US" altLang="zh-CN"/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9557385" y="4531360"/>
            <a:ext cx="74803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093335" y="61849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72" name="矩形 71"/>
          <p:cNvSpPr/>
          <p:nvPr/>
        </p:nvSpPr>
        <p:spPr>
          <a:xfrm>
            <a:off x="6000115" y="401320"/>
            <a:ext cx="597535" cy="7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p6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9" idx="0"/>
            <a:endCxn id="72" idx="2"/>
          </p:cNvCxnSpPr>
          <p:nvPr/>
        </p:nvCxnSpPr>
        <p:spPr>
          <a:xfrm flipV="1">
            <a:off x="6292850" y="477520"/>
            <a:ext cx="635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224905" y="618490"/>
            <a:ext cx="939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max pooling</a:t>
            </a:r>
            <a:endParaRPr lang="en-US" altLang="zh-CN" sz="1200"/>
          </a:p>
        </p:txBody>
      </p:sp>
      <p:sp>
        <p:nvSpPr>
          <p:cNvPr id="75" name="文本框 74"/>
          <p:cNvSpPr txBox="1"/>
          <p:nvPr/>
        </p:nvSpPr>
        <p:spPr>
          <a:xfrm>
            <a:off x="7043420" y="170815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?*16*16*256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6995160" y="3062605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8392795" y="4163060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724275" y="177609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2" name="文本框 81"/>
          <p:cNvSpPr txBox="1"/>
          <p:nvPr/>
        </p:nvSpPr>
        <p:spPr>
          <a:xfrm>
            <a:off x="3724275" y="292925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3" name="文本框 82"/>
          <p:cNvSpPr txBox="1"/>
          <p:nvPr/>
        </p:nvSpPr>
        <p:spPr>
          <a:xfrm>
            <a:off x="3758565" y="412686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4" name="文本框 83"/>
          <p:cNvSpPr txBox="1"/>
          <p:nvPr/>
        </p:nvSpPr>
        <p:spPr>
          <a:xfrm>
            <a:off x="6679565" y="198374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5" name="文本框 84"/>
          <p:cNvSpPr txBox="1"/>
          <p:nvPr/>
        </p:nvSpPr>
        <p:spPr>
          <a:xfrm>
            <a:off x="8154670" y="310896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6" name="文本框 85"/>
          <p:cNvSpPr txBox="1"/>
          <p:nvPr/>
        </p:nvSpPr>
        <p:spPr>
          <a:xfrm>
            <a:off x="9557385" y="436118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7" name="文本框 86"/>
          <p:cNvSpPr txBox="1"/>
          <p:nvPr/>
        </p:nvSpPr>
        <p:spPr>
          <a:xfrm>
            <a:off x="239395" y="1905"/>
            <a:ext cx="192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 pyramid network</a:t>
            </a:r>
            <a:endParaRPr lang="en-US" altLang="zh-CN"/>
          </a:p>
        </p:txBody>
      </p:sp>
      <p:cxnSp>
        <p:nvCxnSpPr>
          <p:cNvPr id="88" name="直接箭头连接符 87"/>
          <p:cNvCxnSpPr>
            <a:stCxn id="14" idx="0"/>
            <a:endCxn id="13" idx="2"/>
          </p:cNvCxnSpPr>
          <p:nvPr/>
        </p:nvCxnSpPr>
        <p:spPr>
          <a:xfrm flipV="1">
            <a:off x="2976880" y="4759960"/>
            <a:ext cx="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65325" y="2148840"/>
            <a:ext cx="1885315" cy="1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c4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918845" y="913765"/>
            <a:ext cx="319024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c5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10140950" y="6187440"/>
            <a:ext cx="535940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9603105" y="6187440"/>
            <a:ext cx="482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H,W</a:t>
            </a:r>
            <a:endParaRPr lang="en-US" altLang="zh-CN" sz="1400"/>
          </a:p>
        </p:txBody>
      </p:sp>
      <p:sp>
        <p:nvSpPr>
          <p:cNvPr id="99" name="文本框 98"/>
          <p:cNvSpPr txBox="1"/>
          <p:nvPr/>
        </p:nvSpPr>
        <p:spPr>
          <a:xfrm>
            <a:off x="10248265" y="5880735"/>
            <a:ext cx="292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WPS 演示</Application>
  <PresentationFormat>宽屏</PresentationFormat>
  <Paragraphs>420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</dc:creator>
  <cp:lastModifiedBy>lie</cp:lastModifiedBy>
  <cp:revision>61</cp:revision>
  <dcterms:created xsi:type="dcterms:W3CDTF">2018-03-09T06:22:00Z</dcterms:created>
  <dcterms:modified xsi:type="dcterms:W3CDTF">2018-03-22T12:36:50Z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