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56" r:id="rId5"/>
    <p:sldId id="258" r:id="rId6"/>
    <p:sldId id="260" r:id="rId7"/>
    <p:sldId id="264" r:id="rId8"/>
    <p:sldId id="262" r:id="rId9"/>
    <p:sldId id="263" r:id="rId10"/>
    <p:sldId id="261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" name="圆角矩形 76"/>
          <p:cNvSpPr/>
          <p:nvPr/>
        </p:nvSpPr>
        <p:spPr>
          <a:xfrm>
            <a:off x="5242560" y="1652270"/>
            <a:ext cx="5830570" cy="5038725"/>
          </a:xfrm>
          <a:prstGeom prst="roundRect">
            <a:avLst>
              <a:gd name="adj" fmla="val 23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10000"/>
              </a:lnSpc>
            </a:pPr>
            <a:r>
              <a:rPr lang="en-US" altLang="zh-CN"/>
              <a:t>Training</a:t>
            </a: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</p:txBody>
      </p:sp>
      <p:sp>
        <p:nvSpPr>
          <p:cNvPr id="76" name="圆角矩形 75"/>
          <p:cNvSpPr/>
          <p:nvPr/>
        </p:nvSpPr>
        <p:spPr>
          <a:xfrm>
            <a:off x="4226560" y="188595"/>
            <a:ext cx="6316345" cy="1265555"/>
          </a:xfrm>
          <a:prstGeom prst="roundRect">
            <a:avLst>
              <a:gd name="adj" fmla="val 858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10000"/>
              </a:lnSpc>
            </a:pPr>
            <a:r>
              <a:rPr lang="en-US" altLang="zh-CN"/>
              <a:t>Inference</a:t>
            </a: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  <a:p>
            <a:pPr algn="l">
              <a:lnSpc>
                <a:spcPct val="110000"/>
              </a:lnSpc>
            </a:pP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694815" y="3092450"/>
            <a:ext cx="9144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618865" y="3092450"/>
            <a:ext cx="9144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proposal layer</a:t>
            </a:r>
            <a:endParaRPr lang="en-US" altLang="zh-CN" sz="1400"/>
          </a:p>
        </p:txBody>
      </p:sp>
      <p:sp>
        <p:nvSpPr>
          <p:cNvPr id="7" name="矩形 6"/>
          <p:cNvSpPr/>
          <p:nvPr/>
        </p:nvSpPr>
        <p:spPr>
          <a:xfrm>
            <a:off x="5829300" y="3092450"/>
            <a:ext cx="1085850" cy="12020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detection target layer</a:t>
            </a:r>
            <a:endParaRPr lang="en-US" altLang="zh-CN" sz="1600"/>
          </a:p>
        </p:txBody>
      </p:sp>
      <p:sp>
        <p:nvSpPr>
          <p:cNvPr id="8" name="矩形 7"/>
          <p:cNvSpPr/>
          <p:nvPr/>
        </p:nvSpPr>
        <p:spPr>
          <a:xfrm>
            <a:off x="7867650" y="3286125"/>
            <a:ext cx="1085850" cy="742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fpn mask graph</a:t>
            </a:r>
            <a:endParaRPr lang="en-US" altLang="zh-CN" sz="16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532630" y="3457575"/>
            <a:ext cx="129984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920615" y="3171825"/>
            <a:ext cx="8115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 rois</a:t>
            </a:r>
            <a:endParaRPr lang="en-US" altLang="zh-CN" sz="120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609215" y="3171825"/>
            <a:ext cx="1009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609215" y="3463925"/>
            <a:ext cx="10096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49220" y="2867025"/>
            <a:ext cx="6572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rpn cls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2640965" y="3171825"/>
            <a:ext cx="8255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rpn bbox</a:t>
            </a:r>
            <a:endParaRPr lang="en-US" altLang="zh-CN" sz="14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905625" y="3450590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905625" y="2917825"/>
            <a:ext cx="52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rois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5813425" y="4425950"/>
            <a:ext cx="914400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rpn cls loss</a:t>
            </a:r>
            <a:endParaRPr lang="en-US" altLang="zh-CN" sz="1600"/>
          </a:p>
        </p:txBody>
      </p:sp>
      <p:cxnSp>
        <p:nvCxnSpPr>
          <p:cNvPr id="21" name="肘形连接符 20"/>
          <p:cNvCxnSpPr>
            <a:endCxn id="17" idx="1"/>
          </p:cNvCxnSpPr>
          <p:nvPr/>
        </p:nvCxnSpPr>
        <p:spPr>
          <a:xfrm>
            <a:off x="2617470" y="3740150"/>
            <a:ext cx="3195955" cy="942975"/>
          </a:xfrm>
          <a:prstGeom prst="bentConnector3">
            <a:avLst>
              <a:gd name="adj1" fmla="val 72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771015" y="3994150"/>
            <a:ext cx="10858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rpn cls logits</a:t>
            </a:r>
            <a:endParaRPr lang="en-US" altLang="zh-CN" sz="14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65680" y="4845050"/>
            <a:ext cx="35306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06120" y="4676775"/>
            <a:ext cx="1564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input rpn match</a:t>
            </a:r>
            <a:endParaRPr lang="en-US" altLang="zh-CN" sz="1400"/>
          </a:p>
        </p:txBody>
      </p:sp>
      <p:sp>
        <p:nvSpPr>
          <p:cNvPr id="25" name="矩形 24"/>
          <p:cNvSpPr/>
          <p:nvPr/>
        </p:nvSpPr>
        <p:spPr>
          <a:xfrm>
            <a:off x="5789930" y="5340350"/>
            <a:ext cx="1026795" cy="5143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rpn bbox loss</a:t>
            </a:r>
            <a:endParaRPr lang="en-US" altLang="zh-CN" sz="1600"/>
          </a:p>
        </p:txBody>
      </p:sp>
      <p:cxnSp>
        <p:nvCxnSpPr>
          <p:cNvPr id="27" name="肘形连接符 26"/>
          <p:cNvCxnSpPr>
            <a:stCxn id="5" idx="3"/>
            <a:endCxn id="25" idx="1"/>
          </p:cNvCxnSpPr>
          <p:nvPr/>
        </p:nvCxnSpPr>
        <p:spPr>
          <a:xfrm>
            <a:off x="2609215" y="3463925"/>
            <a:ext cx="3180715" cy="2133600"/>
          </a:xfrm>
          <a:prstGeom prst="bentConnector3">
            <a:avLst>
              <a:gd name="adj1" fmla="val 151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/>
          <p:nvPr/>
        </p:nvCxnSpPr>
        <p:spPr>
          <a:xfrm>
            <a:off x="2270760" y="4838700"/>
            <a:ext cx="3502660" cy="623570"/>
          </a:xfrm>
          <a:prstGeom prst="bent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225675" y="5730875"/>
            <a:ext cx="354774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2480" y="5561965"/>
            <a:ext cx="1564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input rpn bbox</a:t>
            </a:r>
            <a:endParaRPr lang="en-US" altLang="zh-CN" sz="1400"/>
          </a:p>
        </p:txBody>
      </p:sp>
      <p:sp>
        <p:nvSpPr>
          <p:cNvPr id="31" name="矩形 30"/>
          <p:cNvSpPr/>
          <p:nvPr/>
        </p:nvSpPr>
        <p:spPr>
          <a:xfrm>
            <a:off x="9772650" y="4189095"/>
            <a:ext cx="1026795" cy="8858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mask loss</a:t>
            </a:r>
            <a:endParaRPr lang="en-US" altLang="zh-CN"/>
          </a:p>
        </p:txBody>
      </p:sp>
      <p:cxnSp>
        <p:nvCxnSpPr>
          <p:cNvPr id="33" name="肘形连接符 32"/>
          <p:cNvCxnSpPr>
            <a:stCxn id="7" idx="3"/>
            <a:endCxn id="31" idx="1"/>
          </p:cNvCxnSpPr>
          <p:nvPr/>
        </p:nvCxnSpPr>
        <p:spPr>
          <a:xfrm>
            <a:off x="6915150" y="3706495"/>
            <a:ext cx="2857500" cy="938530"/>
          </a:xfrm>
          <a:prstGeom prst="bentConnector3">
            <a:avLst>
              <a:gd name="adj1" fmla="val 22733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6882765" y="3932555"/>
            <a:ext cx="2880360" cy="945515"/>
          </a:xfrm>
          <a:prstGeom prst="bentConnector3">
            <a:avLst>
              <a:gd name="adj1" fmla="val 132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>
            <a:off x="8842375" y="3600450"/>
            <a:ext cx="939800" cy="825500"/>
          </a:xfrm>
          <a:prstGeom prst="bentConnector3">
            <a:avLst>
              <a:gd name="adj1" fmla="val 3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787130" y="4125595"/>
            <a:ext cx="9378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mrcnn mask</a:t>
            </a:r>
            <a:endParaRPr lang="en-US" altLang="zh-CN" sz="1200"/>
          </a:p>
        </p:txBody>
      </p:sp>
      <p:sp>
        <p:nvSpPr>
          <p:cNvPr id="41" name="文本框 40"/>
          <p:cNvSpPr txBox="1"/>
          <p:nvPr/>
        </p:nvSpPr>
        <p:spPr>
          <a:xfrm>
            <a:off x="8855710" y="4401185"/>
            <a:ext cx="893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 cls id</a:t>
            </a:r>
            <a:endParaRPr lang="en-US" altLang="zh-CN" sz="1200"/>
          </a:p>
        </p:txBody>
      </p:sp>
      <p:sp>
        <p:nvSpPr>
          <p:cNvPr id="42" name="文本框 41"/>
          <p:cNvSpPr txBox="1"/>
          <p:nvPr/>
        </p:nvSpPr>
        <p:spPr>
          <a:xfrm>
            <a:off x="8815705" y="4602480"/>
            <a:ext cx="9093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 mask</a:t>
            </a:r>
            <a:endParaRPr lang="en-US" altLang="zh-CN" sz="1200"/>
          </a:p>
        </p:txBody>
      </p:sp>
      <p:sp>
        <p:nvSpPr>
          <p:cNvPr id="43" name="矩形 42"/>
          <p:cNvSpPr/>
          <p:nvPr/>
        </p:nvSpPr>
        <p:spPr>
          <a:xfrm>
            <a:off x="7867650" y="1903730"/>
            <a:ext cx="1085850" cy="742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fpn classifier graph</a:t>
            </a:r>
            <a:endParaRPr lang="en-US" altLang="zh-CN" sz="1600"/>
          </a:p>
        </p:txBody>
      </p:sp>
      <p:cxnSp>
        <p:nvCxnSpPr>
          <p:cNvPr id="44" name="肘形连接符 43"/>
          <p:cNvCxnSpPr/>
          <p:nvPr/>
        </p:nvCxnSpPr>
        <p:spPr>
          <a:xfrm flipV="1">
            <a:off x="6905625" y="2501900"/>
            <a:ext cx="946785" cy="945515"/>
          </a:xfrm>
          <a:prstGeom prst="bentConnector3">
            <a:avLst>
              <a:gd name="adj1" fmla="val 50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782175" y="2176145"/>
            <a:ext cx="1026795" cy="112458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 loss</a:t>
            </a:r>
            <a:endParaRPr lang="en-US" altLang="zh-CN"/>
          </a:p>
        </p:txBody>
      </p:sp>
      <p:cxnSp>
        <p:nvCxnSpPr>
          <p:cNvPr id="47" name="肘形连接符 46"/>
          <p:cNvCxnSpPr>
            <a:stCxn id="7" idx="3"/>
            <a:endCxn id="46" idx="1"/>
          </p:cNvCxnSpPr>
          <p:nvPr/>
        </p:nvCxnSpPr>
        <p:spPr>
          <a:xfrm flipV="1">
            <a:off x="6915150" y="2738755"/>
            <a:ext cx="2867025" cy="955040"/>
          </a:xfrm>
          <a:prstGeom prst="bentConnector3">
            <a:avLst>
              <a:gd name="adj1" fmla="val 22812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164955" y="2466340"/>
            <a:ext cx="893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 cls id</a:t>
            </a:r>
            <a:endParaRPr lang="en-US" altLang="zh-CN" sz="1200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8952230" y="2409190"/>
            <a:ext cx="83185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949055" y="2136140"/>
            <a:ext cx="11398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mrcnn cls logits</a:t>
            </a:r>
            <a:endParaRPr lang="en-US" altLang="zh-CN" sz="120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9037955" y="2978150"/>
            <a:ext cx="735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176385" y="2726690"/>
            <a:ext cx="8902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active cls id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4387850" y="3522345"/>
            <a:ext cx="1357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input_gt_cls_ids</a:t>
            </a:r>
            <a:endParaRPr lang="en-US" altLang="zh-CN" sz="1200"/>
          </a:p>
        </p:txBody>
      </p:sp>
      <p:sp>
        <p:nvSpPr>
          <p:cNvPr id="3" name="文本框 2"/>
          <p:cNvSpPr txBox="1"/>
          <p:nvPr/>
        </p:nvSpPr>
        <p:spPr>
          <a:xfrm>
            <a:off x="4920615" y="3731895"/>
            <a:ext cx="8248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gt_boxes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4419600" y="3959225"/>
            <a:ext cx="1325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/>
              <a:t>input_gt_masks</a:t>
            </a:r>
            <a:endParaRPr lang="en-US" altLang="zh-CN" sz="12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926330" y="3763645"/>
            <a:ext cx="90614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524375" y="4205605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533265" y="3977005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953500" y="5149850"/>
            <a:ext cx="32150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class id is used to filter positive class masks, </a:t>
            </a:r>
            <a:endParaRPr lang="en-US" altLang="zh-CN" sz="1200"/>
          </a:p>
          <a:p>
            <a:r>
              <a:rPr lang="en-US" altLang="zh-CN" sz="1200"/>
              <a:t>since negative ones don't contribute to mask loss</a:t>
            </a:r>
            <a:endParaRPr lang="en-US" altLang="zh-CN" sz="1200"/>
          </a:p>
        </p:txBody>
      </p:sp>
      <p:sp>
        <p:nvSpPr>
          <p:cNvPr id="35" name="矩形 34"/>
          <p:cNvSpPr/>
          <p:nvPr/>
        </p:nvSpPr>
        <p:spPr>
          <a:xfrm>
            <a:off x="9775825" y="5641340"/>
            <a:ext cx="1026795" cy="8858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bbox</a:t>
            </a:r>
            <a:endParaRPr lang="en-US" altLang="zh-CN"/>
          </a:p>
          <a:p>
            <a:pPr algn="ctr"/>
            <a:r>
              <a:rPr lang="en-US" altLang="zh-CN"/>
              <a:t>loss</a:t>
            </a:r>
            <a:endParaRPr lang="en-US" altLang="zh-CN"/>
          </a:p>
        </p:txBody>
      </p:sp>
      <p:cxnSp>
        <p:nvCxnSpPr>
          <p:cNvPr id="37" name="肘形连接符 36"/>
          <p:cNvCxnSpPr/>
          <p:nvPr/>
        </p:nvCxnSpPr>
        <p:spPr>
          <a:xfrm>
            <a:off x="8943975" y="2176145"/>
            <a:ext cx="831850" cy="3931920"/>
          </a:xfrm>
          <a:prstGeom prst="bentConnector3">
            <a:avLst>
              <a:gd name="adj1" fmla="val 472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842375" y="5854700"/>
            <a:ext cx="1346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mrcnn_bbox</a:t>
            </a:r>
            <a:endParaRPr lang="en-US" altLang="zh-CN" sz="1200"/>
          </a:p>
        </p:txBody>
      </p:sp>
      <p:cxnSp>
        <p:nvCxnSpPr>
          <p:cNvPr id="45" name="肘形连接符 44"/>
          <p:cNvCxnSpPr>
            <a:stCxn id="7" idx="3"/>
          </p:cNvCxnSpPr>
          <p:nvPr/>
        </p:nvCxnSpPr>
        <p:spPr>
          <a:xfrm>
            <a:off x="6915150" y="3706495"/>
            <a:ext cx="2851150" cy="2580005"/>
          </a:xfrm>
          <a:prstGeom prst="bentConnector3">
            <a:avLst>
              <a:gd name="adj1" fmla="val 22828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884285" y="6054090"/>
            <a:ext cx="893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 cls id</a:t>
            </a:r>
            <a:endParaRPr lang="en-US" altLang="zh-CN" sz="1200"/>
          </a:p>
        </p:txBody>
      </p:sp>
      <p:cxnSp>
        <p:nvCxnSpPr>
          <p:cNvPr id="55" name="肘形连接符 54"/>
          <p:cNvCxnSpPr/>
          <p:nvPr/>
        </p:nvCxnSpPr>
        <p:spPr>
          <a:xfrm>
            <a:off x="6937375" y="4152265"/>
            <a:ext cx="2811780" cy="1664335"/>
          </a:xfrm>
          <a:prstGeom prst="bentConnector3">
            <a:avLst>
              <a:gd name="adj1" fmla="val 5307"/>
            </a:avLst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748270" y="5530850"/>
            <a:ext cx="9309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target_bbox</a:t>
            </a:r>
            <a:endParaRPr lang="en-US" altLang="zh-CN" sz="1200"/>
          </a:p>
        </p:txBody>
      </p:sp>
      <p:sp>
        <p:nvSpPr>
          <p:cNvPr id="36" name="矩形 35"/>
          <p:cNvSpPr/>
          <p:nvPr/>
        </p:nvSpPr>
        <p:spPr>
          <a:xfrm>
            <a:off x="118745" y="3092450"/>
            <a:ext cx="9144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FPN(2~6)</a:t>
            </a:r>
            <a:endParaRPr lang="en-US" altLang="zh-CN" sz="1400"/>
          </a:p>
        </p:txBody>
      </p:sp>
      <p:cxnSp>
        <p:nvCxnSpPr>
          <p:cNvPr id="54" name="直接箭头连接符 53"/>
          <p:cNvCxnSpPr>
            <a:stCxn id="36" idx="3"/>
            <a:endCxn id="5" idx="1"/>
          </p:cNvCxnSpPr>
          <p:nvPr/>
        </p:nvCxnSpPr>
        <p:spPr>
          <a:xfrm>
            <a:off x="1033145" y="3476625"/>
            <a:ext cx="6616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18745" y="1902460"/>
            <a:ext cx="914400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FPN(2~5)</a:t>
            </a:r>
            <a:endParaRPr lang="en-US" altLang="zh-CN" sz="1400"/>
          </a:p>
        </p:txBody>
      </p:sp>
      <p:cxnSp>
        <p:nvCxnSpPr>
          <p:cNvPr id="59" name="肘形连接符 58"/>
          <p:cNvCxnSpPr>
            <a:stCxn id="57" idx="3"/>
            <a:endCxn id="43" idx="1"/>
          </p:cNvCxnSpPr>
          <p:nvPr/>
        </p:nvCxnSpPr>
        <p:spPr>
          <a:xfrm>
            <a:off x="1033145" y="2273935"/>
            <a:ext cx="6834505" cy="1270"/>
          </a:xfrm>
          <a:prstGeom prst="bentConnector3">
            <a:avLst>
              <a:gd name="adj1" fmla="val 50005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7" idx="3"/>
            <a:endCxn id="8" idx="1"/>
          </p:cNvCxnSpPr>
          <p:nvPr/>
        </p:nvCxnSpPr>
        <p:spPr>
          <a:xfrm>
            <a:off x="1033145" y="2273935"/>
            <a:ext cx="6834505" cy="1383665"/>
          </a:xfrm>
          <a:prstGeom prst="bentConnector3">
            <a:avLst>
              <a:gd name="adj1" fmla="val 91340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958965" y="435610"/>
            <a:ext cx="1085850" cy="7702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detection layer</a:t>
            </a:r>
            <a:endParaRPr lang="en-US" altLang="zh-CN" sz="16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8953500" y="1924050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8952230" y="1635125"/>
            <a:ext cx="7727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mrcnn cls</a:t>
            </a:r>
            <a:endParaRPr lang="en-US" altLang="zh-CN" sz="1200"/>
          </a:p>
        </p:txBody>
      </p:sp>
      <p:sp>
        <p:nvSpPr>
          <p:cNvPr id="64" name="文本框 63"/>
          <p:cNvSpPr txBox="1"/>
          <p:nvPr/>
        </p:nvSpPr>
        <p:spPr>
          <a:xfrm>
            <a:off x="8943975" y="1885950"/>
            <a:ext cx="1346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mrcnn_bbox</a:t>
            </a:r>
            <a:endParaRPr lang="en-US" altLang="zh-CN" sz="1200"/>
          </a:p>
        </p:txBody>
      </p:sp>
      <p:sp>
        <p:nvSpPr>
          <p:cNvPr id="65" name="矩形 64"/>
          <p:cNvSpPr/>
          <p:nvPr/>
        </p:nvSpPr>
        <p:spPr>
          <a:xfrm>
            <a:off x="4862830" y="449580"/>
            <a:ext cx="1085850" cy="742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fpn classifier graph</a:t>
            </a:r>
            <a:endParaRPr lang="en-US" altLang="zh-CN" sz="1600"/>
          </a:p>
        </p:txBody>
      </p:sp>
      <p:cxnSp>
        <p:nvCxnSpPr>
          <p:cNvPr id="66" name="肘形连接符 65"/>
          <p:cNvCxnSpPr>
            <a:stCxn id="6" idx="3"/>
            <a:endCxn id="65" idx="1"/>
          </p:cNvCxnSpPr>
          <p:nvPr/>
        </p:nvCxnSpPr>
        <p:spPr>
          <a:xfrm flipV="1">
            <a:off x="4533265" y="821055"/>
            <a:ext cx="329565" cy="2642870"/>
          </a:xfrm>
          <a:prstGeom prst="bentConnector3">
            <a:avLst>
              <a:gd name="adj1" fmla="val 50096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57" idx="3"/>
          </p:cNvCxnSpPr>
          <p:nvPr/>
        </p:nvCxnSpPr>
        <p:spPr>
          <a:xfrm flipV="1">
            <a:off x="1033145" y="603250"/>
            <a:ext cx="3825240" cy="167068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5951855" y="637540"/>
            <a:ext cx="100838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5951855" y="995680"/>
            <a:ext cx="10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951855" y="394970"/>
            <a:ext cx="7727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mrcnn cls</a:t>
            </a:r>
            <a:endParaRPr lang="en-US" altLang="zh-CN" sz="1200"/>
          </a:p>
        </p:txBody>
      </p:sp>
      <p:sp>
        <p:nvSpPr>
          <p:cNvPr id="71" name="文本框 70"/>
          <p:cNvSpPr txBox="1"/>
          <p:nvPr/>
        </p:nvSpPr>
        <p:spPr>
          <a:xfrm>
            <a:off x="5951855" y="698500"/>
            <a:ext cx="1346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mrcnn_bbox</a:t>
            </a:r>
            <a:endParaRPr lang="en-US" altLang="zh-CN" sz="1200"/>
          </a:p>
        </p:txBody>
      </p:sp>
      <p:sp>
        <p:nvSpPr>
          <p:cNvPr id="72" name="矩形 71"/>
          <p:cNvSpPr/>
          <p:nvPr/>
        </p:nvSpPr>
        <p:spPr>
          <a:xfrm>
            <a:off x="9211945" y="670560"/>
            <a:ext cx="1085850" cy="742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fpn mask graph</a:t>
            </a:r>
            <a:endParaRPr lang="en-US" altLang="zh-CN" sz="1600"/>
          </a:p>
        </p:txBody>
      </p:sp>
      <p:cxnSp>
        <p:nvCxnSpPr>
          <p:cNvPr id="73" name="直接箭头连接符 72"/>
          <p:cNvCxnSpPr>
            <a:endCxn id="72" idx="1"/>
          </p:cNvCxnSpPr>
          <p:nvPr/>
        </p:nvCxnSpPr>
        <p:spPr>
          <a:xfrm flipV="1">
            <a:off x="8033385" y="1042035"/>
            <a:ext cx="117856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8101965" y="545465"/>
            <a:ext cx="1160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detection boxes</a:t>
            </a:r>
            <a:endParaRPr lang="en-US" altLang="zh-CN" sz="1200"/>
          </a:p>
        </p:txBody>
      </p:sp>
      <p:cxnSp>
        <p:nvCxnSpPr>
          <p:cNvPr id="75" name="肘形连接符 74"/>
          <p:cNvCxnSpPr>
            <a:stCxn id="57" idx="3"/>
          </p:cNvCxnSpPr>
          <p:nvPr/>
        </p:nvCxnSpPr>
        <p:spPr>
          <a:xfrm flipV="1">
            <a:off x="1033145" y="1315085"/>
            <a:ext cx="8164195" cy="958850"/>
          </a:xfrm>
          <a:prstGeom prst="bentConnector3">
            <a:avLst>
              <a:gd name="adj1" fmla="val 76440"/>
            </a:avLst>
          </a:prstGeom>
          <a:ln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3755" y="571500"/>
            <a:ext cx="2948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detection layer (for inference)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273300" y="1060450"/>
            <a:ext cx="1085850" cy="120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detection layer</a:t>
            </a:r>
            <a:endParaRPr lang="en-US" altLang="zh-CN" sz="16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977265" y="141859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77265" y="1111885"/>
            <a:ext cx="735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rpn rois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977265" y="136715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mrcnn_class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977265" y="162242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mrcnn_bbox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977265" y="1877695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input_image_meta</a:t>
            </a:r>
            <a:endParaRPr lang="en-US" altLang="zh-CN" sz="14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977265" y="167005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77265" y="217297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977265" y="192151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59150" y="140589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59150" y="1099185"/>
            <a:ext cx="4464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rois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3359150" y="135445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target_cls_ids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3359150" y="160972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target_bbox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3359150" y="1864995"/>
            <a:ext cx="1325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target_mask</a:t>
            </a:r>
            <a:endParaRPr lang="en-US" altLang="zh-CN" sz="14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359150" y="165735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359150" y="216027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59150" y="190881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378075" y="9391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65630" y="4787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fpn_p2</a:t>
            </a:r>
            <a:endParaRPr lang="en-US" altLang="zh-CN" sz="1200"/>
          </a:p>
          <a:p>
            <a:r>
              <a:rPr lang="en-US" altLang="zh-CN" sz="1200"/>
              <a:t>?*256*256*256</a:t>
            </a:r>
            <a:endParaRPr lang="en-US" altLang="zh-CN" sz="1200"/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>
            <a:off x="2454275" y="12160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78075" y="22091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65630" y="17487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fpn_p3</a:t>
            </a:r>
            <a:endParaRPr lang="en-US" altLang="zh-CN" sz="1200"/>
          </a:p>
          <a:p>
            <a:r>
              <a:rPr lang="en-US" altLang="zh-CN" sz="1200"/>
              <a:t>?*128*128*256</a:t>
            </a:r>
            <a:endParaRPr lang="en-US" altLang="zh-CN" sz="1200"/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>
          <a:xfrm>
            <a:off x="2454275" y="24860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378075" y="33267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89430" y="28663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fpn_p4</a:t>
            </a:r>
            <a:endParaRPr lang="en-US" altLang="zh-CN" sz="1200"/>
          </a:p>
          <a:p>
            <a:r>
              <a:rPr lang="en-US" altLang="zh-CN" sz="1200"/>
              <a:t>?*64*64*256</a:t>
            </a:r>
            <a:endParaRPr lang="en-US" altLang="zh-CN" sz="1200"/>
          </a:p>
        </p:txBody>
      </p:sp>
      <p:cxnSp>
        <p:nvCxnSpPr>
          <p:cNvPr id="12" name="直接箭头连接符 11"/>
          <p:cNvCxnSpPr>
            <a:stCxn id="10" idx="3"/>
          </p:cNvCxnSpPr>
          <p:nvPr/>
        </p:nvCxnSpPr>
        <p:spPr>
          <a:xfrm>
            <a:off x="2454275" y="36036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78075" y="44570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65630" y="39966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fpn_p5</a:t>
            </a:r>
            <a:endParaRPr lang="en-US" altLang="zh-CN" sz="1200"/>
          </a:p>
          <a:p>
            <a:r>
              <a:rPr lang="en-US" altLang="zh-CN" sz="1200"/>
              <a:t>?*32*32*256</a:t>
            </a:r>
            <a:endParaRPr lang="en-US" altLang="zh-CN" sz="1200"/>
          </a:p>
        </p:txBody>
      </p:sp>
      <p:cxnSp>
        <p:nvCxnSpPr>
          <p:cNvPr id="15" name="直接箭头连接符 14"/>
          <p:cNvCxnSpPr>
            <a:stCxn id="13" idx="3"/>
          </p:cNvCxnSpPr>
          <p:nvPr/>
        </p:nvCxnSpPr>
        <p:spPr>
          <a:xfrm>
            <a:off x="2454275" y="47339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378075" y="558736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65630" y="5126990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fpn_p6</a:t>
            </a:r>
            <a:endParaRPr lang="en-US" altLang="zh-CN" sz="1200"/>
          </a:p>
          <a:p>
            <a:r>
              <a:rPr lang="en-US" altLang="zh-CN" sz="1200"/>
              <a:t>?*16*16*256</a:t>
            </a:r>
            <a:endParaRPr lang="en-US" altLang="zh-CN" sz="1200"/>
          </a:p>
        </p:txBody>
      </p:sp>
      <p:cxnSp>
        <p:nvCxnSpPr>
          <p:cNvPr id="18" name="直接箭头连接符 17"/>
          <p:cNvCxnSpPr>
            <a:stCxn id="16" idx="3"/>
          </p:cNvCxnSpPr>
          <p:nvPr/>
        </p:nvCxnSpPr>
        <p:spPr>
          <a:xfrm>
            <a:off x="2454275" y="586422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175000" y="1047750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4152900" y="84455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19600" y="104775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723765" y="123888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19" idx="3"/>
            <a:endCxn id="24" idx="1"/>
          </p:cNvCxnSpPr>
          <p:nvPr/>
        </p:nvCxnSpPr>
        <p:spPr>
          <a:xfrm flipV="1">
            <a:off x="3886200" y="984250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3"/>
          </p:cNvCxnSpPr>
          <p:nvPr/>
        </p:nvCxnSpPr>
        <p:spPr>
          <a:xfrm flipV="1">
            <a:off x="3886200" y="1200150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9" idx="3"/>
            <a:endCxn id="26" idx="1"/>
          </p:cNvCxnSpPr>
          <p:nvPr/>
        </p:nvCxnSpPr>
        <p:spPr>
          <a:xfrm>
            <a:off x="3886200" y="1244600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26510" y="333375"/>
            <a:ext cx="2583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cls logits, ?*(H*W*anchors)*2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4292600" y="568960"/>
            <a:ext cx="2590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rgbClr val="FF0000"/>
                </a:solidFill>
              </a:rPr>
              <a:t>cls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?*(H*W*anchors)*2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85970" y="774065"/>
            <a:ext cx="2171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6">
                    <a:lumMod val="50000"/>
                  </a:schemeClr>
                </a:solidFill>
              </a:rPr>
              <a:t>bbox </a:t>
            </a:r>
            <a:r>
              <a:rPr lang="en-US" altLang="zh-CN" sz="1200">
                <a:solidFill>
                  <a:schemeClr val="accent6">
                    <a:lumMod val="50000"/>
                  </a:schemeClr>
                </a:solidFill>
                <a:sym typeface="+mn-ea"/>
              </a:rPr>
              <a:t>?*(H*W*anchors)*R</a:t>
            </a:r>
            <a:endParaRPr lang="en-US" altLang="zh-CN" sz="1200">
              <a:solidFill>
                <a:schemeClr val="accent6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88970" y="2289175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4166870" y="20859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433570" y="22891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37735" y="248031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3" idx="3"/>
            <a:endCxn id="34" idx="1"/>
          </p:cNvCxnSpPr>
          <p:nvPr/>
        </p:nvCxnSpPr>
        <p:spPr>
          <a:xfrm flipV="1">
            <a:off x="3900170" y="2225675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3"/>
          </p:cNvCxnSpPr>
          <p:nvPr/>
        </p:nvCxnSpPr>
        <p:spPr>
          <a:xfrm flipV="1">
            <a:off x="3900170" y="2441575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3" idx="3"/>
            <a:endCxn id="36" idx="1"/>
          </p:cNvCxnSpPr>
          <p:nvPr/>
        </p:nvCxnSpPr>
        <p:spPr>
          <a:xfrm>
            <a:off x="3900170" y="2486025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175000" y="3406775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4152900" y="32035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419600" y="34067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723765" y="359791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stCxn id="43" idx="3"/>
            <a:endCxn id="44" idx="1"/>
          </p:cNvCxnSpPr>
          <p:nvPr/>
        </p:nvCxnSpPr>
        <p:spPr>
          <a:xfrm flipV="1">
            <a:off x="3886200" y="3343275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3" idx="3"/>
          </p:cNvCxnSpPr>
          <p:nvPr/>
        </p:nvCxnSpPr>
        <p:spPr>
          <a:xfrm flipV="1">
            <a:off x="3886200" y="3559175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3" idx="3"/>
            <a:endCxn id="46" idx="1"/>
          </p:cNvCxnSpPr>
          <p:nvPr/>
        </p:nvCxnSpPr>
        <p:spPr>
          <a:xfrm>
            <a:off x="3886200" y="3603625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175000" y="4537075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4152900" y="43338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419600" y="45370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723765" y="472821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3" idx="3"/>
            <a:endCxn id="54" idx="1"/>
          </p:cNvCxnSpPr>
          <p:nvPr/>
        </p:nvCxnSpPr>
        <p:spPr>
          <a:xfrm flipV="1">
            <a:off x="3886200" y="4473575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3" idx="3"/>
          </p:cNvCxnSpPr>
          <p:nvPr/>
        </p:nvCxnSpPr>
        <p:spPr>
          <a:xfrm flipV="1">
            <a:off x="3886200" y="4689475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3" idx="3"/>
            <a:endCxn id="56" idx="1"/>
          </p:cNvCxnSpPr>
          <p:nvPr/>
        </p:nvCxnSpPr>
        <p:spPr>
          <a:xfrm>
            <a:off x="3886200" y="4733925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188970" y="5680075"/>
            <a:ext cx="7112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64" name="矩形 63"/>
          <p:cNvSpPr/>
          <p:nvPr/>
        </p:nvSpPr>
        <p:spPr>
          <a:xfrm>
            <a:off x="4166870" y="54768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433570" y="5680075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737735" y="587121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>
            <a:stCxn id="63" idx="3"/>
            <a:endCxn id="64" idx="1"/>
          </p:cNvCxnSpPr>
          <p:nvPr/>
        </p:nvCxnSpPr>
        <p:spPr>
          <a:xfrm flipV="1">
            <a:off x="3900170" y="5616575"/>
            <a:ext cx="2667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3" idx="3"/>
          </p:cNvCxnSpPr>
          <p:nvPr/>
        </p:nvCxnSpPr>
        <p:spPr>
          <a:xfrm flipV="1">
            <a:off x="3900170" y="5832475"/>
            <a:ext cx="52070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3"/>
            <a:endCxn id="66" idx="1"/>
          </p:cNvCxnSpPr>
          <p:nvPr/>
        </p:nvCxnSpPr>
        <p:spPr>
          <a:xfrm>
            <a:off x="3900170" y="5876925"/>
            <a:ext cx="837565" cy="133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064000" y="739140"/>
            <a:ext cx="228600" cy="522033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357370" y="938530"/>
            <a:ext cx="228600" cy="5134610"/>
          </a:xfrm>
          <a:prstGeom prst="rect">
            <a:avLst/>
          </a:prstGeom>
          <a:noFill/>
          <a:ln w="12700" cmpd="sng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646930" y="1124585"/>
            <a:ext cx="228600" cy="5140325"/>
          </a:xfrm>
          <a:prstGeom prst="rect">
            <a:avLst/>
          </a:prstGeom>
          <a:noFill/>
          <a:ln w="12700" cmpd="sng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650865" y="2660650"/>
            <a:ext cx="75565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650865" y="3219450"/>
            <a:ext cx="75565" cy="279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5650865" y="3846830"/>
            <a:ext cx="75565" cy="279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1" name="直接箭头连接符 80"/>
          <p:cNvCxnSpPr>
            <a:endCxn id="77" idx="1"/>
          </p:cNvCxnSpPr>
          <p:nvPr/>
        </p:nvCxnSpPr>
        <p:spPr>
          <a:xfrm>
            <a:off x="4286250" y="2800350"/>
            <a:ext cx="1364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5" idx="3"/>
            <a:endCxn id="78" idx="1"/>
          </p:cNvCxnSpPr>
          <p:nvPr/>
        </p:nvCxnSpPr>
        <p:spPr>
          <a:xfrm flipV="1">
            <a:off x="4585970" y="3359150"/>
            <a:ext cx="1064895" cy="14668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endCxn id="79" idx="1"/>
          </p:cNvCxnSpPr>
          <p:nvPr/>
        </p:nvCxnSpPr>
        <p:spPr>
          <a:xfrm>
            <a:off x="4870450" y="3981450"/>
            <a:ext cx="780415" cy="50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804025" y="2480310"/>
            <a:ext cx="1016635" cy="183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proposal layer</a:t>
            </a:r>
            <a:endParaRPr lang="en-US" altLang="zh-CN"/>
          </a:p>
        </p:txBody>
      </p:sp>
      <p:cxnSp>
        <p:nvCxnSpPr>
          <p:cNvPr id="86" name="直接箭头连接符 85"/>
          <p:cNvCxnSpPr/>
          <p:nvPr/>
        </p:nvCxnSpPr>
        <p:spPr>
          <a:xfrm>
            <a:off x="5749925" y="3356610"/>
            <a:ext cx="1054100" cy="508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5749925" y="3996690"/>
            <a:ext cx="1054100" cy="50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5010785" y="3051175"/>
            <a:ext cx="2171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 class</a:t>
            </a:r>
            <a:endParaRPr lang="en-US" altLang="zh-CN" sz="1200"/>
          </a:p>
        </p:txBody>
      </p:sp>
      <p:sp>
        <p:nvSpPr>
          <p:cNvPr id="89" name="文本框 88"/>
          <p:cNvSpPr txBox="1"/>
          <p:nvPr/>
        </p:nvSpPr>
        <p:spPr>
          <a:xfrm>
            <a:off x="5010785" y="3571240"/>
            <a:ext cx="2171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 bbox</a:t>
            </a:r>
            <a:endParaRPr lang="en-US" altLang="zh-CN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91235" y="161988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0530" y="935355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input feature</a:t>
            </a:r>
            <a:endParaRPr lang="en-US" altLang="zh-CN" sz="1200"/>
          </a:p>
          <a:p>
            <a:r>
              <a:rPr lang="en-US" altLang="zh-CN" sz="1200"/>
              <a:t>?*H*W*?</a:t>
            </a:r>
            <a:endParaRPr lang="en-US" altLang="zh-CN" sz="1200"/>
          </a:p>
        </p:txBody>
      </p:sp>
      <p:cxnSp>
        <p:nvCxnSpPr>
          <p:cNvPr id="7" name="直接箭头连接符 6"/>
          <p:cNvCxnSpPr>
            <a:stCxn id="4" idx="3"/>
            <a:endCxn id="10" idx="1"/>
          </p:cNvCxnSpPr>
          <p:nvPr/>
        </p:nvCxnSpPr>
        <p:spPr>
          <a:xfrm>
            <a:off x="1067435" y="1909445"/>
            <a:ext cx="734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74140" y="935355"/>
            <a:ext cx="119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?*H*W*512</a:t>
            </a:r>
            <a:endParaRPr lang="en-US" altLang="zh-CN" sz="1200"/>
          </a:p>
        </p:txBody>
      </p:sp>
      <p:sp>
        <p:nvSpPr>
          <p:cNvPr id="10" name="矩形 9"/>
          <p:cNvSpPr/>
          <p:nvPr/>
        </p:nvSpPr>
        <p:spPr>
          <a:xfrm>
            <a:off x="1802130" y="161988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30930" y="161988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0" idx="3"/>
          </p:cNvCxnSpPr>
          <p:nvPr/>
        </p:nvCxnSpPr>
        <p:spPr>
          <a:xfrm flipV="1">
            <a:off x="1878330" y="1880235"/>
            <a:ext cx="176085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369310" y="989330"/>
            <a:ext cx="166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?*H*W*(anchors*2)</a:t>
            </a:r>
            <a:endParaRPr lang="en-US" altLang="zh-CN" sz="1200"/>
          </a:p>
        </p:txBody>
      </p:sp>
      <p:sp>
        <p:nvSpPr>
          <p:cNvPr id="16" name="矩形 15"/>
          <p:cNvSpPr/>
          <p:nvPr/>
        </p:nvSpPr>
        <p:spPr>
          <a:xfrm>
            <a:off x="5142230" y="1409065"/>
            <a:ext cx="76200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1" idx="3"/>
            <a:endCxn id="16" idx="1"/>
          </p:cNvCxnSpPr>
          <p:nvPr/>
        </p:nvCxnSpPr>
        <p:spPr>
          <a:xfrm>
            <a:off x="3707130" y="1892935"/>
            <a:ext cx="14351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33010" y="975360"/>
            <a:ext cx="166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?*(H*W*anchors)*2</a:t>
            </a:r>
            <a:endParaRPr lang="en-US" altLang="zh-CN" sz="1200"/>
          </a:p>
        </p:txBody>
      </p:sp>
      <p:sp>
        <p:nvSpPr>
          <p:cNvPr id="19" name="矩形 18"/>
          <p:cNvSpPr/>
          <p:nvPr/>
        </p:nvSpPr>
        <p:spPr>
          <a:xfrm>
            <a:off x="2649855" y="3804285"/>
            <a:ext cx="7620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88235" y="3159760"/>
            <a:ext cx="166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?*H*W*(anchors*4)</a:t>
            </a:r>
            <a:endParaRPr lang="en-US" altLang="zh-CN" sz="1200"/>
          </a:p>
        </p:txBody>
      </p:sp>
      <p:sp>
        <p:nvSpPr>
          <p:cNvPr id="21" name="矩形 20"/>
          <p:cNvSpPr/>
          <p:nvPr/>
        </p:nvSpPr>
        <p:spPr>
          <a:xfrm>
            <a:off x="4161155" y="3571240"/>
            <a:ext cx="76200" cy="104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19" idx="3"/>
            <a:endCxn id="21" idx="1"/>
          </p:cNvCxnSpPr>
          <p:nvPr/>
        </p:nvCxnSpPr>
        <p:spPr>
          <a:xfrm>
            <a:off x="2726055" y="4077335"/>
            <a:ext cx="14351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051935" y="315976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o: ?*(H*W*anchors)*4</a:t>
            </a:r>
            <a:endParaRPr lang="en-US" altLang="zh-CN" sz="1200"/>
          </a:p>
        </p:txBody>
      </p:sp>
      <p:cxnSp>
        <p:nvCxnSpPr>
          <p:cNvPr id="24" name="肘形连接符 23"/>
          <p:cNvCxnSpPr>
            <a:stCxn id="10" idx="3"/>
            <a:endCxn id="19" idx="1"/>
          </p:cNvCxnSpPr>
          <p:nvPr/>
        </p:nvCxnSpPr>
        <p:spPr>
          <a:xfrm>
            <a:off x="1878330" y="1892935"/>
            <a:ext cx="771525" cy="2184400"/>
          </a:xfrm>
          <a:prstGeom prst="bentConnector3">
            <a:avLst>
              <a:gd name="adj1" fmla="val 5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653530" y="1409065"/>
            <a:ext cx="85725" cy="100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87490" y="975360"/>
            <a:ext cx="1663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o: ?*(H*W*anchors)*2</a:t>
            </a:r>
            <a:endParaRPr lang="en-US" altLang="zh-CN" sz="120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218430" y="1909445"/>
            <a:ext cx="1435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3700" y="419100"/>
            <a:ext cx="58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RPN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4923790" y="241046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rpn_cls_logits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6352540" y="241046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rpn_probs</a:t>
            </a:r>
            <a:endParaRPr lang="en-US" altLang="zh-CN" sz="1200"/>
          </a:p>
        </p:txBody>
      </p:sp>
      <p:sp>
        <p:nvSpPr>
          <p:cNvPr id="31" name="文本框 30"/>
          <p:cNvSpPr txBox="1"/>
          <p:nvPr/>
        </p:nvSpPr>
        <p:spPr>
          <a:xfrm>
            <a:off x="3942715" y="4617085"/>
            <a:ext cx="780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rpn_bbox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1067435" y="1278255"/>
            <a:ext cx="562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f:3*3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s:1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a:relu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p:same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2515870" y="1278255"/>
            <a:ext cx="7340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f:1*1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s:1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a:linear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p:valid</a:t>
            </a:r>
            <a:endParaRPr lang="en-US" altLang="zh-CN" sz="1200"/>
          </a:p>
        </p:txBody>
      </p:sp>
      <p:sp>
        <p:nvSpPr>
          <p:cNvPr id="34" name="文本框 33"/>
          <p:cNvSpPr txBox="1"/>
          <p:nvPr/>
        </p:nvSpPr>
        <p:spPr>
          <a:xfrm>
            <a:off x="3942715" y="1449070"/>
            <a:ext cx="73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reshape</a:t>
            </a:r>
            <a:endParaRPr lang="en-US" altLang="zh-CN" sz="1200"/>
          </a:p>
        </p:txBody>
      </p:sp>
      <p:sp>
        <p:nvSpPr>
          <p:cNvPr id="35" name="文本框 34"/>
          <p:cNvSpPr txBox="1"/>
          <p:nvPr/>
        </p:nvSpPr>
        <p:spPr>
          <a:xfrm>
            <a:off x="5568950" y="1449705"/>
            <a:ext cx="73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softmax</a:t>
            </a:r>
            <a:endParaRPr lang="en-US" altLang="zh-CN" sz="1200"/>
          </a:p>
        </p:txBody>
      </p:sp>
      <p:sp>
        <p:nvSpPr>
          <p:cNvPr id="36" name="文本框 35"/>
          <p:cNvSpPr txBox="1"/>
          <p:nvPr/>
        </p:nvSpPr>
        <p:spPr>
          <a:xfrm>
            <a:off x="1991995" y="2199005"/>
            <a:ext cx="7340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f:1*1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s:1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a:linear 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p:valid</a:t>
            </a:r>
            <a:endParaRPr lang="en-US" altLang="zh-CN" sz="1200"/>
          </a:p>
        </p:txBody>
      </p:sp>
      <p:sp>
        <p:nvSpPr>
          <p:cNvPr id="37" name="文本框 36"/>
          <p:cNvSpPr txBox="1"/>
          <p:nvPr/>
        </p:nvSpPr>
        <p:spPr>
          <a:xfrm>
            <a:off x="3076575" y="3620135"/>
            <a:ext cx="734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>
                <a:sym typeface="+mn-ea"/>
              </a:rPr>
              <a:t>reshape</a:t>
            </a:r>
            <a:endParaRPr lang="en-US" altLang="zh-CN" sz="1200"/>
          </a:p>
        </p:txBody>
      </p:sp>
      <p:sp>
        <p:nvSpPr>
          <p:cNvPr id="38" name="矩形 37"/>
          <p:cNvSpPr/>
          <p:nvPr/>
        </p:nvSpPr>
        <p:spPr>
          <a:xfrm>
            <a:off x="8360410" y="5182870"/>
            <a:ext cx="721995" cy="1088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RPN</a:t>
            </a:r>
            <a:endParaRPr lang="en-US" altLang="zh-CN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7649845" y="5732145"/>
            <a:ext cx="71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9079865" y="5605145"/>
            <a:ext cx="71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092565" y="5732145"/>
            <a:ext cx="71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9082405" y="5859145"/>
            <a:ext cx="710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985000" y="5467350"/>
            <a:ext cx="9893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ym typeface="+mn-ea"/>
              </a:rPr>
              <a:t>input feature</a:t>
            </a:r>
            <a:endParaRPr lang="en-US" altLang="zh-CN" sz="1200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709150" y="5445760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rpn_cls_logits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9719945" y="5583555"/>
            <a:ext cx="1663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rpn_probs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9706610" y="5709285"/>
            <a:ext cx="7804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rpn_bbox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8525510" y="2028825"/>
            <a:ext cx="33680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1) anchors = anchors per location = 3</a:t>
            </a:r>
            <a:endParaRPr lang="en-US" altLang="zh-CN" sz="1400"/>
          </a:p>
          <a:p>
            <a:r>
              <a:rPr lang="en-US" altLang="zh-CN" sz="1400"/>
              <a:t>2) how is rpn-bbox represented? deltas of gt?</a:t>
            </a:r>
            <a:endParaRPr lang="en-US" altLang="zh-CN" sz="1400"/>
          </a:p>
          <a:p>
            <a:r>
              <a:rPr lang="zh-CN" altLang="en-US" sz="1400"/>
              <a:t>(gt_center_y - a_center_y) / a_h,</a:t>
            </a:r>
            <a:endParaRPr lang="zh-CN" altLang="en-US" sz="1400"/>
          </a:p>
          <a:p>
            <a:r>
              <a:rPr lang="zh-CN" altLang="en-US" sz="1400"/>
              <a:t> (gt_center_x - a_center_x) / a_w,</a:t>
            </a:r>
            <a:endParaRPr lang="zh-CN" altLang="en-US" sz="1400"/>
          </a:p>
          <a:p>
            <a:r>
              <a:rPr lang="zh-CN" altLang="en-US" sz="1400"/>
              <a:t> np.log(gt_h / a_h),</a:t>
            </a:r>
            <a:endParaRPr lang="zh-CN" altLang="en-US" sz="1400"/>
          </a:p>
          <a:p>
            <a:r>
              <a:rPr lang="zh-CN" altLang="en-US" sz="1400"/>
              <a:t> np.log(gt_w / a_w),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0265" y="247650"/>
            <a:ext cx="1085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proposal layer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671050" y="5029200"/>
            <a:ext cx="2457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output: batch * 2000 * 4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8286750" y="4965700"/>
            <a:ext cx="1193800" cy="81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proposal layer</a:t>
            </a:r>
            <a:endParaRPr lang="en-US" altLang="zh-CN"/>
          </a:p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>
            <a:off x="9480550" y="5372100"/>
            <a:ext cx="18415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6584950" y="5130800"/>
            <a:ext cx="166941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584315" y="5499100"/>
            <a:ext cx="166941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187950" y="4762500"/>
            <a:ext cx="3047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rpn bbox  (batch * anchors * 4)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187950" y="5137150"/>
            <a:ext cx="3030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rpn class </a:t>
            </a:r>
            <a:r>
              <a:rPr lang="en-US" altLang="zh-CN">
                <a:sym typeface="+mn-ea"/>
              </a:rPr>
              <a:t> (batch * anchors * 2)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996555" y="1447800"/>
            <a:ext cx="462470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steps:</a:t>
            </a:r>
            <a:endParaRPr lang="en-US" altLang="zh-CN"/>
          </a:p>
          <a:p>
            <a:r>
              <a:rPr lang="en-US" altLang="zh-CN"/>
              <a:t>1) select top 6000 boxes/achors/scores</a:t>
            </a:r>
            <a:endParaRPr lang="en-US" altLang="zh-CN"/>
          </a:p>
          <a:p>
            <a:r>
              <a:rPr lang="en-US" altLang="zh-CN"/>
              <a:t>2) apply box deltas - now they are (y1,x1,y2,x2)</a:t>
            </a:r>
            <a:endParaRPr lang="en-US" altLang="zh-CN"/>
          </a:p>
          <a:p>
            <a:r>
              <a:rPr lang="en-US" altLang="zh-CN"/>
              <a:t>3) clip to image boundaries</a:t>
            </a:r>
            <a:endParaRPr lang="en-US" altLang="zh-CN"/>
          </a:p>
          <a:p>
            <a:r>
              <a:rPr lang="en-US" altLang="zh-CN"/>
              <a:t>4) normalize - all in range [0,1]</a:t>
            </a:r>
            <a:endParaRPr lang="en-US" altLang="zh-CN"/>
          </a:p>
          <a:p>
            <a:r>
              <a:rPr lang="en-US" altLang="zh-CN"/>
              <a:t>5) NMS</a:t>
            </a:r>
            <a:endParaRPr lang="en-US" altLang="zh-CN"/>
          </a:p>
          <a:p>
            <a:r>
              <a:rPr lang="en-US" altLang="zh-CN"/>
              <a:t>output:</a:t>
            </a:r>
            <a:endParaRPr lang="en-US" altLang="zh-CN"/>
          </a:p>
          <a:p>
            <a:r>
              <a:rPr lang="en-US" altLang="zh-CN"/>
              <a:t>1) output 'proposal_count' boxes, pad if needed</a:t>
            </a:r>
            <a:endParaRPr lang="en-US" altLang="zh-CN"/>
          </a:p>
          <a:p>
            <a:r>
              <a:rPr lang="en-US" altLang="zh-CN"/>
              <a:t>2) format: [y1,x1,y2,x2] in [0,1]^4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87400" y="2341880"/>
            <a:ext cx="11042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pyramid RIO Align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819400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36900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29000" y="2081530"/>
            <a:ext cx="75565" cy="143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1891665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891665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28949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2124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45000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62500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54600" y="2081530"/>
            <a:ext cx="75565" cy="143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12" idx="1"/>
          </p:cNvCxnSpPr>
          <p:nvPr/>
        </p:nvCxnSpPr>
        <p:spPr>
          <a:xfrm>
            <a:off x="3517265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17265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17" name="直接箭头连接符 16"/>
          <p:cNvCxnSpPr>
            <a:stCxn id="12" idx="3"/>
            <a:endCxn id="13" idx="1"/>
          </p:cNvCxnSpPr>
          <p:nvPr/>
        </p:nvCxnSpPr>
        <p:spPr>
          <a:xfrm>
            <a:off x="45205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8380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58535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76035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668135" y="2081530"/>
            <a:ext cx="75565" cy="143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endCxn id="19" idx="1"/>
          </p:cNvCxnSpPr>
          <p:nvPr/>
        </p:nvCxnSpPr>
        <p:spPr>
          <a:xfrm>
            <a:off x="5130800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130800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24" name="直接箭头连接符 23"/>
          <p:cNvCxnSpPr>
            <a:stCxn id="19" idx="3"/>
            <a:endCxn id="20" idx="1"/>
          </p:cNvCxnSpPr>
          <p:nvPr/>
        </p:nvCxnSpPr>
        <p:spPr>
          <a:xfrm>
            <a:off x="6134100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451600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709535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027035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319135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endCxn id="26" idx="1"/>
          </p:cNvCxnSpPr>
          <p:nvPr/>
        </p:nvCxnSpPr>
        <p:spPr>
          <a:xfrm>
            <a:off x="6781800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781800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31" name="直接箭头连接符 30"/>
          <p:cNvCxnSpPr>
            <a:stCxn id="26" idx="3"/>
            <a:endCxn id="27" idx="1"/>
          </p:cNvCxnSpPr>
          <p:nvPr/>
        </p:nvCxnSpPr>
        <p:spPr>
          <a:xfrm>
            <a:off x="7785100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102600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394700" y="2802255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474075" y="1988185"/>
            <a:ext cx="848360" cy="829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conv-transpose 2D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flipH="1">
            <a:off x="9322435" y="1680210"/>
            <a:ext cx="76200" cy="225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flipH="1">
            <a:off x="9615805" y="1680210"/>
            <a:ext cx="76200" cy="22529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9373870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 flipH="1">
            <a:off x="10546080" y="1680210"/>
            <a:ext cx="76200" cy="225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692005" y="2341880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9694545" y="2802255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520950" y="1343025"/>
            <a:ext cx="69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256, 3*3</a:t>
            </a:r>
            <a:endParaRPr lang="en-US" altLang="zh-CN" sz="1200"/>
          </a:p>
          <a:p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42" name="文本框 41"/>
          <p:cNvSpPr txBox="1"/>
          <p:nvPr/>
        </p:nvSpPr>
        <p:spPr>
          <a:xfrm>
            <a:off x="896620" y="3270885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1*?*14*14*256</a:t>
            </a:r>
            <a:endParaRPr lang="en-US" altLang="zh-CN" sz="1200"/>
          </a:p>
        </p:txBody>
      </p:sp>
      <p:sp>
        <p:nvSpPr>
          <p:cNvPr id="43" name="文本框 42"/>
          <p:cNvSpPr txBox="1"/>
          <p:nvPr/>
        </p:nvSpPr>
        <p:spPr>
          <a:xfrm>
            <a:off x="2172970" y="3516630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?*200*14*14*256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8651240" y="3872230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?*200*28*28*256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10001250" y="4041775"/>
            <a:ext cx="21240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?*200*28*28*(NUM_CLASS+1)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2987675" y="1436370"/>
            <a:ext cx="441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BN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3212465" y="1680210"/>
            <a:ext cx="691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RELU</a:t>
            </a:r>
            <a:endParaRPr lang="en-US" altLang="zh-CN" sz="1200"/>
          </a:p>
        </p:txBody>
      </p:sp>
      <p:sp>
        <p:nvSpPr>
          <p:cNvPr id="48" name="文本框 47"/>
          <p:cNvSpPr txBox="1"/>
          <p:nvPr/>
        </p:nvSpPr>
        <p:spPr>
          <a:xfrm>
            <a:off x="10337800" y="1035050"/>
            <a:ext cx="1153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(num_class+1), 1*1</a:t>
            </a:r>
            <a:endParaRPr lang="en-US" altLang="zh-CN" sz="1200"/>
          </a:p>
          <a:p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564515" y="400050"/>
            <a:ext cx="1612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fpn mask graph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4515" y="400050"/>
            <a:ext cx="2311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fpn classification graph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87400" y="2341880"/>
            <a:ext cx="11042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pyramid RIO Align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819400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36900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29000" y="2081530"/>
            <a:ext cx="75565" cy="143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1891665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91665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>
            <a:off x="28949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124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445000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62500" y="2081530"/>
            <a:ext cx="75565" cy="1435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54600" y="2081530"/>
            <a:ext cx="75565" cy="1435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3" idx="1"/>
          </p:cNvCxnSpPr>
          <p:nvPr/>
        </p:nvCxnSpPr>
        <p:spPr>
          <a:xfrm>
            <a:off x="3517265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17265" y="2338705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conv 2D</a:t>
            </a:r>
            <a:endParaRPr lang="en-US" altLang="zh-CN" sz="1200"/>
          </a:p>
        </p:txBody>
      </p:sp>
      <p:cxnSp>
        <p:nvCxnSpPr>
          <p:cNvPr id="18" name="直接箭头连接符 17"/>
          <p:cNvCxnSpPr>
            <a:stCxn id="13" idx="3"/>
            <a:endCxn id="14" idx="1"/>
          </p:cNvCxnSpPr>
          <p:nvPr/>
        </p:nvCxnSpPr>
        <p:spPr>
          <a:xfrm>
            <a:off x="45205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838065" y="2799080"/>
            <a:ext cx="2419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20" idx="1"/>
          </p:cNvCxnSpPr>
          <p:nvPr/>
        </p:nvCxnSpPr>
        <p:spPr>
          <a:xfrm>
            <a:off x="5130800" y="2799080"/>
            <a:ext cx="9277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520950" y="1343025"/>
            <a:ext cx="69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256, 3*3</a:t>
            </a:r>
            <a:endParaRPr lang="en-US" altLang="zh-CN" sz="1200"/>
          </a:p>
          <a:p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43" name="文本框 42"/>
          <p:cNvSpPr txBox="1"/>
          <p:nvPr/>
        </p:nvSpPr>
        <p:spPr>
          <a:xfrm>
            <a:off x="896620" y="3270885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1*?*7*7*256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2172970" y="3516630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?*200*1*1*1024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2987675" y="1436370"/>
            <a:ext cx="441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BN</a:t>
            </a:r>
            <a:endParaRPr lang="en-US" altLang="zh-CN" sz="1200"/>
          </a:p>
        </p:txBody>
      </p:sp>
      <p:sp>
        <p:nvSpPr>
          <p:cNvPr id="48" name="文本框 47"/>
          <p:cNvSpPr txBox="1"/>
          <p:nvPr/>
        </p:nvSpPr>
        <p:spPr>
          <a:xfrm>
            <a:off x="3212465" y="1680210"/>
            <a:ext cx="691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RELU</a:t>
            </a:r>
            <a:endParaRPr lang="en-US" altLang="zh-CN" sz="1200"/>
          </a:p>
        </p:txBody>
      </p:sp>
      <p:sp>
        <p:nvSpPr>
          <p:cNvPr id="50" name="文本框 49"/>
          <p:cNvSpPr txBox="1"/>
          <p:nvPr/>
        </p:nvSpPr>
        <p:spPr>
          <a:xfrm>
            <a:off x="431800" y="5055235"/>
            <a:ext cx="50298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1) output format of roi align is controlled by config.POOL_SIZE, in this pic, it's 7</a:t>
            </a:r>
            <a:endParaRPr lang="en-US" altLang="zh-CN" sz="1200"/>
          </a:p>
        </p:txBody>
      </p:sp>
      <p:sp>
        <p:nvSpPr>
          <p:cNvPr id="51" name="文本框 50"/>
          <p:cNvSpPr txBox="1"/>
          <p:nvPr/>
        </p:nvSpPr>
        <p:spPr>
          <a:xfrm>
            <a:off x="5248910" y="2341880"/>
            <a:ext cx="691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squeeze</a:t>
            </a:r>
            <a:endParaRPr lang="en-US" altLang="zh-CN" sz="1200"/>
          </a:p>
        </p:txBody>
      </p:sp>
      <p:sp>
        <p:nvSpPr>
          <p:cNvPr id="52" name="矩形 51"/>
          <p:cNvSpPr/>
          <p:nvPr/>
        </p:nvSpPr>
        <p:spPr>
          <a:xfrm>
            <a:off x="6057900" y="208153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903980" y="3448685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?*200*1*1*1024</a:t>
            </a:r>
            <a:endParaRPr lang="en-US" altLang="zh-CN" sz="1200"/>
          </a:p>
        </p:txBody>
      </p:sp>
      <p:sp>
        <p:nvSpPr>
          <p:cNvPr id="54" name="文本框 53"/>
          <p:cNvSpPr txBox="1"/>
          <p:nvPr/>
        </p:nvSpPr>
        <p:spPr>
          <a:xfrm>
            <a:off x="5655310" y="3546475"/>
            <a:ext cx="1686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?*200*1024</a:t>
            </a:r>
            <a:endParaRPr lang="en-US" altLang="zh-CN" sz="1200"/>
          </a:p>
        </p:txBody>
      </p:sp>
      <p:sp>
        <p:nvSpPr>
          <p:cNvPr id="55" name="矩形 54"/>
          <p:cNvSpPr/>
          <p:nvPr/>
        </p:nvSpPr>
        <p:spPr>
          <a:xfrm>
            <a:off x="7639685" y="1100455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259955" y="2535555"/>
            <a:ext cx="739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?*200*2</a:t>
            </a:r>
            <a:endParaRPr lang="en-US" altLang="zh-CN" sz="1200"/>
          </a:p>
        </p:txBody>
      </p:sp>
      <p:cxnSp>
        <p:nvCxnSpPr>
          <p:cNvPr id="57" name="肘形连接符 56"/>
          <p:cNvCxnSpPr>
            <a:stCxn id="52" idx="3"/>
            <a:endCxn id="55" idx="1"/>
          </p:cNvCxnSpPr>
          <p:nvPr/>
        </p:nvCxnSpPr>
        <p:spPr>
          <a:xfrm flipV="1">
            <a:off x="6133465" y="1818005"/>
            <a:ext cx="1506220" cy="9810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650355" y="1542415"/>
            <a:ext cx="609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dense</a:t>
            </a:r>
            <a:endParaRPr lang="en-US" altLang="zh-CN" sz="1200"/>
          </a:p>
        </p:txBody>
      </p:sp>
      <p:sp>
        <p:nvSpPr>
          <p:cNvPr id="59" name="矩形 58"/>
          <p:cNvSpPr/>
          <p:nvPr/>
        </p:nvSpPr>
        <p:spPr>
          <a:xfrm>
            <a:off x="8170545" y="1100455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stCxn id="55" idx="3"/>
            <a:endCxn id="59" idx="1"/>
          </p:cNvCxnSpPr>
          <p:nvPr/>
        </p:nvCxnSpPr>
        <p:spPr>
          <a:xfrm>
            <a:off x="7715250" y="1818005"/>
            <a:ext cx="455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636510" y="1527810"/>
            <a:ext cx="609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smax</a:t>
            </a:r>
            <a:endParaRPr lang="en-US" altLang="zh-CN" sz="1200"/>
          </a:p>
        </p:txBody>
      </p:sp>
      <p:sp>
        <p:nvSpPr>
          <p:cNvPr id="62" name="矩形 61"/>
          <p:cNvSpPr/>
          <p:nvPr/>
        </p:nvSpPr>
        <p:spPr>
          <a:xfrm>
            <a:off x="7636510" y="325628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肘形连接符 62"/>
          <p:cNvCxnSpPr>
            <a:stCxn id="52" idx="3"/>
            <a:endCxn id="62" idx="1"/>
          </p:cNvCxnSpPr>
          <p:nvPr/>
        </p:nvCxnSpPr>
        <p:spPr>
          <a:xfrm>
            <a:off x="6133465" y="2799080"/>
            <a:ext cx="1503045" cy="1174750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259955" y="4691380"/>
            <a:ext cx="739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?*200*8</a:t>
            </a:r>
            <a:endParaRPr lang="en-US" altLang="zh-CN" sz="1200"/>
          </a:p>
        </p:txBody>
      </p:sp>
      <p:sp>
        <p:nvSpPr>
          <p:cNvPr id="65" name="矩形 64"/>
          <p:cNvSpPr/>
          <p:nvPr/>
        </p:nvSpPr>
        <p:spPr>
          <a:xfrm>
            <a:off x="8170545" y="3256280"/>
            <a:ext cx="75565" cy="143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62" idx="3"/>
            <a:endCxn id="65" idx="1"/>
          </p:cNvCxnSpPr>
          <p:nvPr/>
        </p:nvCxnSpPr>
        <p:spPr>
          <a:xfrm>
            <a:off x="7712075" y="3973830"/>
            <a:ext cx="4584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7999095" y="4691380"/>
            <a:ext cx="993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?*200*2*4</a:t>
            </a:r>
            <a:endParaRPr lang="en-US" altLang="zh-CN" sz="1200"/>
          </a:p>
        </p:txBody>
      </p:sp>
      <p:sp>
        <p:nvSpPr>
          <p:cNvPr id="68" name="文本框 67"/>
          <p:cNvSpPr txBox="1"/>
          <p:nvPr/>
        </p:nvSpPr>
        <p:spPr>
          <a:xfrm>
            <a:off x="7645400" y="3698240"/>
            <a:ext cx="8642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reshape</a:t>
            </a:r>
            <a:endParaRPr lang="en-US" altLang="zh-CN" sz="1200"/>
          </a:p>
        </p:txBody>
      </p:sp>
      <p:sp>
        <p:nvSpPr>
          <p:cNvPr id="69" name="文本框 68"/>
          <p:cNvSpPr txBox="1"/>
          <p:nvPr/>
        </p:nvSpPr>
        <p:spPr>
          <a:xfrm>
            <a:off x="6407785" y="600075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mrcnn_class_logits</a:t>
            </a:r>
            <a:endParaRPr lang="zh-CN" altLang="en-US" sz="1200"/>
          </a:p>
        </p:txBody>
      </p:sp>
      <p:sp>
        <p:nvSpPr>
          <p:cNvPr id="70" name="文本框 69"/>
          <p:cNvSpPr txBox="1"/>
          <p:nvPr/>
        </p:nvSpPr>
        <p:spPr>
          <a:xfrm>
            <a:off x="7636510" y="76835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mrcnn_class_</a:t>
            </a:r>
            <a:r>
              <a:rPr lang="en-US" altLang="zh-CN" sz="1200"/>
              <a:t>prob</a:t>
            </a:r>
            <a:endParaRPr lang="en-US" altLang="zh-CN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94055" y="754380"/>
            <a:ext cx="2664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Pyramid </a:t>
            </a:r>
            <a:r>
              <a:rPr lang="en-US" altLang="zh-CN"/>
              <a:t>ROI Align</a:t>
            </a:r>
            <a:endParaRPr lang="en-US" altLang="zh-CN"/>
          </a:p>
          <a:p>
            <a:pPr algn="l"/>
            <a:r>
              <a:rPr lang="en-US" altLang="zh-CN"/>
              <a:t>1) assign bbox to FPN layer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2604135" y="1757045"/>
            <a:ext cx="7753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c5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604135" y="2954020"/>
            <a:ext cx="7753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c4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604770" y="4150995"/>
            <a:ext cx="7753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c3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604770" y="5347970"/>
            <a:ext cx="7753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c2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181860" y="6306820"/>
            <a:ext cx="162242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0"/>
            <a:endCxn id="12" idx="2"/>
          </p:cNvCxnSpPr>
          <p:nvPr/>
        </p:nvCxnSpPr>
        <p:spPr>
          <a:xfrm flipV="1">
            <a:off x="2992755" y="4405630"/>
            <a:ext cx="0" cy="94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2"/>
          </p:cNvCxnSpPr>
          <p:nvPr/>
        </p:nvCxnSpPr>
        <p:spPr>
          <a:xfrm flipV="1">
            <a:off x="2992120" y="2011680"/>
            <a:ext cx="0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0"/>
            <a:endCxn id="11" idx="2"/>
          </p:cNvCxnSpPr>
          <p:nvPr/>
        </p:nvCxnSpPr>
        <p:spPr>
          <a:xfrm flipH="1" flipV="1">
            <a:off x="2992120" y="3208655"/>
            <a:ext cx="635" cy="94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23570" y="1699895"/>
            <a:ext cx="12515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?*32*32*2048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651510" y="3089275"/>
            <a:ext cx="12515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?*64*64*1024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651510" y="4163060"/>
            <a:ext cx="1341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?*128*128*512</a:t>
            </a:r>
            <a:endParaRPr lang="en-US" altLang="zh-CN" sz="1400"/>
          </a:p>
        </p:txBody>
      </p:sp>
      <p:sp>
        <p:nvSpPr>
          <p:cNvPr id="24" name="文本框 23"/>
          <p:cNvSpPr txBox="1"/>
          <p:nvPr/>
        </p:nvSpPr>
        <p:spPr>
          <a:xfrm>
            <a:off x="623570" y="5346700"/>
            <a:ext cx="1341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?*256*256*256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537210" y="6160770"/>
            <a:ext cx="1341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?*1024*1024*3</a:t>
            </a:r>
            <a:endParaRPr lang="en-US" altLang="zh-CN" sz="1400"/>
          </a:p>
        </p:txBody>
      </p:sp>
      <p:sp>
        <p:nvSpPr>
          <p:cNvPr id="26" name="矩形 25"/>
          <p:cNvSpPr/>
          <p:nvPr/>
        </p:nvSpPr>
        <p:spPr>
          <a:xfrm>
            <a:off x="3987165" y="1756410"/>
            <a:ext cx="7753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10" idx="3"/>
            <a:endCxn id="26" idx="1"/>
          </p:cNvCxnSpPr>
          <p:nvPr/>
        </p:nvCxnSpPr>
        <p:spPr>
          <a:xfrm flipV="1">
            <a:off x="3379470" y="1870075"/>
            <a:ext cx="60769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330575" y="1501775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conv 256,1*1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7041515" y="1686560"/>
            <a:ext cx="1161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?*32*32*256</a:t>
            </a:r>
            <a:endParaRPr lang="en-US" altLang="zh-CN" sz="1400"/>
          </a:p>
        </p:txBody>
      </p:sp>
      <p:sp>
        <p:nvSpPr>
          <p:cNvPr id="30" name="矩形 29"/>
          <p:cNvSpPr/>
          <p:nvPr/>
        </p:nvSpPr>
        <p:spPr>
          <a:xfrm>
            <a:off x="3987165" y="2298065"/>
            <a:ext cx="775335" cy="254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474210" y="1995805"/>
            <a:ext cx="786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upsample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5260975" y="2184400"/>
            <a:ext cx="1438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?*64*64*256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26" idx="2"/>
            <a:endCxn id="30" idx="0"/>
          </p:cNvCxnSpPr>
          <p:nvPr/>
        </p:nvCxnSpPr>
        <p:spPr>
          <a:xfrm>
            <a:off x="4375150" y="2011045"/>
            <a:ext cx="0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987800" y="2954020"/>
            <a:ext cx="7753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>
            <a:stCxn id="11" idx="3"/>
            <a:endCxn id="34" idx="1"/>
          </p:cNvCxnSpPr>
          <p:nvPr/>
        </p:nvCxnSpPr>
        <p:spPr>
          <a:xfrm>
            <a:off x="3379470" y="3081655"/>
            <a:ext cx="608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701030" y="2954020"/>
            <a:ext cx="7753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肘形连接符 36"/>
          <p:cNvCxnSpPr>
            <a:stCxn id="30" idx="3"/>
            <a:endCxn id="36" idx="1"/>
          </p:cNvCxnSpPr>
          <p:nvPr/>
        </p:nvCxnSpPr>
        <p:spPr>
          <a:xfrm>
            <a:off x="4762500" y="2425700"/>
            <a:ext cx="938530" cy="6559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4" idx="3"/>
            <a:endCxn id="36" idx="1"/>
          </p:cNvCxnSpPr>
          <p:nvPr/>
        </p:nvCxnSpPr>
        <p:spPr>
          <a:xfrm>
            <a:off x="4763135" y="3081655"/>
            <a:ext cx="93789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175885" y="2851785"/>
            <a:ext cx="532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8141335" y="2997200"/>
            <a:ext cx="1161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?*64*64*256</a:t>
            </a:r>
            <a:endParaRPr lang="en-US" altLang="zh-CN" sz="1400"/>
          </a:p>
        </p:txBody>
      </p:sp>
      <p:sp>
        <p:nvSpPr>
          <p:cNvPr id="41" name="矩形 40"/>
          <p:cNvSpPr/>
          <p:nvPr/>
        </p:nvSpPr>
        <p:spPr>
          <a:xfrm>
            <a:off x="5708015" y="3652520"/>
            <a:ext cx="775335" cy="254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36" idx="2"/>
            <a:endCxn id="41" idx="0"/>
          </p:cNvCxnSpPr>
          <p:nvPr/>
        </p:nvCxnSpPr>
        <p:spPr>
          <a:xfrm>
            <a:off x="6089015" y="3208655"/>
            <a:ext cx="6985" cy="443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285865" y="3303905"/>
            <a:ext cx="786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upsample</a:t>
            </a:r>
            <a:endParaRPr lang="en-US" altLang="zh-CN" sz="1200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3364865" y="4276725"/>
            <a:ext cx="60833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973195" y="4150995"/>
            <a:ext cx="7753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肘形连接符 45"/>
          <p:cNvCxnSpPr>
            <a:endCxn id="47" idx="1"/>
          </p:cNvCxnSpPr>
          <p:nvPr/>
        </p:nvCxnSpPr>
        <p:spPr>
          <a:xfrm>
            <a:off x="6482080" y="3724910"/>
            <a:ext cx="945515" cy="565785"/>
          </a:xfrm>
          <a:prstGeom prst="bentConnector3">
            <a:avLst>
              <a:gd name="adj1" fmla="val 50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427595" y="4163060"/>
            <a:ext cx="7753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5" idx="3"/>
            <a:endCxn id="47" idx="1"/>
          </p:cNvCxnSpPr>
          <p:nvPr/>
        </p:nvCxnSpPr>
        <p:spPr>
          <a:xfrm>
            <a:off x="4748530" y="4278630"/>
            <a:ext cx="267906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429500" y="4745355"/>
            <a:ext cx="775335" cy="2546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7816850" y="4458335"/>
            <a:ext cx="0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999095" y="4469765"/>
            <a:ext cx="786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upsample</a:t>
            </a:r>
            <a:endParaRPr lang="en-US" altLang="zh-CN" sz="1200"/>
          </a:p>
        </p:txBody>
      </p:sp>
      <p:cxnSp>
        <p:nvCxnSpPr>
          <p:cNvPr id="52" name="肘形连接符 51"/>
          <p:cNvCxnSpPr>
            <a:endCxn id="53" idx="1"/>
          </p:cNvCxnSpPr>
          <p:nvPr/>
        </p:nvCxnSpPr>
        <p:spPr>
          <a:xfrm>
            <a:off x="8204200" y="4908550"/>
            <a:ext cx="945515" cy="565785"/>
          </a:xfrm>
          <a:prstGeom prst="bentConnector3">
            <a:avLst>
              <a:gd name="adj1" fmla="val 50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149715" y="5346700"/>
            <a:ext cx="7753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973195" y="5347335"/>
            <a:ext cx="7753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3378835" y="5478780"/>
            <a:ext cx="60833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3" idx="1"/>
          </p:cNvCxnSpPr>
          <p:nvPr/>
        </p:nvCxnSpPr>
        <p:spPr>
          <a:xfrm>
            <a:off x="4763135" y="5474335"/>
            <a:ext cx="4386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9921240" y="4105275"/>
            <a:ext cx="1341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?*128*128*256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10221595" y="4922520"/>
            <a:ext cx="13417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?*256*256*256</a:t>
            </a:r>
            <a:endParaRPr lang="en-US" altLang="zh-CN" sz="1400"/>
          </a:p>
        </p:txBody>
      </p:sp>
      <p:sp>
        <p:nvSpPr>
          <p:cNvPr id="59" name="矩形 58"/>
          <p:cNvSpPr/>
          <p:nvPr/>
        </p:nvSpPr>
        <p:spPr>
          <a:xfrm>
            <a:off x="5510530" y="1756410"/>
            <a:ext cx="7753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p5</a:t>
            </a:r>
            <a:endParaRPr lang="en-US" altLang="zh-CN"/>
          </a:p>
        </p:txBody>
      </p:sp>
      <p:cxnSp>
        <p:nvCxnSpPr>
          <p:cNvPr id="61" name="直接箭头连接符 60"/>
          <p:cNvCxnSpPr>
            <a:stCxn id="26" idx="3"/>
            <a:endCxn id="59" idx="1"/>
          </p:cNvCxnSpPr>
          <p:nvPr/>
        </p:nvCxnSpPr>
        <p:spPr>
          <a:xfrm>
            <a:off x="4762500" y="1884045"/>
            <a:ext cx="7480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7223760" y="2954020"/>
            <a:ext cx="7753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p4</a:t>
            </a:r>
            <a:endParaRPr lang="en-US" altLang="zh-CN"/>
          </a:p>
        </p:txBody>
      </p:sp>
      <p:cxnSp>
        <p:nvCxnSpPr>
          <p:cNvPr id="63" name="直接箭头连接符 62"/>
          <p:cNvCxnSpPr>
            <a:stCxn id="36" idx="3"/>
            <a:endCxn id="62" idx="1"/>
          </p:cNvCxnSpPr>
          <p:nvPr/>
        </p:nvCxnSpPr>
        <p:spPr>
          <a:xfrm>
            <a:off x="6476365" y="3081655"/>
            <a:ext cx="747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8933815" y="4150360"/>
            <a:ext cx="7753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p3</a:t>
            </a:r>
            <a:endParaRPr lang="en-US" altLang="zh-CN"/>
          </a:p>
        </p:txBody>
      </p:sp>
      <p:cxnSp>
        <p:nvCxnSpPr>
          <p:cNvPr id="65" name="直接箭头连接符 64"/>
          <p:cNvCxnSpPr>
            <a:endCxn id="64" idx="1"/>
          </p:cNvCxnSpPr>
          <p:nvPr/>
        </p:nvCxnSpPr>
        <p:spPr>
          <a:xfrm flipV="1">
            <a:off x="8185785" y="4277995"/>
            <a:ext cx="74803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0669270" y="5346700"/>
            <a:ext cx="7753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p2</a:t>
            </a:r>
            <a:endParaRPr lang="en-US" altLang="zh-CN"/>
          </a:p>
        </p:txBody>
      </p:sp>
      <p:cxnSp>
        <p:nvCxnSpPr>
          <p:cNvPr id="67" name="直接箭头连接符 66"/>
          <p:cNvCxnSpPr>
            <a:endCxn id="66" idx="1"/>
          </p:cNvCxnSpPr>
          <p:nvPr/>
        </p:nvCxnSpPr>
        <p:spPr>
          <a:xfrm flipV="1">
            <a:off x="9921240" y="5474335"/>
            <a:ext cx="74803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692650" y="1594485"/>
            <a:ext cx="10083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conv 256,3*3</a:t>
            </a:r>
            <a:endParaRPr lang="en-US" altLang="zh-CN" sz="1200"/>
          </a:p>
        </p:txBody>
      </p:sp>
      <p:sp>
        <p:nvSpPr>
          <p:cNvPr id="72" name="矩形 71"/>
          <p:cNvSpPr/>
          <p:nvPr/>
        </p:nvSpPr>
        <p:spPr>
          <a:xfrm>
            <a:off x="5510530" y="972820"/>
            <a:ext cx="775335" cy="254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p6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59" idx="0"/>
            <a:endCxn id="72" idx="2"/>
          </p:cNvCxnSpPr>
          <p:nvPr/>
        </p:nvCxnSpPr>
        <p:spPr>
          <a:xfrm flipV="1">
            <a:off x="5898515" y="1227455"/>
            <a:ext cx="0" cy="528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898515" y="1388110"/>
            <a:ext cx="9391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max pooling</a:t>
            </a:r>
            <a:endParaRPr lang="en-US" altLang="zh-CN" sz="1200"/>
          </a:p>
        </p:txBody>
      </p:sp>
      <p:sp>
        <p:nvSpPr>
          <p:cNvPr id="75" name="文本框 74"/>
          <p:cNvSpPr txBox="1"/>
          <p:nvPr/>
        </p:nvSpPr>
        <p:spPr>
          <a:xfrm>
            <a:off x="7041515" y="916305"/>
            <a:ext cx="1161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?*16*16*256</a:t>
            </a:r>
            <a:endParaRPr lang="en-US" altLang="zh-CN" sz="1400"/>
          </a:p>
        </p:txBody>
      </p:sp>
      <p:sp>
        <p:nvSpPr>
          <p:cNvPr id="79" name="文本框 78"/>
          <p:cNvSpPr txBox="1"/>
          <p:nvPr/>
        </p:nvSpPr>
        <p:spPr>
          <a:xfrm>
            <a:off x="6837680" y="3992245"/>
            <a:ext cx="532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8603615" y="5112385"/>
            <a:ext cx="532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add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3330575" y="2690495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conv 256,1*1</a:t>
            </a:r>
            <a:endParaRPr lang="en-US" altLang="zh-CN" sz="1400"/>
          </a:p>
        </p:txBody>
      </p:sp>
      <p:sp>
        <p:nvSpPr>
          <p:cNvPr id="82" name="文本框 81"/>
          <p:cNvSpPr txBox="1"/>
          <p:nvPr/>
        </p:nvSpPr>
        <p:spPr>
          <a:xfrm>
            <a:off x="3330575" y="3843655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conv 256,1*1</a:t>
            </a:r>
            <a:endParaRPr lang="en-US" altLang="zh-CN" sz="1400"/>
          </a:p>
        </p:txBody>
      </p:sp>
      <p:sp>
        <p:nvSpPr>
          <p:cNvPr id="83" name="文本框 82"/>
          <p:cNvSpPr txBox="1"/>
          <p:nvPr/>
        </p:nvSpPr>
        <p:spPr>
          <a:xfrm>
            <a:off x="3364865" y="5041265"/>
            <a:ext cx="11436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conv 256,1*1</a:t>
            </a:r>
            <a:endParaRPr lang="en-US" altLang="zh-CN" sz="1400"/>
          </a:p>
        </p:txBody>
      </p:sp>
      <p:sp>
        <p:nvSpPr>
          <p:cNvPr id="84" name="文本框 83"/>
          <p:cNvSpPr txBox="1"/>
          <p:nvPr/>
        </p:nvSpPr>
        <p:spPr>
          <a:xfrm>
            <a:off x="6285865" y="2898140"/>
            <a:ext cx="10083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conv 256,3*3</a:t>
            </a:r>
            <a:endParaRPr lang="en-US" altLang="zh-CN" sz="1200"/>
          </a:p>
        </p:txBody>
      </p:sp>
      <p:sp>
        <p:nvSpPr>
          <p:cNvPr id="85" name="文本框 84"/>
          <p:cNvSpPr txBox="1"/>
          <p:nvPr/>
        </p:nvSpPr>
        <p:spPr>
          <a:xfrm>
            <a:off x="8141335" y="4084955"/>
            <a:ext cx="10083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conv 256,3*3</a:t>
            </a:r>
            <a:endParaRPr lang="en-US" altLang="zh-CN" sz="1200"/>
          </a:p>
        </p:txBody>
      </p:sp>
      <p:sp>
        <p:nvSpPr>
          <p:cNvPr id="86" name="文本框 85"/>
          <p:cNvSpPr txBox="1"/>
          <p:nvPr/>
        </p:nvSpPr>
        <p:spPr>
          <a:xfrm>
            <a:off x="9921240" y="5183505"/>
            <a:ext cx="10083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conv 256,3*3</a:t>
            </a:r>
            <a:endParaRPr lang="en-US" altLang="zh-CN" sz="1200"/>
          </a:p>
        </p:txBody>
      </p:sp>
      <p:sp>
        <p:nvSpPr>
          <p:cNvPr id="87" name="文本框 86"/>
          <p:cNvSpPr txBox="1"/>
          <p:nvPr/>
        </p:nvSpPr>
        <p:spPr>
          <a:xfrm>
            <a:off x="384810" y="330200"/>
            <a:ext cx="1925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Feature pyramid network</a:t>
            </a:r>
            <a:endParaRPr lang="en-US" altLang="zh-CN"/>
          </a:p>
        </p:txBody>
      </p:sp>
      <p:cxnSp>
        <p:nvCxnSpPr>
          <p:cNvPr id="88" name="直接箭头连接符 87"/>
          <p:cNvCxnSpPr>
            <a:stCxn id="14" idx="0"/>
            <a:endCxn id="13" idx="2"/>
          </p:cNvCxnSpPr>
          <p:nvPr/>
        </p:nvCxnSpPr>
        <p:spPr>
          <a:xfrm flipH="1" flipV="1">
            <a:off x="2992755" y="5602605"/>
            <a:ext cx="635" cy="70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3755" y="571500"/>
            <a:ext cx="3399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detection target layer (for training)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273300" y="1060450"/>
            <a:ext cx="1085850" cy="120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detection target layer</a:t>
            </a:r>
            <a:endParaRPr lang="en-US" altLang="zh-CN" sz="16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977265" y="141859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77265" y="1111885"/>
            <a:ext cx="916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target rois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977265" y="136715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input_gt_cls_ids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977265" y="1622425"/>
            <a:ext cx="824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gt_boxes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977265" y="1877695"/>
            <a:ext cx="1325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input_gt_masks</a:t>
            </a:r>
            <a:endParaRPr lang="en-US" altLang="zh-CN" sz="14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977265" y="167005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77265" y="217297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977265" y="192151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59150" y="140589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59150" y="1099185"/>
            <a:ext cx="4464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rois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3359150" y="135445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target_cls_ids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3359150" y="1609725"/>
            <a:ext cx="1357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target_bbox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3359150" y="1864995"/>
            <a:ext cx="1325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target_mask</a:t>
            </a:r>
            <a:endParaRPr lang="en-US" altLang="zh-CN" sz="14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359150" y="165735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359150" y="216027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59150" y="1908810"/>
            <a:ext cx="1299845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2769</Words>
  <Application>WPS 演示</Application>
  <PresentationFormat>宽屏</PresentationFormat>
  <Paragraphs>415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lie</dc:creator>
  <cp:lastModifiedBy>lie</cp:lastModifiedBy>
  <cp:revision>54</cp:revision>
  <dcterms:created xsi:type="dcterms:W3CDTF">2018-03-09T06:22:00Z</dcterms:created>
  <dcterms:modified xsi:type="dcterms:W3CDTF">2018-03-22T06:54:13Z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