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78075" y="175196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17370" y="1067435"/>
            <a:ext cx="119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input feature</a:t>
            </a:r>
            <a:endParaRPr lang="en-US" altLang="zh-CN" sz="1200"/>
          </a:p>
          <a:p>
            <a:r>
              <a:rPr lang="en-US" altLang="zh-CN" sz="1200"/>
              <a:t>?*H*W*?</a:t>
            </a:r>
            <a:endParaRPr lang="en-US" altLang="zh-CN" sz="1200"/>
          </a:p>
        </p:txBody>
      </p:sp>
      <p:cxnSp>
        <p:nvCxnSpPr>
          <p:cNvPr id="7" name="直接箭头连接符 6"/>
          <p:cNvCxnSpPr>
            <a:stCxn id="4" idx="3"/>
            <a:endCxn id="10" idx="1"/>
          </p:cNvCxnSpPr>
          <p:nvPr/>
        </p:nvCxnSpPr>
        <p:spPr>
          <a:xfrm>
            <a:off x="2454275" y="2041525"/>
            <a:ext cx="734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760980" y="1067435"/>
            <a:ext cx="119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o: ?*H*W*512</a:t>
            </a:r>
            <a:endParaRPr lang="en-US" altLang="zh-CN" sz="1200"/>
          </a:p>
        </p:txBody>
      </p:sp>
      <p:sp>
        <p:nvSpPr>
          <p:cNvPr id="10" name="矩形 9"/>
          <p:cNvSpPr/>
          <p:nvPr/>
        </p:nvSpPr>
        <p:spPr>
          <a:xfrm>
            <a:off x="3188970" y="175196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17770" y="175196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0" idx="3"/>
          </p:cNvCxnSpPr>
          <p:nvPr/>
        </p:nvCxnSpPr>
        <p:spPr>
          <a:xfrm flipV="1">
            <a:off x="3265170" y="2028825"/>
            <a:ext cx="176085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756150" y="1121410"/>
            <a:ext cx="1663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o: ?*H*W*(anchors*2)</a:t>
            </a:r>
            <a:endParaRPr lang="en-US" altLang="zh-CN" sz="1200"/>
          </a:p>
        </p:txBody>
      </p:sp>
      <p:sp>
        <p:nvSpPr>
          <p:cNvPr id="16" name="矩形 15"/>
          <p:cNvSpPr/>
          <p:nvPr/>
        </p:nvSpPr>
        <p:spPr>
          <a:xfrm>
            <a:off x="6529070" y="1541145"/>
            <a:ext cx="76200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11" idx="3"/>
            <a:endCxn id="16" idx="1"/>
          </p:cNvCxnSpPr>
          <p:nvPr/>
        </p:nvCxnSpPr>
        <p:spPr>
          <a:xfrm>
            <a:off x="5103495" y="2041525"/>
            <a:ext cx="143510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419850" y="1107440"/>
            <a:ext cx="1663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o: ?*(H*W*anchors)*2</a:t>
            </a:r>
            <a:endParaRPr lang="en-US" altLang="zh-CN" sz="1200"/>
          </a:p>
        </p:txBody>
      </p:sp>
      <p:sp>
        <p:nvSpPr>
          <p:cNvPr id="19" name="矩形 18"/>
          <p:cNvSpPr/>
          <p:nvPr/>
        </p:nvSpPr>
        <p:spPr>
          <a:xfrm>
            <a:off x="4036695" y="393636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75075" y="3291840"/>
            <a:ext cx="1663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o: ?*H*W*(anchors*4)</a:t>
            </a:r>
            <a:endParaRPr lang="en-US" altLang="zh-CN" sz="1200"/>
          </a:p>
        </p:txBody>
      </p:sp>
      <p:sp>
        <p:nvSpPr>
          <p:cNvPr id="21" name="矩形 20"/>
          <p:cNvSpPr/>
          <p:nvPr/>
        </p:nvSpPr>
        <p:spPr>
          <a:xfrm>
            <a:off x="5547995" y="3703320"/>
            <a:ext cx="76200" cy="1045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19" idx="3"/>
            <a:endCxn id="21" idx="1"/>
          </p:cNvCxnSpPr>
          <p:nvPr/>
        </p:nvCxnSpPr>
        <p:spPr>
          <a:xfrm>
            <a:off x="4112895" y="4225925"/>
            <a:ext cx="143510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438775" y="3291840"/>
            <a:ext cx="1663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o: ?*(H*W*anchors)*4</a:t>
            </a:r>
            <a:endParaRPr lang="en-US" altLang="zh-CN" sz="1200"/>
          </a:p>
        </p:txBody>
      </p:sp>
      <p:cxnSp>
        <p:nvCxnSpPr>
          <p:cNvPr id="24" name="肘形连接符 23"/>
          <p:cNvCxnSpPr>
            <a:stCxn id="10" idx="3"/>
            <a:endCxn id="19" idx="1"/>
          </p:cNvCxnSpPr>
          <p:nvPr/>
        </p:nvCxnSpPr>
        <p:spPr>
          <a:xfrm>
            <a:off x="3265170" y="2041525"/>
            <a:ext cx="771525" cy="2184400"/>
          </a:xfrm>
          <a:prstGeom prst="bentConnector3">
            <a:avLst>
              <a:gd name="adj1" fmla="val 50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040370" y="1541145"/>
            <a:ext cx="85725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974330" y="1107440"/>
            <a:ext cx="1663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o: ?*(H*W*anchors)*2</a:t>
            </a:r>
            <a:endParaRPr lang="en-US" altLang="zh-CN" sz="120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6605270" y="2041525"/>
            <a:ext cx="1435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3700" y="419100"/>
            <a:ext cx="58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RPN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6310630" y="2542540"/>
            <a:ext cx="1663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rpn_cls_logits</a:t>
            </a:r>
            <a:endParaRPr lang="en-US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7739380" y="2542540"/>
            <a:ext cx="1663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rpn_probs</a:t>
            </a:r>
            <a:endParaRPr lang="en-US" altLang="zh-CN" sz="1200"/>
          </a:p>
        </p:txBody>
      </p:sp>
      <p:sp>
        <p:nvSpPr>
          <p:cNvPr id="31" name="文本框 30"/>
          <p:cNvSpPr txBox="1"/>
          <p:nvPr/>
        </p:nvSpPr>
        <p:spPr>
          <a:xfrm>
            <a:off x="5329555" y="4749165"/>
            <a:ext cx="7804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rpn_bbox</a:t>
            </a:r>
            <a:endParaRPr lang="en-US" altLang="zh-CN" sz="1200"/>
          </a:p>
        </p:txBody>
      </p:sp>
      <p:sp>
        <p:nvSpPr>
          <p:cNvPr id="32" name="文本框 31"/>
          <p:cNvSpPr txBox="1"/>
          <p:nvPr/>
        </p:nvSpPr>
        <p:spPr>
          <a:xfrm>
            <a:off x="2454275" y="1410335"/>
            <a:ext cx="5626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>
                <a:sym typeface="+mn-ea"/>
              </a:rPr>
              <a:t>f:3*3 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s:1 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a:relu 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p:same</a:t>
            </a:r>
            <a:endParaRPr lang="en-US" altLang="zh-CN" sz="1200"/>
          </a:p>
        </p:txBody>
      </p:sp>
      <p:sp>
        <p:nvSpPr>
          <p:cNvPr id="33" name="文本框 32"/>
          <p:cNvSpPr txBox="1"/>
          <p:nvPr/>
        </p:nvSpPr>
        <p:spPr>
          <a:xfrm>
            <a:off x="3902710" y="1410335"/>
            <a:ext cx="7340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>
                <a:sym typeface="+mn-ea"/>
              </a:rPr>
              <a:t>f:1*1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s:1 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a:linear 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p:valid</a:t>
            </a:r>
            <a:endParaRPr lang="en-US" altLang="zh-CN" sz="1200"/>
          </a:p>
        </p:txBody>
      </p:sp>
      <p:sp>
        <p:nvSpPr>
          <p:cNvPr id="34" name="文本框 33"/>
          <p:cNvSpPr txBox="1"/>
          <p:nvPr/>
        </p:nvSpPr>
        <p:spPr>
          <a:xfrm>
            <a:off x="5329555" y="1581150"/>
            <a:ext cx="734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>
                <a:sym typeface="+mn-ea"/>
              </a:rPr>
              <a:t>reshape</a:t>
            </a:r>
            <a:endParaRPr lang="en-US" altLang="zh-CN" sz="1200"/>
          </a:p>
        </p:txBody>
      </p:sp>
      <p:sp>
        <p:nvSpPr>
          <p:cNvPr id="35" name="文本框 34"/>
          <p:cNvSpPr txBox="1"/>
          <p:nvPr/>
        </p:nvSpPr>
        <p:spPr>
          <a:xfrm>
            <a:off x="6955790" y="1581785"/>
            <a:ext cx="734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>
                <a:sym typeface="+mn-ea"/>
              </a:rPr>
              <a:t>softmax</a:t>
            </a:r>
            <a:endParaRPr lang="en-US" altLang="zh-CN" sz="1200"/>
          </a:p>
        </p:txBody>
      </p:sp>
      <p:sp>
        <p:nvSpPr>
          <p:cNvPr id="36" name="文本框 35"/>
          <p:cNvSpPr txBox="1"/>
          <p:nvPr/>
        </p:nvSpPr>
        <p:spPr>
          <a:xfrm>
            <a:off x="3378835" y="2331085"/>
            <a:ext cx="7340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>
                <a:sym typeface="+mn-ea"/>
              </a:rPr>
              <a:t>f:1*1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s:1 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a:linear 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p:valid</a:t>
            </a:r>
            <a:endParaRPr lang="en-US" altLang="zh-CN" sz="1200"/>
          </a:p>
        </p:txBody>
      </p:sp>
      <p:sp>
        <p:nvSpPr>
          <p:cNvPr id="37" name="文本框 36"/>
          <p:cNvSpPr txBox="1"/>
          <p:nvPr/>
        </p:nvSpPr>
        <p:spPr>
          <a:xfrm>
            <a:off x="4463415" y="3752215"/>
            <a:ext cx="734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>
                <a:sym typeface="+mn-ea"/>
              </a:rPr>
              <a:t>reshape</a:t>
            </a:r>
            <a:endParaRPr lang="en-US" altLang="zh-CN" sz="1200"/>
          </a:p>
        </p:txBody>
      </p:sp>
      <p:sp>
        <p:nvSpPr>
          <p:cNvPr id="38" name="矩形 37"/>
          <p:cNvSpPr/>
          <p:nvPr/>
        </p:nvSpPr>
        <p:spPr>
          <a:xfrm>
            <a:off x="8360410" y="5182870"/>
            <a:ext cx="721995" cy="1088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RPN</a:t>
            </a:r>
            <a:endParaRPr lang="en-US" altLang="zh-CN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7649845" y="5732145"/>
            <a:ext cx="710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9079865" y="5605145"/>
            <a:ext cx="710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092565" y="5732145"/>
            <a:ext cx="710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9082405" y="5859145"/>
            <a:ext cx="710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985000" y="5467350"/>
            <a:ext cx="9893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ym typeface="+mn-ea"/>
              </a:rPr>
              <a:t>input feature</a:t>
            </a:r>
            <a:endParaRPr lang="en-US" altLang="zh-CN" sz="1200"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709150" y="5445760"/>
            <a:ext cx="1663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rpn_cls_logits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9719945" y="5583555"/>
            <a:ext cx="1663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rpn_probs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9706610" y="5709285"/>
            <a:ext cx="7804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rpn_bbox</a:t>
            </a:r>
            <a:endParaRPr lang="en-US" altLang="zh-CN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78075" y="93916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65630" y="478790"/>
            <a:ext cx="119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fpn_p2</a:t>
            </a:r>
            <a:endParaRPr lang="en-US" altLang="zh-CN" sz="1200"/>
          </a:p>
          <a:p>
            <a:r>
              <a:rPr lang="en-US" altLang="zh-CN" sz="1200"/>
              <a:t>?*256*256*256</a:t>
            </a:r>
            <a:endParaRPr lang="en-US" altLang="zh-CN" sz="1200"/>
          </a:p>
        </p:txBody>
      </p:sp>
      <p:cxnSp>
        <p:nvCxnSpPr>
          <p:cNvPr id="7" name="直接箭头连接符 6"/>
          <p:cNvCxnSpPr>
            <a:stCxn id="4" idx="3"/>
          </p:cNvCxnSpPr>
          <p:nvPr/>
        </p:nvCxnSpPr>
        <p:spPr>
          <a:xfrm>
            <a:off x="2454275" y="1216025"/>
            <a:ext cx="734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378075" y="220916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65630" y="1748790"/>
            <a:ext cx="119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fpn_p2</a:t>
            </a:r>
            <a:endParaRPr lang="en-US" altLang="zh-CN" sz="1200"/>
          </a:p>
          <a:p>
            <a:r>
              <a:rPr lang="en-US" altLang="zh-CN" sz="1200"/>
              <a:t>?*128*128*256</a:t>
            </a:r>
            <a:endParaRPr lang="en-US" altLang="zh-CN" sz="1200"/>
          </a:p>
        </p:txBody>
      </p:sp>
      <p:cxnSp>
        <p:nvCxnSpPr>
          <p:cNvPr id="9" name="直接箭头连接符 8"/>
          <p:cNvCxnSpPr>
            <a:stCxn id="6" idx="3"/>
          </p:cNvCxnSpPr>
          <p:nvPr/>
        </p:nvCxnSpPr>
        <p:spPr>
          <a:xfrm>
            <a:off x="2454275" y="2486025"/>
            <a:ext cx="734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378075" y="332676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89430" y="2866390"/>
            <a:ext cx="119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fpn_p2</a:t>
            </a:r>
            <a:endParaRPr lang="en-US" altLang="zh-CN" sz="1200"/>
          </a:p>
          <a:p>
            <a:r>
              <a:rPr lang="en-US" altLang="zh-CN" sz="1200"/>
              <a:t>?*64*64*256</a:t>
            </a:r>
            <a:endParaRPr lang="en-US" altLang="zh-CN" sz="1200"/>
          </a:p>
        </p:txBody>
      </p:sp>
      <p:cxnSp>
        <p:nvCxnSpPr>
          <p:cNvPr id="12" name="直接箭头连接符 11"/>
          <p:cNvCxnSpPr>
            <a:stCxn id="10" idx="3"/>
          </p:cNvCxnSpPr>
          <p:nvPr/>
        </p:nvCxnSpPr>
        <p:spPr>
          <a:xfrm>
            <a:off x="2454275" y="3603625"/>
            <a:ext cx="734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78075" y="445706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865630" y="3996690"/>
            <a:ext cx="119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fpn_p2</a:t>
            </a:r>
            <a:endParaRPr lang="en-US" altLang="zh-CN" sz="1200"/>
          </a:p>
          <a:p>
            <a:r>
              <a:rPr lang="en-US" altLang="zh-CN" sz="1200"/>
              <a:t>?*32*32*256</a:t>
            </a:r>
            <a:endParaRPr lang="en-US" altLang="zh-CN" sz="1200"/>
          </a:p>
        </p:txBody>
      </p:sp>
      <p:cxnSp>
        <p:nvCxnSpPr>
          <p:cNvPr id="15" name="直接箭头连接符 14"/>
          <p:cNvCxnSpPr>
            <a:stCxn id="13" idx="3"/>
          </p:cNvCxnSpPr>
          <p:nvPr/>
        </p:nvCxnSpPr>
        <p:spPr>
          <a:xfrm>
            <a:off x="2454275" y="4733925"/>
            <a:ext cx="734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378075" y="558736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865630" y="5126990"/>
            <a:ext cx="119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fpn_p2</a:t>
            </a:r>
            <a:endParaRPr lang="en-US" altLang="zh-CN" sz="1200"/>
          </a:p>
          <a:p>
            <a:r>
              <a:rPr lang="en-US" altLang="zh-CN" sz="1200"/>
              <a:t>?*16*16*256</a:t>
            </a:r>
            <a:endParaRPr lang="en-US" altLang="zh-CN" sz="1200"/>
          </a:p>
        </p:txBody>
      </p:sp>
      <p:cxnSp>
        <p:nvCxnSpPr>
          <p:cNvPr id="18" name="直接箭头连接符 17"/>
          <p:cNvCxnSpPr>
            <a:stCxn id="16" idx="3"/>
          </p:cNvCxnSpPr>
          <p:nvPr/>
        </p:nvCxnSpPr>
        <p:spPr>
          <a:xfrm>
            <a:off x="2454275" y="5864225"/>
            <a:ext cx="734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175000" y="1047750"/>
            <a:ext cx="7112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RPN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4152900" y="844550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419600" y="1047750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723765" y="123888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19" idx="3"/>
            <a:endCxn id="24" idx="1"/>
          </p:cNvCxnSpPr>
          <p:nvPr/>
        </p:nvCxnSpPr>
        <p:spPr>
          <a:xfrm flipV="1">
            <a:off x="3886200" y="984250"/>
            <a:ext cx="266700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9" idx="3"/>
          </p:cNvCxnSpPr>
          <p:nvPr/>
        </p:nvCxnSpPr>
        <p:spPr>
          <a:xfrm flipV="1">
            <a:off x="3886200" y="1200150"/>
            <a:ext cx="520700" cy="44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9" idx="3"/>
            <a:endCxn id="26" idx="1"/>
          </p:cNvCxnSpPr>
          <p:nvPr/>
        </p:nvCxnSpPr>
        <p:spPr>
          <a:xfrm>
            <a:off x="3886200" y="1244600"/>
            <a:ext cx="837565" cy="133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826510" y="333375"/>
            <a:ext cx="25831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cls logits, ?*(H*W*anchors)*2</a:t>
            </a:r>
            <a:endParaRPr lang="en-US" altLang="zh-CN" sz="1200"/>
          </a:p>
        </p:txBody>
      </p:sp>
      <p:sp>
        <p:nvSpPr>
          <p:cNvPr id="31" name="文本框 30"/>
          <p:cNvSpPr txBox="1"/>
          <p:nvPr/>
        </p:nvSpPr>
        <p:spPr>
          <a:xfrm>
            <a:off x="4292600" y="568960"/>
            <a:ext cx="259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cls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?*(H*W*anchors)*2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585970" y="774065"/>
            <a:ext cx="21710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6">
                    <a:lumMod val="50000"/>
                  </a:schemeClr>
                </a:solidFill>
              </a:rPr>
              <a:t>bbox </a:t>
            </a:r>
            <a:r>
              <a:rPr lang="en-US" altLang="zh-CN" sz="1200">
                <a:solidFill>
                  <a:schemeClr val="accent6">
                    <a:lumMod val="50000"/>
                  </a:schemeClr>
                </a:solidFill>
                <a:sym typeface="+mn-ea"/>
              </a:rPr>
              <a:t>?*(H*W*anchors)*R</a:t>
            </a:r>
            <a:endParaRPr lang="en-US" altLang="zh-CN" sz="1200">
              <a:solidFill>
                <a:schemeClr val="accent6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188970" y="2289175"/>
            <a:ext cx="7112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RPN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4166870" y="20859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433570" y="22891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37735" y="2480310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33" idx="3"/>
            <a:endCxn id="34" idx="1"/>
          </p:cNvCxnSpPr>
          <p:nvPr/>
        </p:nvCxnSpPr>
        <p:spPr>
          <a:xfrm flipV="1">
            <a:off x="3900170" y="2225675"/>
            <a:ext cx="266700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3"/>
          </p:cNvCxnSpPr>
          <p:nvPr/>
        </p:nvCxnSpPr>
        <p:spPr>
          <a:xfrm flipV="1">
            <a:off x="3900170" y="2441575"/>
            <a:ext cx="520700" cy="44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3" idx="3"/>
            <a:endCxn id="36" idx="1"/>
          </p:cNvCxnSpPr>
          <p:nvPr/>
        </p:nvCxnSpPr>
        <p:spPr>
          <a:xfrm>
            <a:off x="3900170" y="2486025"/>
            <a:ext cx="837565" cy="133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3175000" y="3406775"/>
            <a:ext cx="7112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RPN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4152900" y="32035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419600" y="34067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723765" y="3597910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>
            <a:stCxn id="43" idx="3"/>
            <a:endCxn id="44" idx="1"/>
          </p:cNvCxnSpPr>
          <p:nvPr/>
        </p:nvCxnSpPr>
        <p:spPr>
          <a:xfrm flipV="1">
            <a:off x="3886200" y="3343275"/>
            <a:ext cx="266700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3" idx="3"/>
          </p:cNvCxnSpPr>
          <p:nvPr/>
        </p:nvCxnSpPr>
        <p:spPr>
          <a:xfrm flipV="1">
            <a:off x="3886200" y="3559175"/>
            <a:ext cx="520700" cy="44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3" idx="3"/>
            <a:endCxn id="46" idx="1"/>
          </p:cNvCxnSpPr>
          <p:nvPr/>
        </p:nvCxnSpPr>
        <p:spPr>
          <a:xfrm>
            <a:off x="3886200" y="3603625"/>
            <a:ext cx="837565" cy="133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175000" y="4537075"/>
            <a:ext cx="7112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RPN</a:t>
            </a:r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4152900" y="43338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419600" y="45370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723765" y="4728210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>
            <a:stCxn id="53" idx="3"/>
            <a:endCxn id="54" idx="1"/>
          </p:cNvCxnSpPr>
          <p:nvPr/>
        </p:nvCxnSpPr>
        <p:spPr>
          <a:xfrm flipV="1">
            <a:off x="3886200" y="4473575"/>
            <a:ext cx="266700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3" idx="3"/>
          </p:cNvCxnSpPr>
          <p:nvPr/>
        </p:nvCxnSpPr>
        <p:spPr>
          <a:xfrm flipV="1">
            <a:off x="3886200" y="4689475"/>
            <a:ext cx="520700" cy="44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3" idx="3"/>
            <a:endCxn id="56" idx="1"/>
          </p:cNvCxnSpPr>
          <p:nvPr/>
        </p:nvCxnSpPr>
        <p:spPr>
          <a:xfrm>
            <a:off x="3886200" y="4733925"/>
            <a:ext cx="837565" cy="133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3188970" y="5680075"/>
            <a:ext cx="7112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RPN</a:t>
            </a:r>
            <a:endParaRPr lang="en-US" altLang="zh-CN"/>
          </a:p>
        </p:txBody>
      </p:sp>
      <p:sp>
        <p:nvSpPr>
          <p:cNvPr id="64" name="矩形 63"/>
          <p:cNvSpPr/>
          <p:nvPr/>
        </p:nvSpPr>
        <p:spPr>
          <a:xfrm>
            <a:off x="4166870" y="54768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433570" y="56800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737735" y="5871210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>
            <a:stCxn id="63" idx="3"/>
            <a:endCxn id="64" idx="1"/>
          </p:cNvCxnSpPr>
          <p:nvPr/>
        </p:nvCxnSpPr>
        <p:spPr>
          <a:xfrm flipV="1">
            <a:off x="3900170" y="5616575"/>
            <a:ext cx="266700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3"/>
          </p:cNvCxnSpPr>
          <p:nvPr/>
        </p:nvCxnSpPr>
        <p:spPr>
          <a:xfrm flipV="1">
            <a:off x="3900170" y="5832475"/>
            <a:ext cx="520700" cy="44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3" idx="3"/>
            <a:endCxn id="66" idx="1"/>
          </p:cNvCxnSpPr>
          <p:nvPr/>
        </p:nvCxnSpPr>
        <p:spPr>
          <a:xfrm>
            <a:off x="3900170" y="5876925"/>
            <a:ext cx="837565" cy="133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4064000" y="739140"/>
            <a:ext cx="228600" cy="522033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357370" y="938530"/>
            <a:ext cx="228600" cy="5134610"/>
          </a:xfrm>
          <a:prstGeom prst="rect">
            <a:avLst/>
          </a:prstGeom>
          <a:noFill/>
          <a:ln w="12700" cmpd="sng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4646930" y="1124585"/>
            <a:ext cx="228600" cy="5140325"/>
          </a:xfrm>
          <a:prstGeom prst="rect">
            <a:avLst/>
          </a:prstGeom>
          <a:noFill/>
          <a:ln w="12700" cmpd="sng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5650865" y="2660650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650865" y="3219450"/>
            <a:ext cx="75565" cy="279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5650865" y="3846830"/>
            <a:ext cx="75565" cy="279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1" name="直接箭头连接符 80"/>
          <p:cNvCxnSpPr>
            <a:endCxn id="77" idx="1"/>
          </p:cNvCxnSpPr>
          <p:nvPr/>
        </p:nvCxnSpPr>
        <p:spPr>
          <a:xfrm>
            <a:off x="4286250" y="2800350"/>
            <a:ext cx="13646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5" idx="3"/>
            <a:endCxn id="78" idx="1"/>
          </p:cNvCxnSpPr>
          <p:nvPr/>
        </p:nvCxnSpPr>
        <p:spPr>
          <a:xfrm flipV="1">
            <a:off x="4585970" y="3359150"/>
            <a:ext cx="1064895" cy="14668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endCxn id="79" idx="1"/>
          </p:cNvCxnSpPr>
          <p:nvPr/>
        </p:nvCxnSpPr>
        <p:spPr>
          <a:xfrm>
            <a:off x="4870450" y="3981450"/>
            <a:ext cx="780415" cy="50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804025" y="2480310"/>
            <a:ext cx="1016635" cy="183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proposal layer</a:t>
            </a:r>
            <a:endParaRPr lang="en-US" altLang="zh-CN"/>
          </a:p>
        </p:txBody>
      </p:sp>
      <p:cxnSp>
        <p:nvCxnSpPr>
          <p:cNvPr id="86" name="直接箭头连接符 85"/>
          <p:cNvCxnSpPr/>
          <p:nvPr/>
        </p:nvCxnSpPr>
        <p:spPr>
          <a:xfrm>
            <a:off x="5749925" y="3356610"/>
            <a:ext cx="1054100" cy="5080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5749925" y="3996690"/>
            <a:ext cx="1054100" cy="50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5010785" y="3051175"/>
            <a:ext cx="21710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 class</a:t>
            </a:r>
            <a:endParaRPr lang="en-US" altLang="zh-CN" sz="1200"/>
          </a:p>
        </p:txBody>
      </p:sp>
      <p:sp>
        <p:nvSpPr>
          <p:cNvPr id="89" name="文本框 88"/>
          <p:cNvSpPr txBox="1"/>
          <p:nvPr/>
        </p:nvSpPr>
        <p:spPr>
          <a:xfrm>
            <a:off x="5010785" y="3571240"/>
            <a:ext cx="21710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 bbox</a:t>
            </a:r>
            <a:endParaRPr lang="en-US" altLang="zh-CN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50265" y="247650"/>
            <a:ext cx="1085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proposal layer</a:t>
            </a:r>
            <a:endParaRPr lang="en-US" altLang="zh-CN"/>
          </a:p>
        </p:txBody>
      </p:sp>
      <p:sp>
        <p:nvSpPr>
          <p:cNvPr id="78" name="矩形 77"/>
          <p:cNvSpPr/>
          <p:nvPr/>
        </p:nvSpPr>
        <p:spPr>
          <a:xfrm flipH="1">
            <a:off x="1230630" y="1333500"/>
            <a:ext cx="76200" cy="8978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flipH="1">
            <a:off x="2033905" y="1504950"/>
            <a:ext cx="76200" cy="55499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78" idx="1"/>
            <a:endCxn id="6" idx="3"/>
          </p:cNvCxnSpPr>
          <p:nvPr/>
        </p:nvCxnSpPr>
        <p:spPr>
          <a:xfrm>
            <a:off x="1306830" y="1782445"/>
            <a:ext cx="7270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369060" y="1447800"/>
            <a:ext cx="25831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nn.top_k</a:t>
            </a:r>
            <a:endParaRPr lang="en-US" altLang="zh-CN" sz="1200"/>
          </a:p>
        </p:txBody>
      </p:sp>
      <p:sp>
        <p:nvSpPr>
          <p:cNvPr id="10" name="文本框 9"/>
          <p:cNvSpPr txBox="1"/>
          <p:nvPr/>
        </p:nvSpPr>
        <p:spPr>
          <a:xfrm>
            <a:off x="850265" y="1057910"/>
            <a:ext cx="25831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 scores</a:t>
            </a:r>
            <a:endParaRPr lang="en-US" altLang="zh-CN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81025" y="419100"/>
            <a:ext cx="1189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loss design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247775" y="1543050"/>
            <a:ext cx="9144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RPN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171825" y="1543050"/>
            <a:ext cx="9144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proposal layer</a:t>
            </a:r>
            <a:endParaRPr lang="en-US" altLang="zh-CN" sz="1600"/>
          </a:p>
        </p:txBody>
      </p:sp>
      <p:sp>
        <p:nvSpPr>
          <p:cNvPr id="7" name="矩形 6"/>
          <p:cNvSpPr/>
          <p:nvPr/>
        </p:nvSpPr>
        <p:spPr>
          <a:xfrm>
            <a:off x="5410200" y="1543050"/>
            <a:ext cx="108585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detection target layer</a:t>
            </a:r>
            <a:endParaRPr lang="en-US" altLang="zh-CN" sz="1600"/>
          </a:p>
        </p:txBody>
      </p:sp>
      <p:sp>
        <p:nvSpPr>
          <p:cNvPr id="8" name="矩形 7"/>
          <p:cNvSpPr/>
          <p:nvPr/>
        </p:nvSpPr>
        <p:spPr>
          <a:xfrm>
            <a:off x="7439025" y="1543050"/>
            <a:ext cx="108585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fpn mask graph</a:t>
            </a:r>
            <a:endParaRPr lang="en-US" altLang="zh-CN" sz="16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113530" y="179705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481830" y="1428750"/>
            <a:ext cx="893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rpn rois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162175" y="1622425"/>
            <a:ext cx="1009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162175" y="1914525"/>
            <a:ext cx="1009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02180" y="1317625"/>
            <a:ext cx="7245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rpn cls</a:t>
            </a:r>
            <a:endParaRPr lang="en-US" altLang="zh-CN" sz="1600"/>
          </a:p>
        </p:txBody>
      </p:sp>
      <p:sp>
        <p:nvSpPr>
          <p:cNvPr id="14" name="文本框 13"/>
          <p:cNvSpPr txBox="1"/>
          <p:nvPr/>
        </p:nvSpPr>
        <p:spPr>
          <a:xfrm>
            <a:off x="2193925" y="1622425"/>
            <a:ext cx="9175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rpn bbox</a:t>
            </a:r>
            <a:endParaRPr lang="en-US" altLang="zh-CN" sz="16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486525" y="1727200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486525" y="1368425"/>
            <a:ext cx="521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rois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3110230" y="2876550"/>
            <a:ext cx="914400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rpn cls loss</a:t>
            </a:r>
            <a:endParaRPr lang="en-US" altLang="zh-CN"/>
          </a:p>
        </p:txBody>
      </p:sp>
      <p:cxnSp>
        <p:nvCxnSpPr>
          <p:cNvPr id="21" name="肘形连接符 20"/>
          <p:cNvCxnSpPr/>
          <p:nvPr/>
        </p:nvCxnSpPr>
        <p:spPr>
          <a:xfrm>
            <a:off x="2170430" y="2190750"/>
            <a:ext cx="939800" cy="825500"/>
          </a:xfrm>
          <a:prstGeom prst="bentConnector3">
            <a:avLst>
              <a:gd name="adj1" fmla="val 50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207895" y="1948815"/>
            <a:ext cx="12134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rpn cls logits</a:t>
            </a:r>
            <a:endParaRPr lang="en-US" altLang="zh-CN" sz="160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818640" y="3295650"/>
            <a:ext cx="12928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22095" y="2917825"/>
            <a:ext cx="15646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input rpm match</a:t>
            </a:r>
            <a:endParaRPr lang="en-US" altLang="zh-CN" sz="1600"/>
          </a:p>
        </p:txBody>
      </p:sp>
      <p:sp>
        <p:nvSpPr>
          <p:cNvPr id="25" name="矩形 24"/>
          <p:cNvSpPr/>
          <p:nvPr/>
        </p:nvSpPr>
        <p:spPr>
          <a:xfrm>
            <a:off x="3086735" y="3790950"/>
            <a:ext cx="1026795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rpn bbox loss</a:t>
            </a:r>
            <a:endParaRPr lang="en-US" altLang="zh-CN"/>
          </a:p>
        </p:txBody>
      </p:sp>
      <p:cxnSp>
        <p:nvCxnSpPr>
          <p:cNvPr id="27" name="肘形连接符 26"/>
          <p:cNvCxnSpPr>
            <a:stCxn id="5" idx="3"/>
            <a:endCxn id="25" idx="1"/>
          </p:cNvCxnSpPr>
          <p:nvPr/>
        </p:nvCxnSpPr>
        <p:spPr>
          <a:xfrm>
            <a:off x="2162175" y="1914525"/>
            <a:ext cx="924560" cy="2133600"/>
          </a:xfrm>
          <a:prstGeom prst="bentConnector3">
            <a:avLst>
              <a:gd name="adj1" fmla="val 211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>
            <a:off x="1823720" y="3289300"/>
            <a:ext cx="1247775" cy="633730"/>
          </a:xfrm>
          <a:prstGeom prst="bentConnector3">
            <a:avLst>
              <a:gd name="adj1" fmla="val 217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778635" y="4181475"/>
            <a:ext cx="12928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530350" y="4048125"/>
            <a:ext cx="15646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input rpm bbox</a:t>
            </a:r>
            <a:endParaRPr lang="en-US" altLang="zh-CN" sz="1600"/>
          </a:p>
        </p:txBody>
      </p:sp>
      <p:sp>
        <p:nvSpPr>
          <p:cNvPr id="31" name="矩形 30"/>
          <p:cNvSpPr/>
          <p:nvPr/>
        </p:nvSpPr>
        <p:spPr>
          <a:xfrm>
            <a:off x="9353550" y="2639695"/>
            <a:ext cx="1026795" cy="8858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mask loss</a:t>
            </a:r>
            <a:endParaRPr lang="en-US" altLang="zh-CN"/>
          </a:p>
        </p:txBody>
      </p:sp>
      <p:cxnSp>
        <p:nvCxnSpPr>
          <p:cNvPr id="33" name="肘形连接符 32"/>
          <p:cNvCxnSpPr>
            <a:stCxn id="7" idx="3"/>
          </p:cNvCxnSpPr>
          <p:nvPr/>
        </p:nvCxnSpPr>
        <p:spPr>
          <a:xfrm>
            <a:off x="6496050" y="1914525"/>
            <a:ext cx="2819400" cy="1191895"/>
          </a:xfrm>
          <a:prstGeom prst="bentConnector3">
            <a:avLst>
              <a:gd name="adj1" fmla="val 22815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>
            <a:off x="6486525" y="2100580"/>
            <a:ext cx="2857500" cy="1228090"/>
          </a:xfrm>
          <a:prstGeom prst="bentConnector3">
            <a:avLst>
              <a:gd name="adj1" fmla="val 120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/>
          <p:nvPr/>
        </p:nvCxnSpPr>
        <p:spPr>
          <a:xfrm>
            <a:off x="8423275" y="2051050"/>
            <a:ext cx="939800" cy="825500"/>
          </a:xfrm>
          <a:prstGeom prst="bentConnector3">
            <a:avLst>
              <a:gd name="adj1" fmla="val 50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632190" y="228600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mrcnn mask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7625715" y="2876550"/>
            <a:ext cx="1251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target cls id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7625715" y="3157220"/>
            <a:ext cx="1274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target mask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7439025" y="231775"/>
            <a:ext cx="108585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fpn classifier graph</a:t>
            </a:r>
            <a:endParaRPr lang="en-US" altLang="zh-CN" sz="1600"/>
          </a:p>
        </p:txBody>
      </p:sp>
      <p:cxnSp>
        <p:nvCxnSpPr>
          <p:cNvPr id="44" name="肘形连接符 43"/>
          <p:cNvCxnSpPr/>
          <p:nvPr/>
        </p:nvCxnSpPr>
        <p:spPr>
          <a:xfrm flipV="1">
            <a:off x="6486525" y="885825"/>
            <a:ext cx="930275" cy="841375"/>
          </a:xfrm>
          <a:prstGeom prst="bentConnector3">
            <a:avLst>
              <a:gd name="adj1" fmla="val 500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0114280" y="602615"/>
            <a:ext cx="1026795" cy="112458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class loss</a:t>
            </a:r>
            <a:endParaRPr lang="en-US" altLang="zh-CN"/>
          </a:p>
        </p:txBody>
      </p:sp>
      <p:cxnSp>
        <p:nvCxnSpPr>
          <p:cNvPr id="47" name="肘形连接符 46"/>
          <p:cNvCxnSpPr>
            <a:endCxn id="46" idx="1"/>
          </p:cNvCxnSpPr>
          <p:nvPr/>
        </p:nvCxnSpPr>
        <p:spPr>
          <a:xfrm flipV="1">
            <a:off x="6499225" y="1165225"/>
            <a:ext cx="3615055" cy="752475"/>
          </a:xfrm>
          <a:prstGeom prst="bentConnector3">
            <a:avLst>
              <a:gd name="adj1" fmla="val 18057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745855" y="873760"/>
            <a:ext cx="1251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target cls id</a:t>
            </a:r>
            <a:endParaRPr lang="en-US" altLang="zh-CN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8533130" y="862330"/>
            <a:ext cx="158115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479790" y="476250"/>
            <a:ext cx="1619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mrcnn cls logits</a:t>
            </a:r>
            <a:endParaRPr lang="en-US" altLang="zh-CN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8618855" y="1428750"/>
            <a:ext cx="150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757285" y="1144905"/>
            <a:ext cx="1247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active cls id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</Words>
  <Application>WPS 演示</Application>
  <PresentationFormat>宽屏</PresentationFormat>
  <Paragraphs>143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lie</dc:creator>
  <cp:lastModifiedBy>lie</cp:lastModifiedBy>
  <cp:revision>14</cp:revision>
  <dcterms:created xsi:type="dcterms:W3CDTF">2018-03-09T06:22:52Z</dcterms:created>
  <dcterms:modified xsi:type="dcterms:W3CDTF">2018-03-12T06:14:04Z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