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F3F7-5EC9-4CF2-B591-CD1B18B066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304B-5FB4-4D0F-8CAF-FEDFFC93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>
            <a:normAutofit/>
          </a:bodyPr>
          <a:lstStyle/>
          <a:p>
            <a:r>
              <a:rPr lang="en-GB" b="1" dirty="0" smtClean="0"/>
              <a:t>Efficient User Clustering Using a Low-Complexity</a:t>
            </a:r>
            <a:br>
              <a:rPr lang="en-GB" b="1" dirty="0" smtClean="0"/>
            </a:br>
            <a:r>
              <a:rPr lang="en-GB" b="1" dirty="0" smtClean="0"/>
              <a:t>Artificial Neural Network (ANN)</a:t>
            </a:r>
            <a:br>
              <a:rPr lang="en-GB" b="1" dirty="0" smtClean="0"/>
            </a:br>
            <a:r>
              <a:rPr lang="en-GB" b="1" dirty="0" smtClean="0"/>
              <a:t>for 5G NOMA Systems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by,</a:t>
            </a:r>
          </a:p>
          <a:p>
            <a:r>
              <a:rPr lang="en-US" dirty="0" smtClean="0"/>
              <a:t>Name: Nausheen Samiha</a:t>
            </a:r>
          </a:p>
          <a:p>
            <a:r>
              <a:rPr lang="en-US" dirty="0" smtClean="0"/>
              <a:t>ID:18101108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0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NUMERICAL RESULTS AND DISCUSSIONS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specially, the throughput and the MSE performance of the proposed scheme for different settings of learning rate, lengths of the training samples, and number of epochs are investigated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7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NUMERICAL RESULTS AND DISCUSSIONS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4038600" cy="381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57400"/>
            <a:ext cx="33910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7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NUMERICAL RESULTS AND DISCUSSIONS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4222967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81089"/>
            <a:ext cx="3657600" cy="4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NUMERICAL RESULTS AND DISCUSSIONS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3" y="2078740"/>
            <a:ext cx="3587934" cy="3568883"/>
          </a:xfrm>
        </p:spPr>
      </p:pic>
    </p:spTree>
    <p:extLst>
      <p:ext uri="{BB962C8B-B14F-4D97-AF65-F5344CB8AC3E}">
        <p14:creationId xmlns:p14="http://schemas.microsoft.com/office/powerpoint/2010/main" val="292151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approaches, the proposed scheme automatically </a:t>
            </a:r>
            <a:r>
              <a:rPr lang="en-GB"/>
              <a:t>groups </a:t>
            </a:r>
            <a:r>
              <a:rPr lang="en-GB" smtClean="0"/>
              <a:t>the users </a:t>
            </a:r>
            <a:r>
              <a:rPr lang="en-GB" dirty="0"/>
              <a:t>into clusters based on the decision obtained </a:t>
            </a:r>
            <a:r>
              <a:rPr lang="en-GB"/>
              <a:t>during </a:t>
            </a:r>
            <a:r>
              <a:rPr lang="en-GB" smtClean="0"/>
              <a:t>the training </a:t>
            </a:r>
            <a:r>
              <a:rPr lang="en-GB" dirty="0"/>
              <a:t>process which results in near-optimal </a:t>
            </a:r>
            <a:r>
              <a:rPr lang="en-GB"/>
              <a:t>throughput </a:t>
            </a:r>
            <a:r>
              <a:rPr lang="en-GB" smtClean="0"/>
              <a:t>per</a:t>
            </a:r>
            <a:r>
              <a:rPr lang="en-US" dirty="0" err="1" smtClean="0"/>
              <a:t>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97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Non-orthogonal multiple access (NOMA) has gained considerable interest from the 3GPPcommunity as a potential radio access strategy for the future fifth-generation (5G) wireless networks.</a:t>
            </a:r>
          </a:p>
          <a:p>
            <a:r>
              <a:rPr lang="en-US" sz="2800" dirty="0" smtClean="0"/>
              <a:t>Artificial neural </a:t>
            </a:r>
            <a:r>
              <a:rPr lang="en-GB" sz="2800" dirty="0" smtClean="0"/>
              <a:t>network </a:t>
            </a:r>
            <a:r>
              <a:rPr lang="en-GB" sz="2800" dirty="0"/>
              <a:t>(ANN) approach is proposed for user clustering in the downlink of the 5GNOMAsystem in order </a:t>
            </a:r>
            <a:r>
              <a:rPr lang="en-GB" sz="2800" dirty="0" smtClean="0"/>
              <a:t>to maximize </a:t>
            </a:r>
            <a:r>
              <a:rPr lang="en-GB" sz="2800" dirty="0"/>
              <a:t>throughput performance at an acceptable complexity. In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8540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PRIOR WORKS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The </a:t>
            </a:r>
            <a:r>
              <a:rPr lang="en-GB" sz="2800" dirty="0" smtClean="0"/>
              <a:t>NOMA </a:t>
            </a:r>
            <a:r>
              <a:rPr lang="en-GB" sz="2800" dirty="0"/>
              <a:t>techniques can generally, be categorized into </a:t>
            </a:r>
            <a:r>
              <a:rPr lang="en-GB" sz="2800" dirty="0" smtClean="0"/>
              <a:t>two variants</a:t>
            </a:r>
          </a:p>
          <a:p>
            <a:r>
              <a:rPr lang="en-GB" sz="2800" dirty="0" smtClean="0"/>
              <a:t> </a:t>
            </a:r>
            <a:r>
              <a:rPr lang="en-GB" sz="2800" dirty="0"/>
              <a:t>1) power-domain </a:t>
            </a:r>
            <a:r>
              <a:rPr lang="en-GB" sz="2800" dirty="0" smtClean="0"/>
              <a:t>and</a:t>
            </a:r>
          </a:p>
          <a:p>
            <a:r>
              <a:rPr lang="en-GB" sz="2800" dirty="0" smtClean="0"/>
              <a:t> </a:t>
            </a:r>
            <a:r>
              <a:rPr lang="en-GB" sz="2800" dirty="0"/>
              <a:t>2) </a:t>
            </a:r>
            <a:r>
              <a:rPr lang="en-GB" sz="2800" dirty="0" smtClean="0"/>
              <a:t>code-domain</a:t>
            </a:r>
          </a:p>
          <a:p>
            <a:r>
              <a:rPr lang="en-US" sz="2800" dirty="0" smtClean="0"/>
              <a:t>Most of the proposed are complex to implement.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7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MOTIVATIONS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obtaining a </a:t>
            </a:r>
            <a:r>
              <a:rPr lang="en-GB" sz="2800" dirty="0" smtClean="0"/>
              <a:t>globally </a:t>
            </a:r>
            <a:r>
              <a:rPr lang="en-GB" sz="2800" dirty="0"/>
              <a:t>optimal solution is nontrivial especially in </a:t>
            </a:r>
            <a:r>
              <a:rPr lang="en-GB" sz="2800" dirty="0" smtClean="0"/>
              <a:t>grouping a </a:t>
            </a:r>
            <a:r>
              <a:rPr lang="en-GB" sz="2800" dirty="0"/>
              <a:t>large number of NOMA users which motivates the </a:t>
            </a:r>
            <a:r>
              <a:rPr lang="en-GB" sz="2800" dirty="0" smtClean="0"/>
              <a:t>application </a:t>
            </a:r>
            <a:r>
              <a:rPr lang="en-GB" sz="2800" dirty="0"/>
              <a:t>of machine learning (ML) model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Among </a:t>
            </a:r>
            <a:r>
              <a:rPr lang="en-GB" sz="2800" dirty="0"/>
              <a:t>the different types of ML algorithms, </a:t>
            </a:r>
            <a:r>
              <a:rPr lang="en-GB" sz="2800" dirty="0" err="1" smtClean="0"/>
              <a:t>articial</a:t>
            </a:r>
            <a:r>
              <a:rPr lang="en-GB" sz="2800" dirty="0" smtClean="0"/>
              <a:t> neural </a:t>
            </a:r>
            <a:r>
              <a:rPr lang="en-GB" sz="2800" dirty="0"/>
              <a:t>network (ANN) is one of the most powerful </a:t>
            </a:r>
            <a:r>
              <a:rPr lang="en-GB" sz="2800" dirty="0" smtClean="0"/>
              <a:t>ML algorithms </a:t>
            </a:r>
            <a:r>
              <a:rPr lang="en-GB" sz="2800" dirty="0"/>
              <a:t>that has been used in recent decades in a </a:t>
            </a:r>
            <a:r>
              <a:rPr lang="en-GB" sz="2800" dirty="0" smtClean="0"/>
              <a:t>variety of </a:t>
            </a:r>
            <a:r>
              <a:rPr lang="en-GB" sz="2800" dirty="0"/>
              <a:t>tasks to model regression analysis and prediction </a:t>
            </a:r>
            <a:r>
              <a:rPr lang="en-GB" sz="2800" dirty="0" smtClean="0"/>
              <a:t>problems due </a:t>
            </a:r>
            <a:r>
              <a:rPr lang="en-GB" sz="2800" dirty="0"/>
              <a:t>to its imitative </a:t>
            </a:r>
            <a:r>
              <a:rPr lang="en-GB" sz="2800" dirty="0" smtClean="0"/>
              <a:t>nature.</a:t>
            </a:r>
          </a:p>
          <a:p>
            <a:r>
              <a:rPr lang="en-US" sz="2800" dirty="0" smtClean="0"/>
              <a:t>proposed an </a:t>
            </a:r>
            <a:r>
              <a:rPr lang="en-US" sz="2800" dirty="0"/>
              <a:t>ANN-based user clustering </a:t>
            </a:r>
            <a:r>
              <a:rPr lang="en-US" sz="2800" dirty="0" smtClean="0"/>
              <a:t>frame-</a:t>
            </a:r>
            <a:r>
              <a:rPr lang="en-GB" sz="2800" dirty="0" smtClean="0"/>
              <a:t>work </a:t>
            </a:r>
            <a:r>
              <a:rPr lang="en-GB" sz="2800" dirty="0"/>
              <a:t>to implement the NOMA scheme which </a:t>
            </a:r>
            <a:r>
              <a:rPr lang="en-GB" sz="2800" dirty="0" smtClean="0"/>
              <a:t>exploits the </a:t>
            </a:r>
            <a:r>
              <a:rPr lang="en-GB" sz="2800" dirty="0"/>
              <a:t>transmitting power, channel gain features and </a:t>
            </a:r>
            <a:r>
              <a:rPr lang="en-GB" sz="2800" dirty="0" smtClean="0"/>
              <a:t>user cluster </a:t>
            </a:r>
            <a:r>
              <a:rPr lang="en-GB" sz="2800" dirty="0"/>
              <a:t>information of the NOMA </a:t>
            </a:r>
            <a:r>
              <a:rPr lang="en-GB" sz="2800" dirty="0" smtClean="0"/>
              <a:t>users</a:t>
            </a:r>
            <a:r>
              <a:rPr lang="en-GB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299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/>
              <a:t> </a:t>
            </a:r>
            <a:r>
              <a:rPr lang="en-US" u="sng" dirty="0"/>
              <a:t>SYSTEM</a:t>
            </a:r>
            <a:r>
              <a:rPr lang="en-US" sz="4000" u="sng" dirty="0"/>
              <a:t> MODEL (NOMA SYSTEM</a:t>
            </a:r>
            <a:r>
              <a:rPr lang="en-US" sz="4000" u="sng" dirty="0" smtClean="0"/>
              <a:t>)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 smtClean="0">
                <a:latin typeface="TimesLTStd-Roman"/>
              </a:rPr>
              <a:t>The</a:t>
            </a:r>
          </a:p>
          <a:p>
            <a:r>
              <a:rPr lang="en-GB" b="0" i="0" u="none" strike="noStrike" baseline="0" dirty="0" smtClean="0">
                <a:latin typeface="TimesLTStd-Roman"/>
              </a:rPr>
              <a:t>received signal of user </a:t>
            </a:r>
            <a:r>
              <a:rPr lang="en-GB" b="0" i="1" u="none" strike="noStrike" baseline="0" dirty="0" smtClean="0">
                <a:latin typeface="TimesLTStd-Italic"/>
              </a:rPr>
              <a:t>m </a:t>
            </a:r>
            <a:r>
              <a:rPr lang="en-GB" b="0" i="0" u="none" strike="noStrike" baseline="0" dirty="0" smtClean="0">
                <a:latin typeface="TimesLTStd-Roman"/>
              </a:rPr>
              <a:t>on subcarrier </a:t>
            </a:r>
            <a:r>
              <a:rPr lang="en-GB" b="0" i="1" u="none" strike="noStrike" baseline="0" dirty="0" smtClean="0">
                <a:latin typeface="TimesLTStd-Italic"/>
              </a:rPr>
              <a:t>n </a:t>
            </a:r>
            <a:r>
              <a:rPr lang="en-GB" b="0" i="0" u="none" strike="noStrike" baseline="0" dirty="0" smtClean="0">
                <a:latin typeface="TimesLTStd-Roman"/>
              </a:rPr>
              <a:t>can be expressed as,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76600"/>
            <a:ext cx="5686517" cy="1412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029200"/>
            <a:ext cx="5715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 smtClean="0"/>
              <a:t>PROPOSED ARTIFICIAL NEURAL NETWORK (ANN)</a:t>
            </a:r>
            <a:br>
              <a:rPr lang="en-GB" sz="3600" u="sng" dirty="0" smtClean="0"/>
            </a:br>
            <a:r>
              <a:rPr lang="en-GB" sz="3600" u="sng" dirty="0" smtClean="0"/>
              <a:t>BASED USER CLUSTERING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3429000" cy="44196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the dataset comprises the transmit powers, channel gains, and cluster formation for various deployment scenarios (e.g., different number of users and different user positions), is utilized to train the ANN.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52600"/>
            <a:ext cx="46133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6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 dirty="0" smtClean="0"/>
              <a:t>STRUCTURE OF THE ANN BASED USER CLUSTERING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600200"/>
            <a:ext cx="39624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524000"/>
            <a:ext cx="391180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1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FEED FORWARD COMPUTATION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248400" cy="15994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24200"/>
            <a:ext cx="2590800" cy="8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64762"/>
            <a:ext cx="27432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43400"/>
            <a:ext cx="2895600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359244"/>
            <a:ext cx="2971800" cy="19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1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BACK-PROPAGATION AND WEIGHT ADJUSTMENT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41910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72000"/>
            <a:ext cx="6400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1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369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Efficient User Clustering Using a Low-Complexity Artificial Neural Network (ANN) for 5G NOMA Systems</vt:lpstr>
      <vt:lpstr>Introduction</vt:lpstr>
      <vt:lpstr>PRIOR WORKS</vt:lpstr>
      <vt:lpstr>MOTIVATIONS AND CONTRIBUTIONS</vt:lpstr>
      <vt:lpstr> SYSTEM MODEL (NOMA SYSTEM)</vt:lpstr>
      <vt:lpstr>PROPOSED ARTIFICIAL NEURAL NETWORK (ANN) BASED USER CLUSTERING</vt:lpstr>
      <vt:lpstr>STRUCTURE OF THE ANN BASED USER CLUSTERING</vt:lpstr>
      <vt:lpstr>FEED FORWARD COMPUTATION</vt:lpstr>
      <vt:lpstr>BACK-PROPAGATION AND WEIGHT ADJUSTMENT</vt:lpstr>
      <vt:lpstr>NUMERICAL RESULTS AND DISCUSSIONS</vt:lpstr>
      <vt:lpstr>NUMERICAL RESULTS AND DISCUSSIONS</vt:lpstr>
      <vt:lpstr>NUMERICAL RESULTS AND DISCUSSIONS</vt:lpstr>
      <vt:lpstr>NUMERICAL RESULTS AND DISCUSSIONS</vt:lpstr>
      <vt:lpstr>CONCLUSION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User Clustering Using a Low-Complexity Artificial Neural Network (ANN) for 5G NOMA Systems</dc:title>
  <dc:creator>ismail - [2010]</dc:creator>
  <cp:lastModifiedBy>ismail - [2010]</cp:lastModifiedBy>
  <cp:revision>6</cp:revision>
  <dcterms:created xsi:type="dcterms:W3CDTF">2022-04-27T18:20:47Z</dcterms:created>
  <dcterms:modified xsi:type="dcterms:W3CDTF">2022-04-28T06:44:19Z</dcterms:modified>
</cp:coreProperties>
</file>