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aven Pro" panose="020B0604020202020204" charset="0"/>
      <p:regular r:id="rId30"/>
      <p:bold r:id="rId31"/>
    </p:embeddedFont>
    <p:embeddedFont>
      <p:font typeface="Nuni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ccc8434e58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ccc8434e5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ccc8434e58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ccc8434e5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ccc8434e5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ccc8434e5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cc27e9237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cc27e9237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cc9cf2b4d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cc9cf2b4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cc9cf2b4d5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cc9cf2b4d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cf2b4d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cf2b4d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cc9cf2b4d5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cc9cf2b4d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cc27e9237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cc27e9237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ccc27e9237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ccc27e9237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cb3ae47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cb3ae47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ccaf8dfce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ccaf8dfce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ccc27e9237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ccc27e923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ccc27e9237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cc27e9237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ccc27e9237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ccc27e9237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ccc27e9237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ccc27e9237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ccc27e9237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ccc27e9237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ccc27e9237_2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ccc27e9237_2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ccc8434e5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ccc8434e5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cc27e92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cc27e92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c27e923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c27e92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bb9d67c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bb9d67c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a0f7389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a0f7389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cc9cf2afe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cc9cf2af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cc9cf2afe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cc9cf2afe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cc8434e5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cc8434e5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The Shortest Tour Finder</a:t>
            </a:r>
            <a:endParaRPr dirty="0"/>
          </a:p>
        </p:txBody>
      </p:sp>
      <p:sp>
        <p:nvSpPr>
          <p:cNvPr id="278" name="Google Shape;278;p13"/>
          <p:cNvSpPr txBox="1">
            <a:spLocks noGrp="1"/>
          </p:cNvSpPr>
          <p:nvPr>
            <p:ph type="subTitle" idx="1"/>
          </p:nvPr>
        </p:nvSpPr>
        <p:spPr>
          <a:xfrm>
            <a:off x="824000" y="3596300"/>
            <a:ext cx="4255500" cy="1042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By - </a:t>
            </a:r>
            <a:endParaRPr/>
          </a:p>
          <a:p>
            <a:pPr marL="0" lvl="0" indent="0" algn="l" rtl="0">
              <a:spcBef>
                <a:spcPts val="0"/>
              </a:spcBef>
              <a:spcAft>
                <a:spcPts val="0"/>
              </a:spcAft>
              <a:buNone/>
            </a:pPr>
            <a:r>
              <a:rPr lang="en-GB"/>
              <a:t>Naushin(19EE10073)	 </a:t>
            </a:r>
            <a:endParaRPr/>
          </a:p>
          <a:p>
            <a:pPr marL="0" lvl="0" indent="0" algn="l" rtl="0">
              <a:spcBef>
                <a:spcPts val="0"/>
              </a:spcBef>
              <a:spcAft>
                <a:spcPts val="0"/>
              </a:spcAft>
              <a:buNone/>
            </a:pPr>
            <a:r>
              <a:rPr lang="en-GB"/>
              <a:t>Saicharan(19EC10057)</a:t>
            </a:r>
            <a:endParaRPr/>
          </a:p>
          <a:p>
            <a:pPr marL="0" lvl="0" indent="0" algn="l" rtl="0">
              <a:spcBef>
                <a:spcPts val="0"/>
              </a:spcBef>
              <a:spcAft>
                <a:spcPts val="0"/>
              </a:spcAft>
              <a:buNone/>
            </a:pPr>
            <a:r>
              <a:rPr lang="en-GB"/>
              <a:t>Sravya(19EC10018)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663675"/>
            <a:ext cx="7030500" cy="74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Continuation.. </a:t>
            </a:r>
            <a:endParaRPr sz="2500"/>
          </a:p>
        </p:txBody>
      </p:sp>
      <p:sp>
        <p:nvSpPr>
          <p:cNvPr id="332" name="Google Shape;332;p22"/>
          <p:cNvSpPr txBox="1">
            <a:spLocks noGrp="1"/>
          </p:cNvSpPr>
          <p:nvPr>
            <p:ph type="body" idx="1"/>
          </p:nvPr>
        </p:nvSpPr>
        <p:spPr>
          <a:xfrm>
            <a:off x="1184000" y="1410375"/>
            <a:ext cx="7030500" cy="3111300"/>
          </a:xfrm>
          <a:prstGeom prst="rect">
            <a:avLst/>
          </a:prstGeom>
        </p:spPr>
        <p:txBody>
          <a:bodyPr spcFirstLastPara="1" wrap="square" lIns="91425" tIns="91425" rIns="91425" bIns="91425" anchor="t" anchorCtr="0">
            <a:noAutofit/>
          </a:bodyPr>
          <a:lstStyle/>
          <a:p>
            <a:pPr marL="34290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Shortest_path(N,s)</a:t>
            </a:r>
            <a:endParaRPr b="1">
              <a:solidFill>
                <a:srgbClr val="40424E"/>
              </a:solidFill>
              <a:latin typeface="Arial"/>
              <a:ea typeface="Arial"/>
              <a:cs typeface="Arial"/>
              <a:sym typeface="Arial"/>
            </a:endParaRPr>
          </a:p>
          <a:p>
            <a:pPr marL="34290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342900" lvl="0" indent="114300" algn="l" rtl="0">
              <a:lnSpc>
                <a:spcPct val="105000"/>
              </a:lnSpc>
              <a:spcBef>
                <a:spcPts val="400"/>
              </a:spcBef>
              <a:spcAft>
                <a:spcPts val="0"/>
              </a:spcAft>
              <a:buSzPts val="440"/>
              <a:buNone/>
            </a:pPr>
            <a:r>
              <a:rPr lang="en-GB" b="1">
                <a:solidFill>
                  <a:srgbClr val="40424E"/>
                </a:solidFill>
                <a:latin typeface="Arial"/>
                <a:ea typeface="Arial"/>
                <a:cs typeface="Arial"/>
                <a:sym typeface="Arial"/>
              </a:rPr>
              <a:t>visited[s]=1;</a:t>
            </a:r>
            <a:endParaRPr b="1">
              <a:solidFill>
                <a:srgbClr val="40424E"/>
              </a:solidFill>
              <a:latin typeface="Arial"/>
              <a:ea typeface="Arial"/>
              <a:cs typeface="Arial"/>
              <a:sym typeface="Arial"/>
            </a:endParaRPr>
          </a:p>
          <a:p>
            <a:pPr marL="342900" lvl="0" indent="114300" algn="l" rtl="0">
              <a:lnSpc>
                <a:spcPct val="105000"/>
              </a:lnSpc>
              <a:spcBef>
                <a:spcPts val="400"/>
              </a:spcBef>
              <a:spcAft>
                <a:spcPts val="0"/>
              </a:spcAft>
              <a:buSzPts val="440"/>
              <a:buNone/>
            </a:pPr>
            <a:r>
              <a:rPr lang="en-GB" b="1">
                <a:solidFill>
                  <a:srgbClr val="40424E"/>
                </a:solidFill>
                <a:latin typeface="Arial"/>
                <a:ea typeface="Arial"/>
                <a:cs typeface="Arial"/>
                <a:sym typeface="Arial"/>
              </a:rPr>
              <a:t>If(|N|=2)</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440"/>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440"/>
              <a:buNone/>
            </a:pPr>
            <a:r>
              <a:rPr lang="en-GB" b="1">
                <a:solidFill>
                  <a:srgbClr val="40424E"/>
                </a:solidFill>
                <a:latin typeface="Arial"/>
                <a:ea typeface="Arial"/>
                <a:cs typeface="Arial"/>
                <a:sym typeface="Arial"/>
              </a:rPr>
              <a:t> If(k!=s) min_distance(N,k)=dist(s,k);</a:t>
            </a:r>
            <a:endParaRPr b="1">
              <a:solidFill>
                <a:srgbClr val="40424E"/>
              </a:solidFill>
              <a:latin typeface="Arial"/>
              <a:ea typeface="Arial"/>
              <a:cs typeface="Arial"/>
              <a:sym typeface="Arial"/>
            </a:endParaRPr>
          </a:p>
          <a:p>
            <a:pPr marL="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                     Return min_distance;</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440"/>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34290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   Else</a:t>
            </a:r>
            <a:endParaRPr b="1">
              <a:solidFill>
                <a:srgbClr val="40424E"/>
              </a:solidFill>
              <a:latin typeface="Arial"/>
              <a:ea typeface="Arial"/>
              <a:cs typeface="Arial"/>
              <a:sym typeface="Arial"/>
            </a:endParaRPr>
          </a:p>
          <a:p>
            <a:pPr marL="34290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   {</a:t>
            </a:r>
            <a:endParaRPr b="1">
              <a:solidFill>
                <a:srgbClr val="40424E"/>
              </a:solidFill>
              <a:latin typeface="Arial"/>
              <a:ea typeface="Arial"/>
              <a:cs typeface="Arial"/>
              <a:sym typeface="Arial"/>
            </a:endParaRPr>
          </a:p>
          <a:p>
            <a:pPr marL="34290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   	for( j=1 to N)</a:t>
            </a:r>
            <a:endParaRPr b="1">
              <a:solidFill>
                <a:srgbClr val="40424E"/>
              </a:solidFill>
              <a:latin typeface="Arial"/>
              <a:ea typeface="Arial"/>
              <a:cs typeface="Arial"/>
              <a:sym typeface="Arial"/>
            </a:endParaRPr>
          </a:p>
          <a:p>
            <a:pPr marL="342900" lvl="0" indent="0" algn="l" rtl="0">
              <a:lnSpc>
                <a:spcPct val="105000"/>
              </a:lnSpc>
              <a:spcBef>
                <a:spcPts val="400"/>
              </a:spcBef>
              <a:spcAft>
                <a:spcPts val="0"/>
              </a:spcAft>
              <a:buSzPts val="440"/>
              <a:buNone/>
            </a:pPr>
            <a:r>
              <a:rPr lang="en-GB" b="1">
                <a:solidFill>
                  <a:srgbClr val="40424E"/>
                </a:solidFill>
                <a:latin typeface="Arial"/>
                <a:ea typeface="Arial"/>
                <a:cs typeface="Arial"/>
                <a:sym typeface="Arial"/>
              </a:rPr>
              <a:t>             {</a:t>
            </a:r>
            <a:endParaRPr b="1">
              <a:solidFill>
                <a:srgbClr val="40424E"/>
              </a:solidFill>
              <a:latin typeface="Arial"/>
              <a:ea typeface="Arial"/>
              <a:cs typeface="Arial"/>
              <a:sym typeface="Arial"/>
            </a:endParaRPr>
          </a:p>
          <a:p>
            <a:pPr marL="0" lvl="0" indent="0" algn="l" rtl="0">
              <a:lnSpc>
                <a:spcPct val="105000"/>
              </a:lnSpc>
              <a:spcBef>
                <a:spcPts val="0"/>
              </a:spcBef>
              <a:spcAft>
                <a:spcPts val="1200"/>
              </a:spcAft>
              <a:buSzPts val="440"/>
              <a:buNone/>
            </a:pPr>
            <a:endParaRPr b="1">
              <a:solidFill>
                <a:srgbClr val="40424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t>Continuation...</a:t>
            </a:r>
            <a:endParaRPr sz="2500"/>
          </a:p>
        </p:txBody>
      </p:sp>
      <p:sp>
        <p:nvSpPr>
          <p:cNvPr id="338" name="Google Shape;338;p23"/>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algn="l" rtl="0">
              <a:lnSpc>
                <a:spcPct val="105000"/>
              </a:lnSpc>
              <a:spcBef>
                <a:spcPts val="400"/>
              </a:spcBef>
              <a:spcAft>
                <a:spcPts val="0"/>
              </a:spcAft>
              <a:buClr>
                <a:srgbClr val="000000"/>
              </a:buClr>
              <a:buSzPts val="440"/>
              <a:buFont typeface="Arial"/>
              <a:buNone/>
            </a:pPr>
            <a:r>
              <a:rPr lang="en-GB" b="1">
                <a:solidFill>
                  <a:srgbClr val="40424E"/>
                </a:solidFill>
                <a:latin typeface="Arial"/>
                <a:ea typeface="Arial"/>
                <a:cs typeface="Arial"/>
                <a:sym typeface="Arial"/>
              </a:rPr>
              <a:t>       	for (i=1 to N)</a:t>
            </a:r>
            <a:endParaRPr b="1">
              <a:solidFill>
                <a:srgbClr val="40424E"/>
              </a:solidFill>
              <a:latin typeface="Arial"/>
              <a:ea typeface="Arial"/>
              <a:cs typeface="Arial"/>
              <a:sym typeface="Arial"/>
            </a:endParaRPr>
          </a:p>
          <a:p>
            <a:pPr marL="457200" lvl="0" indent="457200" algn="l" rtl="0">
              <a:lnSpc>
                <a:spcPct val="105000"/>
              </a:lnSpc>
              <a:spcBef>
                <a:spcPts val="400"/>
              </a:spcBef>
              <a:spcAft>
                <a:spcPts val="0"/>
              </a:spcAft>
              <a:buClr>
                <a:srgbClr val="000000"/>
              </a:buClr>
              <a:buSzPts val="440"/>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1257300" lvl="0" indent="1143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If ( j!=i and j!=s)</a:t>
            </a:r>
            <a:endParaRPr b="1">
              <a:solidFill>
                <a:srgbClr val="40424E"/>
              </a:solidFill>
              <a:latin typeface="Arial"/>
              <a:ea typeface="Arial"/>
              <a:cs typeface="Arial"/>
              <a:sym typeface="Arial"/>
            </a:endParaRPr>
          </a:p>
          <a:p>
            <a:pPr marL="1257300" lvl="0" indent="1143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1714500" lvl="0" indent="1143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Then min_distance(N,j)=min(shortest path (N-{i},j)+dist(j,i))</a:t>
            </a:r>
            <a:endParaRPr b="1">
              <a:solidFill>
                <a:srgbClr val="40424E"/>
              </a:solidFill>
              <a:latin typeface="Arial"/>
              <a:ea typeface="Arial"/>
              <a:cs typeface="Arial"/>
              <a:sym typeface="Arial"/>
            </a:endParaRPr>
          </a:p>
          <a:p>
            <a:pPr marL="1714500" lvl="0" indent="1143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Visited(j)=1</a:t>
            </a:r>
            <a:endParaRPr b="1">
              <a:solidFill>
                <a:srgbClr val="40424E"/>
              </a:solidFill>
              <a:latin typeface="Arial"/>
              <a:ea typeface="Arial"/>
              <a:cs typeface="Arial"/>
              <a:sym typeface="Arial"/>
            </a:endParaRPr>
          </a:p>
          <a:p>
            <a:pPr marL="914400" lvl="0" indent="4572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800100" lvl="0" indent="1143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342900" lvl="0" indent="11430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342900" lvl="0" indent="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342900" lvl="0" indent="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Return min distance</a:t>
            </a:r>
            <a:endParaRPr b="1">
              <a:solidFill>
                <a:srgbClr val="40424E"/>
              </a:solidFill>
              <a:latin typeface="Arial"/>
              <a:ea typeface="Arial"/>
              <a:cs typeface="Arial"/>
              <a:sym typeface="Arial"/>
            </a:endParaRPr>
          </a:p>
          <a:p>
            <a:pPr marL="342900" lvl="0" indent="0" algn="l" rtl="0">
              <a:lnSpc>
                <a:spcPct val="85000"/>
              </a:lnSpc>
              <a:spcBef>
                <a:spcPts val="400"/>
              </a:spcBef>
              <a:spcAft>
                <a:spcPts val="0"/>
              </a:spcAft>
              <a:buClr>
                <a:srgbClr val="000000"/>
              </a:buClr>
              <a:buSzPts val="935"/>
              <a:buFont typeface="Arial"/>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0" lvl="0" indent="0" algn="l" rtl="0">
              <a:lnSpc>
                <a:spcPct val="85000"/>
              </a:lnSpc>
              <a:spcBef>
                <a:spcPts val="0"/>
              </a:spcBef>
              <a:spcAft>
                <a:spcPts val="0"/>
              </a:spcAft>
              <a:buClr>
                <a:srgbClr val="000000"/>
              </a:buClr>
              <a:buSzPts val="935"/>
              <a:buFont typeface="Arial"/>
              <a:buNone/>
            </a:pPr>
            <a:endParaRPr b="1">
              <a:solidFill>
                <a:srgbClr val="40424E"/>
              </a:solidFill>
            </a:endParaRPr>
          </a:p>
          <a:p>
            <a:pPr marL="0" lvl="0" indent="0" algn="l" rtl="0">
              <a:lnSpc>
                <a:spcPct val="95000"/>
              </a:lnSpc>
              <a:spcBef>
                <a:spcPts val="1200"/>
              </a:spcBef>
              <a:spcAft>
                <a:spcPts val="1200"/>
              </a:spcAft>
              <a:buSzPts val="935"/>
              <a:buNone/>
            </a:pPr>
            <a:endParaRPr b="1">
              <a:solidFill>
                <a:srgbClr val="40424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Time complexity analysis</a:t>
            </a:r>
            <a:endParaRPr/>
          </a:p>
        </p:txBody>
      </p:sp>
      <p:sp>
        <p:nvSpPr>
          <p:cNvPr id="344" name="Google Shape;344;p24"/>
          <p:cNvSpPr txBox="1">
            <a:spLocks noGrp="1"/>
          </p:cNvSpPr>
          <p:nvPr>
            <p:ph type="body" idx="1"/>
          </p:nvPr>
        </p:nvSpPr>
        <p:spPr>
          <a:xfrm>
            <a:off x="1137900" y="16997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b="1">
                <a:solidFill>
                  <a:srgbClr val="40424E"/>
                </a:solidFill>
                <a:highlight>
                  <a:srgbClr val="FFFFFF"/>
                </a:highlight>
                <a:latin typeface="Arial"/>
                <a:ea typeface="Arial"/>
                <a:cs typeface="Arial"/>
                <a:sym typeface="Arial"/>
              </a:rPr>
              <a:t>Using the above recurrence relation, we can write dynamic programming based solution. There are at most O(n*2</a:t>
            </a:r>
            <a:r>
              <a:rPr lang="en-GB" sz="1050" b="1">
                <a:solidFill>
                  <a:srgbClr val="40424E"/>
                </a:solidFill>
                <a:highlight>
                  <a:srgbClr val="FFFFFF"/>
                </a:highlight>
                <a:latin typeface="Arial"/>
                <a:ea typeface="Arial"/>
                <a:cs typeface="Arial"/>
                <a:sym typeface="Arial"/>
              </a:rPr>
              <a:t>^n</a:t>
            </a:r>
            <a:r>
              <a:rPr lang="en-GB" sz="1400" b="1">
                <a:solidFill>
                  <a:srgbClr val="40424E"/>
                </a:solidFill>
                <a:highlight>
                  <a:srgbClr val="FFFFFF"/>
                </a:highlight>
                <a:latin typeface="Arial"/>
                <a:ea typeface="Arial"/>
                <a:cs typeface="Arial"/>
                <a:sym typeface="Arial"/>
              </a:rPr>
              <a:t>) subproblems, and each one takes linear time to solve. The total running time is therefore O(n</a:t>
            </a:r>
            <a:r>
              <a:rPr lang="en-GB" sz="1050" b="1">
                <a:solidFill>
                  <a:srgbClr val="40424E"/>
                </a:solidFill>
                <a:highlight>
                  <a:srgbClr val="FFFFFF"/>
                </a:highlight>
                <a:latin typeface="Arial"/>
                <a:ea typeface="Arial"/>
                <a:cs typeface="Arial"/>
                <a:sym typeface="Arial"/>
              </a:rPr>
              <a:t>^2</a:t>
            </a:r>
            <a:r>
              <a:rPr lang="en-GB" sz="1400" b="1">
                <a:solidFill>
                  <a:srgbClr val="40424E"/>
                </a:solidFill>
                <a:highlight>
                  <a:srgbClr val="FFFFFF"/>
                </a:highlight>
                <a:latin typeface="Arial"/>
                <a:ea typeface="Arial"/>
                <a:cs typeface="Arial"/>
                <a:sym typeface="Arial"/>
              </a:rPr>
              <a:t>*2</a:t>
            </a:r>
            <a:r>
              <a:rPr lang="en-GB" sz="1050" b="1">
                <a:solidFill>
                  <a:srgbClr val="40424E"/>
                </a:solidFill>
                <a:highlight>
                  <a:srgbClr val="FFFFFF"/>
                </a:highlight>
                <a:latin typeface="Arial"/>
                <a:ea typeface="Arial"/>
                <a:cs typeface="Arial"/>
                <a:sym typeface="Arial"/>
              </a:rPr>
              <a:t>^n</a:t>
            </a:r>
            <a:r>
              <a:rPr lang="en-GB" sz="1400" b="1">
                <a:solidFill>
                  <a:srgbClr val="40424E"/>
                </a:solidFill>
                <a:highlight>
                  <a:srgbClr val="FFFFFF"/>
                </a:highlight>
                <a:latin typeface="Arial"/>
                <a:ea typeface="Arial"/>
                <a:cs typeface="Arial"/>
                <a:sym typeface="Arial"/>
              </a:rPr>
              <a:t>). The time complexity is much less than O(n!), but still exponential. Space required is also exponential.</a:t>
            </a:r>
            <a:endParaRPr sz="1400" b="1">
              <a:solidFill>
                <a:srgbClr val="40424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850">
                <a:solidFill>
                  <a:srgbClr val="FFFFFF"/>
                </a:solidFill>
              </a:rPr>
              <a:t>Branch and Bound Method</a:t>
            </a:r>
            <a:endParaRPr sz="2850">
              <a:solidFill>
                <a:srgbClr val="FFFFFF"/>
              </a:solidFill>
            </a:endParaRPr>
          </a:p>
          <a:p>
            <a:pPr marL="0" lvl="0" indent="0" algn="ctr" rtl="0">
              <a:spcBef>
                <a:spcPts val="0"/>
              </a:spcBef>
              <a:spcAft>
                <a:spcPts val="0"/>
              </a:spcAft>
              <a:buNone/>
            </a:pPr>
            <a:endParaRPr sz="2444">
              <a:solidFill>
                <a:srgbClr val="000000"/>
              </a:solidFill>
            </a:endParaRPr>
          </a:p>
        </p:txBody>
      </p:sp>
      <p:sp>
        <p:nvSpPr>
          <p:cNvPr id="350" name="Google Shape;350;p25"/>
          <p:cNvSpPr txBox="1">
            <a:spLocks noGrp="1"/>
          </p:cNvSpPr>
          <p:nvPr>
            <p:ph type="body" idx="1"/>
          </p:nvPr>
        </p:nvSpPr>
        <p:spPr>
          <a:xfrm>
            <a:off x="1303800" y="1524700"/>
            <a:ext cx="7030500" cy="324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Arial"/>
                <a:ea typeface="Arial"/>
                <a:cs typeface="Arial"/>
                <a:sym typeface="Arial"/>
              </a:rPr>
              <a:t>In the Branch and Bound method, there are two types of costs,for a given node in the decision tree,</a:t>
            </a:r>
            <a:endParaRPr b="1">
              <a:latin typeface="Arial"/>
              <a:ea typeface="Arial"/>
              <a:cs typeface="Arial"/>
              <a:sym typeface="Arial"/>
            </a:endParaRPr>
          </a:p>
          <a:p>
            <a:pPr marL="457200" lvl="0" indent="-311150" algn="l" rtl="0">
              <a:spcBef>
                <a:spcPts val="1200"/>
              </a:spcBef>
              <a:spcAft>
                <a:spcPts val="0"/>
              </a:spcAft>
              <a:buSzPts val="1300"/>
              <a:buFont typeface="Arial"/>
              <a:buChar char="●"/>
            </a:pPr>
            <a:r>
              <a:rPr lang="en-GB" b="1">
                <a:latin typeface="Arial"/>
                <a:ea typeface="Arial"/>
                <a:cs typeface="Arial"/>
                <a:sym typeface="Arial"/>
              </a:rPr>
              <a:t>Cost of reaching a particular node from the root</a:t>
            </a:r>
            <a:endParaRPr b="1">
              <a:latin typeface="Arial"/>
              <a:ea typeface="Arial"/>
              <a:cs typeface="Arial"/>
              <a:sym typeface="Arial"/>
            </a:endParaRPr>
          </a:p>
          <a:p>
            <a:pPr marL="457200" lvl="0" indent="-311150" algn="l" rtl="0">
              <a:spcBef>
                <a:spcPts val="0"/>
              </a:spcBef>
              <a:spcAft>
                <a:spcPts val="0"/>
              </a:spcAft>
              <a:buSzPts val="1300"/>
              <a:buFont typeface="Arial"/>
              <a:buChar char="●"/>
            </a:pPr>
            <a:r>
              <a:rPr lang="en-GB" b="1">
                <a:latin typeface="Arial"/>
                <a:ea typeface="Arial"/>
                <a:cs typeface="Arial"/>
                <a:sym typeface="Arial"/>
              </a:rPr>
              <a:t>Cost of reaching a solution from current node (this is estimated by a lower bound)</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For current node in the decision tree, we compute a bound on best possible solution that we can get if we down this node. If the bound on best possible solution itself is worse than current best (best computed so far,and it is stored), then we ignore the subtree rooted with the node</a:t>
            </a:r>
            <a:endParaRPr b="1">
              <a:latin typeface="Arial"/>
              <a:ea typeface="Arial"/>
              <a:cs typeface="Arial"/>
              <a:sym typeface="Arial"/>
            </a:endParaRPr>
          </a:p>
          <a:p>
            <a:pPr marL="457200" lvl="0" indent="0" algn="l" rtl="0">
              <a:spcBef>
                <a:spcPts val="1200"/>
              </a:spcBef>
              <a:spcAft>
                <a:spcPts val="1200"/>
              </a:spcAft>
              <a:buNone/>
            </a:pPr>
            <a:endParaRPr b="1">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588025" y="162875"/>
            <a:ext cx="7030500" cy="5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solidFill>
                  <a:srgbClr val="40424E"/>
                </a:solidFill>
              </a:rPr>
              <a:t>Pseudocode</a:t>
            </a:r>
            <a:endParaRPr>
              <a:solidFill>
                <a:srgbClr val="40424E"/>
              </a:solidFill>
            </a:endParaRPr>
          </a:p>
        </p:txBody>
      </p:sp>
      <p:sp>
        <p:nvSpPr>
          <p:cNvPr id="356" name="Google Shape;356;p26"/>
          <p:cNvSpPr txBox="1">
            <a:spLocks noGrp="1"/>
          </p:cNvSpPr>
          <p:nvPr>
            <p:ph type="body" idx="1"/>
          </p:nvPr>
        </p:nvSpPr>
        <p:spPr>
          <a:xfrm>
            <a:off x="1257950" y="789900"/>
            <a:ext cx="7646400" cy="4803000"/>
          </a:xfrm>
          <a:prstGeom prst="rect">
            <a:avLst/>
          </a:prstGeom>
        </p:spPr>
        <p:txBody>
          <a:bodyPr spcFirstLastPara="1" wrap="square" lIns="91425" tIns="91425" rIns="91425" bIns="91425" anchor="t" anchorCtr="0">
            <a:normAutofit/>
          </a:bodyPr>
          <a:lstStyle/>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G[N][N]          	                                 #the  array which contains  the distances between two places</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Visited[N]                    	          # tells us about the place is visited or not</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Final_result=infinity   	          #intializing it to infinity at present and we can update it further</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Final_plath={ }                              # first we take it as empty then we can add each place in such </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                                                              a way  that we get shortest path</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Initial call</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a:t>
            </a:r>
            <a:endParaRPr sz="1200" b="1">
              <a:solidFill>
                <a:srgbClr val="40424E"/>
              </a:solidFill>
              <a:latin typeface="Arial"/>
              <a:ea typeface="Arial"/>
              <a:cs typeface="Arial"/>
              <a:sym typeface="Arial"/>
            </a:endParaRPr>
          </a:p>
          <a:p>
            <a:pPr marL="3429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Current_bound=0</a:t>
            </a:r>
            <a:endParaRPr sz="1200" b="1">
              <a:solidFill>
                <a:srgbClr val="40424E"/>
              </a:solidFill>
              <a:latin typeface="Arial"/>
              <a:ea typeface="Arial"/>
              <a:cs typeface="Arial"/>
              <a:sym typeface="Arial"/>
            </a:endParaRPr>
          </a:p>
          <a:p>
            <a:pPr marL="3429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For(i=0 to N-1)</a:t>
            </a:r>
            <a:endParaRPr sz="1200" b="1">
              <a:solidFill>
                <a:srgbClr val="40424E"/>
              </a:solidFill>
              <a:latin typeface="Arial"/>
              <a:ea typeface="Arial"/>
              <a:cs typeface="Arial"/>
              <a:sym typeface="Arial"/>
            </a:endParaRPr>
          </a:p>
          <a:p>
            <a:pPr marL="3429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a:t>
            </a:r>
            <a:endParaRPr sz="1200"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Current_bound+=firstmin(i)+second min(i)</a:t>
            </a:r>
            <a:endParaRPr sz="1200"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Current_bound=current_bound/2      #we divide by two because here we have    </a:t>
            </a:r>
            <a:endParaRPr sz="1200"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                                                                considered every edge twice</a:t>
            </a:r>
            <a:endParaRPr sz="1200" b="1">
              <a:solidFill>
                <a:srgbClr val="40424E"/>
              </a:solidFill>
              <a:latin typeface="Arial"/>
              <a:ea typeface="Arial"/>
              <a:cs typeface="Arial"/>
              <a:sym typeface="Arial"/>
            </a:endParaRPr>
          </a:p>
          <a:p>
            <a:pPr marL="342900" lvl="0" indent="11430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Visited[0]=1                                          </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Current_path+={0}(#adding starting path)</a:t>
            </a:r>
            <a:endParaRPr sz="120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200" b="1">
                <a:solidFill>
                  <a:srgbClr val="40424E"/>
                </a:solidFill>
                <a:latin typeface="Arial"/>
                <a:ea typeface="Arial"/>
                <a:cs typeface="Arial"/>
                <a:sym typeface="Arial"/>
              </a:rPr>
              <a:t>Shortest_tour rec(currentbound,0,1,currentpath)</a:t>
            </a:r>
            <a:endParaRPr sz="1200" b="1">
              <a:solidFill>
                <a:srgbClr val="40424E"/>
              </a:solidFill>
              <a:latin typeface="Arial"/>
              <a:ea typeface="Arial"/>
              <a:cs typeface="Arial"/>
              <a:sym typeface="Arial"/>
            </a:endParaRPr>
          </a:p>
          <a:p>
            <a:pPr marL="0" lvl="0" indent="0" algn="l" rtl="0">
              <a:lnSpc>
                <a:spcPct val="95000"/>
              </a:lnSpc>
              <a:spcBef>
                <a:spcPts val="0"/>
              </a:spcBef>
              <a:spcAft>
                <a:spcPts val="1200"/>
              </a:spcAft>
              <a:buSzPts val="605"/>
              <a:buNone/>
            </a:pPr>
            <a:endParaRPr sz="12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t>Continuation...</a:t>
            </a:r>
            <a:endParaRPr sz="2500"/>
          </a:p>
        </p:txBody>
      </p:sp>
      <p:sp>
        <p:nvSpPr>
          <p:cNvPr id="362" name="Google Shape;362;p27"/>
          <p:cNvSpPr txBox="1">
            <a:spLocks noGrp="1"/>
          </p:cNvSpPr>
          <p:nvPr>
            <p:ph type="body" idx="1"/>
          </p:nvPr>
        </p:nvSpPr>
        <p:spPr>
          <a:xfrm>
            <a:off x="1303800" y="1125550"/>
            <a:ext cx="7030500" cy="3406200"/>
          </a:xfrm>
          <a:prstGeom prst="rect">
            <a:avLst/>
          </a:prstGeom>
        </p:spPr>
        <p:txBody>
          <a:bodyPr spcFirstLastPara="1" wrap="square" lIns="91425" tIns="91425" rIns="91425" bIns="91425" anchor="t" anchorCtr="0">
            <a:noAutofit/>
          </a:bodyPr>
          <a:lstStyle/>
          <a:p>
            <a:pPr marL="342900" lvl="0" indent="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Shortest_tour_rec(current_bound,current_weight,level,current_path)</a:t>
            </a:r>
            <a:endParaRPr sz="1225"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3429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If(level==N)</a:t>
            </a:r>
            <a:endParaRPr sz="1225" b="1">
              <a:solidFill>
                <a:srgbClr val="40424E"/>
              </a:solidFill>
              <a:latin typeface="Arial"/>
              <a:ea typeface="Arial"/>
              <a:cs typeface="Arial"/>
              <a:sym typeface="Arial"/>
            </a:endParaRPr>
          </a:p>
          <a:p>
            <a:pPr marL="0" lvl="0" indent="4572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457200" lvl="0" indent="4572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If(path exist from the Nth level place to starting position )</a:t>
            </a:r>
            <a:endParaRPr sz="1225" b="1">
              <a:solidFill>
                <a:srgbClr val="40424E"/>
              </a:solidFill>
              <a:latin typeface="Arial"/>
              <a:ea typeface="Arial"/>
              <a:cs typeface="Arial"/>
              <a:sym typeface="Arial"/>
            </a:endParaRPr>
          </a:p>
          <a:p>
            <a:pPr marL="457200" lvl="0" indent="4572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914400" lvl="0" indent="4572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Current_result=current_weigth+G[current_path.last][current_path.first]</a:t>
            </a:r>
            <a:endParaRPr sz="1225"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If(current_result&lt;final_result)</a:t>
            </a:r>
            <a:endParaRPr sz="1225"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17145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Update final_path=curret_path</a:t>
            </a:r>
            <a:endParaRPr sz="1225" b="1">
              <a:solidFill>
                <a:srgbClr val="40424E"/>
              </a:solidFill>
              <a:latin typeface="Arial"/>
              <a:ea typeface="Arial"/>
              <a:cs typeface="Arial"/>
              <a:sym typeface="Arial"/>
            </a:endParaRPr>
          </a:p>
          <a:p>
            <a:pPr marL="17145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Final_result=current_result</a:t>
            </a:r>
            <a:endParaRPr sz="1225"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Return </a:t>
            </a:r>
            <a:endParaRPr sz="1225"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0" lvl="0" indent="457200" algn="l" rtl="0">
              <a:lnSpc>
                <a:spcPct val="95000"/>
              </a:lnSpc>
              <a:spcBef>
                <a:spcPts val="400"/>
              </a:spcBef>
              <a:spcAft>
                <a:spcPts val="0"/>
              </a:spcAft>
              <a:buSzPts val="688"/>
              <a:buNone/>
            </a:pPr>
            <a:r>
              <a:rPr lang="en-GB" sz="1225" b="1">
                <a:solidFill>
                  <a:srgbClr val="40424E"/>
                </a:solidFill>
                <a:latin typeface="Arial"/>
                <a:ea typeface="Arial"/>
                <a:cs typeface="Arial"/>
                <a:sym typeface="Arial"/>
              </a:rPr>
              <a:t>}</a:t>
            </a:r>
            <a:endParaRPr sz="1225"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88"/>
              <a:buNone/>
            </a:pPr>
            <a:endParaRPr sz="1225" b="1">
              <a:solidFill>
                <a:srgbClr val="40424E"/>
              </a:solidFill>
              <a:latin typeface="Arial"/>
              <a:ea typeface="Arial"/>
              <a:cs typeface="Arial"/>
              <a:sym typeface="Arial"/>
            </a:endParaRPr>
          </a:p>
          <a:p>
            <a:pPr marL="0" lvl="0" indent="0" algn="l" rtl="0">
              <a:lnSpc>
                <a:spcPct val="95000"/>
              </a:lnSpc>
              <a:spcBef>
                <a:spcPts val="0"/>
              </a:spcBef>
              <a:spcAft>
                <a:spcPts val="1200"/>
              </a:spcAft>
              <a:buSzPts val="688"/>
              <a:buNone/>
            </a:pPr>
            <a:endParaRPr sz="812"/>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t>Continuation...</a:t>
            </a:r>
            <a:endParaRPr sz="2500"/>
          </a:p>
        </p:txBody>
      </p:sp>
      <p:sp>
        <p:nvSpPr>
          <p:cNvPr id="368" name="Google Shape;368;p28"/>
          <p:cNvSpPr txBox="1">
            <a:spLocks noGrp="1"/>
          </p:cNvSpPr>
          <p:nvPr>
            <p:ph type="body" idx="1"/>
          </p:nvPr>
        </p:nvSpPr>
        <p:spPr>
          <a:xfrm>
            <a:off x="1303800" y="1125550"/>
            <a:ext cx="7030500" cy="3921300"/>
          </a:xfrm>
          <a:prstGeom prst="rect">
            <a:avLst/>
          </a:prstGeom>
        </p:spPr>
        <p:txBody>
          <a:bodyPr spcFirstLastPara="1" wrap="square" lIns="91425" tIns="91425" rIns="91425" bIns="91425" anchor="t" anchorCtr="0">
            <a:noAutofit/>
          </a:bodyPr>
          <a:lstStyle/>
          <a:p>
            <a:pPr marL="342900" lvl="0" indent="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  For(i=0 to N-1)</a:t>
            </a:r>
            <a:endParaRPr sz="119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  {</a:t>
            </a:r>
            <a:endParaRPr sz="119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  		If((path exists from our current_path to i) and visited[i]=0)</a:t>
            </a:r>
            <a:endParaRPr sz="1190" b="1">
              <a:solidFill>
                <a:srgbClr val="40424E"/>
              </a:solidFill>
              <a:latin typeface="Arial"/>
              <a:ea typeface="Arial"/>
              <a:cs typeface="Arial"/>
              <a:sym typeface="Arial"/>
            </a:endParaRPr>
          </a:p>
          <a:p>
            <a:pPr marL="8001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a:t>
            </a:r>
            <a:endParaRPr sz="1190"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Temp_visit = visited[N]</a:t>
            </a:r>
            <a:endParaRPr sz="1190"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Temp_1 = curent_bound</a:t>
            </a:r>
            <a:endParaRPr sz="1190"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Temp_2 = current_weight</a:t>
            </a:r>
            <a:endParaRPr sz="119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       		Current_weight + = G[current_path][i];</a:t>
            </a:r>
            <a:endParaRPr sz="1190"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If(level!=1)</a:t>
            </a:r>
            <a:endParaRPr sz="1190" b="1">
              <a:solidFill>
                <a:srgbClr val="40424E"/>
              </a:solidFill>
              <a:latin typeface="Arial"/>
              <a:ea typeface="Arial"/>
              <a:cs typeface="Arial"/>
              <a:sym typeface="Arial"/>
            </a:endParaRPr>
          </a:p>
          <a:p>
            <a:pPr marL="17145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Current_bound-=(first_min(current_path last)+second_min(i))/2</a:t>
            </a:r>
            <a:endParaRPr sz="119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endParaRPr sz="1190" b="1">
              <a:solidFill>
                <a:srgbClr val="40424E"/>
              </a:solidFill>
              <a:latin typeface="Arial"/>
              <a:ea typeface="Arial"/>
              <a:cs typeface="Arial"/>
              <a:sym typeface="Arial"/>
            </a:endParaRPr>
          </a:p>
          <a:p>
            <a:pPr marL="1257300" lvl="0" indent="11430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If(level==1)</a:t>
            </a:r>
            <a:endParaRPr sz="119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r>
              <a:rPr lang="en-GB" sz="1190" b="1">
                <a:solidFill>
                  <a:srgbClr val="40424E"/>
                </a:solidFill>
                <a:latin typeface="Arial"/>
                <a:ea typeface="Arial"/>
                <a:cs typeface="Arial"/>
                <a:sym typeface="Arial"/>
              </a:rPr>
              <a:t>   			Current_bound-=(first_min(current_path last)+firstmin(i))/2</a:t>
            </a:r>
            <a:endParaRPr sz="1190" b="1">
              <a:solidFill>
                <a:srgbClr val="40424E"/>
              </a:solidFill>
              <a:latin typeface="Arial"/>
              <a:ea typeface="Arial"/>
              <a:cs typeface="Arial"/>
              <a:sym typeface="Arial"/>
            </a:endParaRPr>
          </a:p>
          <a:p>
            <a:pPr marL="342900" lvl="0" indent="0" algn="l" rtl="0">
              <a:lnSpc>
                <a:spcPct val="95000"/>
              </a:lnSpc>
              <a:spcBef>
                <a:spcPts val="400"/>
              </a:spcBef>
              <a:spcAft>
                <a:spcPts val="0"/>
              </a:spcAft>
              <a:buSzPts val="605"/>
              <a:buNone/>
            </a:pPr>
            <a:endParaRPr sz="1190" b="1">
              <a:solidFill>
                <a:srgbClr val="40424E"/>
              </a:solidFill>
              <a:latin typeface="Arial"/>
              <a:ea typeface="Arial"/>
              <a:cs typeface="Arial"/>
              <a:sym typeface="Arial"/>
            </a:endParaRPr>
          </a:p>
          <a:p>
            <a:pPr marL="0" lvl="0" indent="0" algn="l" rtl="0">
              <a:lnSpc>
                <a:spcPct val="95000"/>
              </a:lnSpc>
              <a:spcBef>
                <a:spcPts val="0"/>
              </a:spcBef>
              <a:spcAft>
                <a:spcPts val="1200"/>
              </a:spcAft>
              <a:buSzPts val="605"/>
              <a:buNone/>
            </a:pPr>
            <a:endParaRPr sz="914" b="1">
              <a:solidFill>
                <a:srgbClr val="40424E"/>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00"/>
              <a:t>Continuation...</a:t>
            </a:r>
            <a:endParaRPr sz="2500"/>
          </a:p>
          <a:p>
            <a:pPr marL="0" lvl="0" indent="0" algn="l" rtl="0">
              <a:spcBef>
                <a:spcPts val="0"/>
              </a:spcBef>
              <a:spcAft>
                <a:spcPts val="0"/>
              </a:spcAft>
              <a:buSzPts val="990"/>
              <a:buNone/>
            </a:pPr>
            <a:endParaRPr sz="2500"/>
          </a:p>
        </p:txBody>
      </p:sp>
      <p:sp>
        <p:nvSpPr>
          <p:cNvPr id="374" name="Google Shape;374;p29"/>
          <p:cNvSpPr txBox="1">
            <a:spLocks noGrp="1"/>
          </p:cNvSpPr>
          <p:nvPr>
            <p:ph type="body" idx="1"/>
          </p:nvPr>
        </p:nvSpPr>
        <p:spPr>
          <a:xfrm>
            <a:off x="1267050" y="1406125"/>
            <a:ext cx="7030500" cy="2804100"/>
          </a:xfrm>
          <a:prstGeom prst="rect">
            <a:avLst/>
          </a:prstGeom>
        </p:spPr>
        <p:txBody>
          <a:bodyPr spcFirstLastPara="1" wrap="square" lIns="91425" tIns="91425" rIns="91425" bIns="91425" anchor="t" anchorCtr="0">
            <a:noAutofit/>
          </a:bodyPr>
          <a:lstStyle/>
          <a:p>
            <a:pPr marL="8001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If(current_bound weight&lt;final result)</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12573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current path + = {i}</a:t>
            </a:r>
            <a:endParaRPr b="1">
              <a:solidFill>
                <a:srgbClr val="40424E"/>
              </a:solidFill>
              <a:latin typeface="Arial"/>
              <a:ea typeface="Arial"/>
              <a:cs typeface="Arial"/>
              <a:sym typeface="Arial"/>
            </a:endParaRPr>
          </a:p>
          <a:p>
            <a:pPr marL="12573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Visited[i]=1</a:t>
            </a:r>
            <a:endParaRPr b="1">
              <a:solidFill>
                <a:srgbClr val="40424E"/>
              </a:solidFill>
              <a:latin typeface="Arial"/>
              <a:ea typeface="Arial"/>
              <a:cs typeface="Arial"/>
              <a:sym typeface="Arial"/>
            </a:endParaRPr>
          </a:p>
          <a:p>
            <a:pPr marL="12573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Shortest_tour_rec(currnt_bound,current_weight,L+i,current_path)</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Current_weight=temp2</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Current_bound=temp1</a:t>
            </a:r>
            <a:endParaRPr b="1">
              <a:solidFill>
                <a:srgbClr val="40424E"/>
              </a:solidFill>
              <a:latin typeface="Arial"/>
              <a:ea typeface="Arial"/>
              <a:cs typeface="Arial"/>
              <a:sym typeface="Arial"/>
            </a:endParaRPr>
          </a:p>
          <a:p>
            <a:pPr marL="800100" lvl="0" indent="114300" algn="l" rtl="0">
              <a:lnSpc>
                <a:spcPct val="105000"/>
              </a:lnSpc>
              <a:spcBef>
                <a:spcPts val="400"/>
              </a:spcBef>
              <a:spcAft>
                <a:spcPts val="0"/>
              </a:spcAft>
              <a:buSzPts val="605"/>
              <a:buNone/>
            </a:pPr>
            <a:r>
              <a:rPr lang="en-GB" b="1">
                <a:solidFill>
                  <a:srgbClr val="40424E"/>
                </a:solidFill>
                <a:latin typeface="Arial"/>
                <a:ea typeface="Arial"/>
                <a:cs typeface="Arial"/>
                <a:sym typeface="Arial"/>
              </a:rPr>
              <a:t>Visited=temp_visit</a:t>
            </a:r>
            <a:endParaRPr b="1">
              <a:solidFill>
                <a:srgbClr val="40424E"/>
              </a:solidFill>
              <a:latin typeface="Arial"/>
              <a:ea typeface="Arial"/>
              <a:cs typeface="Arial"/>
              <a:sym typeface="Arial"/>
            </a:endParaRPr>
          </a:p>
          <a:p>
            <a:pPr marL="0" lvl="0" indent="457200" algn="l" rtl="0">
              <a:lnSpc>
                <a:spcPct val="105000"/>
              </a:lnSpc>
              <a:spcBef>
                <a:spcPts val="400"/>
              </a:spcBef>
              <a:spcAft>
                <a:spcPts val="0"/>
              </a:spcAft>
              <a:buSzPts val="605"/>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342900" lvl="0" indent="0" algn="l" rtl="0">
              <a:lnSpc>
                <a:spcPct val="105000"/>
              </a:lnSpc>
              <a:spcBef>
                <a:spcPts val="400"/>
              </a:spcBef>
              <a:spcAft>
                <a:spcPts val="0"/>
              </a:spcAft>
              <a:buSzPts val="605"/>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0" lvl="0" indent="0" algn="l" rtl="0">
              <a:lnSpc>
                <a:spcPct val="105000"/>
              </a:lnSpc>
              <a:spcBef>
                <a:spcPts val="400"/>
              </a:spcBef>
              <a:spcAft>
                <a:spcPts val="0"/>
              </a:spcAft>
              <a:buSzPts val="605"/>
              <a:buNone/>
            </a:pPr>
            <a:r>
              <a:rPr lang="en-GB" b="1">
                <a:solidFill>
                  <a:srgbClr val="40424E"/>
                </a:solidFill>
                <a:latin typeface="Arial"/>
                <a:ea typeface="Arial"/>
                <a:cs typeface="Arial"/>
                <a:sym typeface="Arial"/>
              </a:rPr>
              <a:t>}</a:t>
            </a:r>
            <a:endParaRPr b="1">
              <a:solidFill>
                <a:srgbClr val="40424E"/>
              </a:solidFill>
              <a:latin typeface="Arial"/>
              <a:ea typeface="Arial"/>
              <a:cs typeface="Arial"/>
              <a:sym typeface="Arial"/>
            </a:endParaRPr>
          </a:p>
          <a:p>
            <a:pPr marL="0" lvl="0" indent="0" algn="l" rtl="0">
              <a:lnSpc>
                <a:spcPct val="105000"/>
              </a:lnSpc>
              <a:spcBef>
                <a:spcPts val="0"/>
              </a:spcBef>
              <a:spcAft>
                <a:spcPts val="1200"/>
              </a:spcAft>
              <a:buSzPts val="605"/>
              <a:buNone/>
            </a:pPr>
            <a:endParaRPr b="1">
              <a:solidFill>
                <a:srgbClr val="40424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a:solidFill>
                  <a:srgbClr val="40424E"/>
                </a:solidFill>
              </a:rPr>
              <a:t>Proof of Correctness</a:t>
            </a:r>
            <a:endParaRPr>
              <a:solidFill>
                <a:srgbClr val="40424E"/>
              </a:solidFill>
            </a:endParaRPr>
          </a:p>
          <a:p>
            <a:pPr marL="0" lvl="0" indent="0" algn="l" rtl="0">
              <a:spcBef>
                <a:spcPts val="1200"/>
              </a:spcBef>
              <a:spcAft>
                <a:spcPts val="0"/>
              </a:spcAft>
              <a:buSzPts val="990"/>
              <a:buNone/>
            </a:pPr>
            <a:endParaRPr>
              <a:solidFill>
                <a:srgbClr val="40424E"/>
              </a:solidFill>
            </a:endParaRPr>
          </a:p>
        </p:txBody>
      </p:sp>
      <p:sp>
        <p:nvSpPr>
          <p:cNvPr id="380" name="Google Shape;380;p30"/>
          <p:cNvSpPr txBox="1">
            <a:spLocks noGrp="1"/>
          </p:cNvSpPr>
          <p:nvPr>
            <p:ph type="body" idx="1"/>
          </p:nvPr>
        </p:nvSpPr>
        <p:spPr>
          <a:xfrm>
            <a:off x="1303800" y="1194025"/>
            <a:ext cx="7030500" cy="3190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b="1">
                <a:solidFill>
                  <a:srgbClr val="40424E"/>
                </a:solidFill>
                <a:latin typeface="Arial"/>
                <a:ea typeface="Arial"/>
                <a:cs typeface="Arial"/>
                <a:sym typeface="Arial"/>
              </a:rPr>
              <a:t>Cost of a tour T = (1/2) * ∑ (Sum of cost of two edges  adjacent to u and in the tour T) </a:t>
            </a:r>
            <a:endParaRPr b="1">
              <a:solidFill>
                <a:srgbClr val="40424E"/>
              </a:solidFill>
              <a:latin typeface="Arial"/>
              <a:ea typeface="Arial"/>
              <a:cs typeface="Arial"/>
              <a:sym typeface="Arial"/>
            </a:endParaRPr>
          </a:p>
          <a:p>
            <a:pPr marL="0" lvl="0" indent="0" algn="l" rtl="0">
              <a:lnSpc>
                <a:spcPct val="95000"/>
              </a:lnSpc>
              <a:spcBef>
                <a:spcPts val="1200"/>
              </a:spcBef>
              <a:spcAft>
                <a:spcPts val="0"/>
              </a:spcAft>
              <a:buSzPts val="275"/>
              <a:buNone/>
            </a:pPr>
            <a:r>
              <a:rPr lang="en-GB" b="1">
                <a:solidFill>
                  <a:srgbClr val="40424E"/>
                </a:solidFill>
                <a:latin typeface="Arial"/>
                <a:ea typeface="Arial"/>
                <a:cs typeface="Arial"/>
                <a:sym typeface="Arial"/>
              </a:rPr>
              <a:t>                                          where u ∈ V</a:t>
            </a:r>
            <a:endParaRPr b="1">
              <a:solidFill>
                <a:srgbClr val="40424E"/>
              </a:solidFill>
              <a:latin typeface="Arial"/>
              <a:ea typeface="Arial"/>
              <a:cs typeface="Arial"/>
              <a:sym typeface="Arial"/>
            </a:endParaRPr>
          </a:p>
          <a:p>
            <a:pPr marL="0" lvl="0" indent="0" algn="l" rtl="0">
              <a:lnSpc>
                <a:spcPct val="95000"/>
              </a:lnSpc>
              <a:spcBef>
                <a:spcPts val="1200"/>
              </a:spcBef>
              <a:spcAft>
                <a:spcPts val="0"/>
              </a:spcAft>
              <a:buSzPts val="275"/>
              <a:buNone/>
            </a:pPr>
            <a:r>
              <a:rPr lang="en-GB" b="1">
                <a:solidFill>
                  <a:srgbClr val="40424E"/>
                </a:solidFill>
                <a:latin typeface="Arial"/>
                <a:ea typeface="Arial"/>
                <a:cs typeface="Arial"/>
                <a:sym typeface="Arial"/>
              </a:rPr>
              <a:t>Cost of any tour &gt;=  1/2) * ∑ (Sum of cost of two minimum  weight edges adjacent to u) </a:t>
            </a:r>
            <a:endParaRPr b="1">
              <a:solidFill>
                <a:srgbClr val="40424E"/>
              </a:solidFill>
              <a:latin typeface="Arial"/>
              <a:ea typeface="Arial"/>
              <a:cs typeface="Arial"/>
              <a:sym typeface="Arial"/>
            </a:endParaRPr>
          </a:p>
          <a:p>
            <a:pPr marL="190500" marR="190500" lvl="0" indent="0" algn="l" rtl="0">
              <a:lnSpc>
                <a:spcPct val="95000"/>
              </a:lnSpc>
              <a:spcBef>
                <a:spcPts val="1200"/>
              </a:spcBef>
              <a:spcAft>
                <a:spcPts val="0"/>
              </a:spcAft>
              <a:buSzPts val="275"/>
              <a:buNone/>
            </a:pPr>
            <a:r>
              <a:rPr lang="en-GB" b="1">
                <a:solidFill>
                  <a:srgbClr val="40424E"/>
                </a:solidFill>
                <a:latin typeface="Arial"/>
                <a:ea typeface="Arial"/>
                <a:cs typeface="Arial"/>
                <a:sym typeface="Arial"/>
              </a:rPr>
              <a:t>                                      where u ∈ V</a:t>
            </a:r>
            <a:endParaRPr b="1">
              <a:solidFill>
                <a:srgbClr val="40424E"/>
              </a:solidFill>
              <a:latin typeface="Arial"/>
              <a:ea typeface="Arial"/>
              <a:cs typeface="Arial"/>
              <a:sym typeface="Arial"/>
            </a:endParaRPr>
          </a:p>
          <a:p>
            <a:pPr marL="0" marR="190500" lvl="0" indent="0" algn="l" rtl="0">
              <a:lnSpc>
                <a:spcPct val="95000"/>
              </a:lnSpc>
              <a:spcBef>
                <a:spcPts val="800"/>
              </a:spcBef>
              <a:spcAft>
                <a:spcPts val="0"/>
              </a:spcAft>
              <a:buSzPts val="275"/>
              <a:buNone/>
            </a:pPr>
            <a:r>
              <a:rPr lang="en-GB" b="1">
                <a:solidFill>
                  <a:srgbClr val="40424E"/>
                </a:solidFill>
                <a:latin typeface="Arial"/>
                <a:ea typeface="Arial"/>
                <a:cs typeface="Arial"/>
                <a:sym typeface="Arial"/>
              </a:rPr>
              <a:t>As we go further in the recursion we update the bound (that is the value of current bound+current weight) by removing the minimum edge cost(from current bound) and adding the cost of the edge( to the current weight).</a:t>
            </a:r>
            <a:endParaRPr b="1">
              <a:solidFill>
                <a:srgbClr val="40424E"/>
              </a:solidFill>
              <a:latin typeface="Arial"/>
              <a:ea typeface="Arial"/>
              <a:cs typeface="Arial"/>
              <a:sym typeface="Arial"/>
            </a:endParaRPr>
          </a:p>
          <a:p>
            <a:pPr marL="0" marR="190500" lvl="0" indent="0" algn="l" rtl="0">
              <a:lnSpc>
                <a:spcPct val="95000"/>
              </a:lnSpc>
              <a:spcBef>
                <a:spcPts val="800"/>
              </a:spcBef>
              <a:spcAft>
                <a:spcPts val="0"/>
              </a:spcAft>
              <a:buSzPts val="275"/>
              <a:buNone/>
            </a:pPr>
            <a:r>
              <a:rPr lang="en-GB" b="1">
                <a:solidFill>
                  <a:srgbClr val="40424E"/>
                </a:solidFill>
                <a:latin typeface="Arial"/>
                <a:ea typeface="Arial"/>
                <a:cs typeface="Arial"/>
                <a:sym typeface="Arial"/>
              </a:rPr>
              <a:t>This value of (current bound + current weight) gives us the minimum cost of the tour that is possible following the current recursion. If it is greater than the current best value then it can’t give a solution better than the current best. Hence it can be avoided.</a:t>
            </a:r>
            <a:endParaRPr b="1">
              <a:solidFill>
                <a:srgbClr val="40424E"/>
              </a:solidFill>
              <a:latin typeface="Arial"/>
              <a:ea typeface="Arial"/>
              <a:cs typeface="Arial"/>
              <a:sym typeface="Arial"/>
            </a:endParaRPr>
          </a:p>
          <a:p>
            <a:pPr marL="0" marR="190500" lvl="0" indent="0" algn="l" rtl="0">
              <a:lnSpc>
                <a:spcPct val="95000"/>
              </a:lnSpc>
              <a:spcBef>
                <a:spcPts val="800"/>
              </a:spcBef>
              <a:spcAft>
                <a:spcPts val="0"/>
              </a:spcAft>
              <a:buSzPts val="275"/>
              <a:buNone/>
            </a:pPr>
            <a:r>
              <a:rPr lang="en-GB" b="1">
                <a:solidFill>
                  <a:srgbClr val="40424E"/>
                </a:solidFill>
                <a:latin typeface="Arial"/>
                <a:ea typeface="Arial"/>
                <a:cs typeface="Arial"/>
                <a:sym typeface="Arial"/>
              </a:rPr>
              <a:t>We check all the valid permutation whose (current bound + current weight) is less than current best, and hence we will be able to find the optimal solution.</a:t>
            </a:r>
            <a:endParaRPr b="1">
              <a:solidFill>
                <a:srgbClr val="40424E"/>
              </a:solidFill>
              <a:latin typeface="Arial"/>
              <a:ea typeface="Arial"/>
              <a:cs typeface="Arial"/>
              <a:sym typeface="Arial"/>
            </a:endParaRPr>
          </a:p>
          <a:p>
            <a:pPr marL="190500" marR="190500" lvl="0" indent="0" algn="l" rtl="0">
              <a:lnSpc>
                <a:spcPct val="95000"/>
              </a:lnSpc>
              <a:spcBef>
                <a:spcPts val="800"/>
              </a:spcBef>
              <a:spcAft>
                <a:spcPts val="0"/>
              </a:spcAft>
              <a:buSzPts val="275"/>
              <a:buNone/>
            </a:pPr>
            <a:endParaRPr b="1">
              <a:solidFill>
                <a:srgbClr val="40424E"/>
              </a:solidFill>
              <a:latin typeface="Arial"/>
              <a:ea typeface="Arial"/>
              <a:cs typeface="Arial"/>
              <a:sym typeface="Arial"/>
            </a:endParaRPr>
          </a:p>
          <a:p>
            <a:pPr marL="190500" marR="190500" lvl="0" indent="0" algn="l" rtl="0">
              <a:lnSpc>
                <a:spcPct val="95000"/>
              </a:lnSpc>
              <a:spcBef>
                <a:spcPts val="800"/>
              </a:spcBef>
              <a:spcAft>
                <a:spcPts val="800"/>
              </a:spcAft>
              <a:buSzPts val="275"/>
              <a:buNone/>
            </a:pPr>
            <a:endParaRPr b="1">
              <a:solidFill>
                <a:srgbClr val="40424E"/>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xfrm>
            <a:off x="1303800" y="1034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40424E"/>
                </a:solidFill>
              </a:rPr>
              <a:t>Working on an Example</a:t>
            </a:r>
            <a:endParaRPr>
              <a:solidFill>
                <a:srgbClr val="40424E"/>
              </a:solidFill>
            </a:endParaRPr>
          </a:p>
        </p:txBody>
      </p:sp>
      <p:pic>
        <p:nvPicPr>
          <p:cNvPr id="386" name="Google Shape;386;p31"/>
          <p:cNvPicPr preferRelativeResize="0"/>
          <p:nvPr/>
        </p:nvPicPr>
        <p:blipFill>
          <a:blip r:embed="rId3">
            <a:alphaModFix/>
          </a:blip>
          <a:stretch>
            <a:fillRect/>
          </a:stretch>
        </p:blipFill>
        <p:spPr>
          <a:xfrm>
            <a:off x="0" y="742650"/>
            <a:ext cx="7108927" cy="4071974"/>
          </a:xfrm>
          <a:prstGeom prst="rect">
            <a:avLst/>
          </a:prstGeom>
          <a:noFill/>
          <a:ln>
            <a:noFill/>
          </a:ln>
        </p:spPr>
      </p:pic>
      <p:pic>
        <p:nvPicPr>
          <p:cNvPr id="387" name="Google Shape;387;p31"/>
          <p:cNvPicPr preferRelativeResize="0"/>
          <p:nvPr/>
        </p:nvPicPr>
        <p:blipFill>
          <a:blip r:embed="rId4">
            <a:alphaModFix/>
          </a:blip>
          <a:stretch>
            <a:fillRect/>
          </a:stretch>
        </p:blipFill>
        <p:spPr>
          <a:xfrm>
            <a:off x="6472925" y="807584"/>
            <a:ext cx="2671075" cy="19698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894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434343"/>
                </a:solidFill>
              </a:rPr>
              <a:t>Problem Statement and Motivation</a:t>
            </a:r>
            <a:endParaRPr>
              <a:solidFill>
                <a:srgbClr val="434343"/>
              </a:solidFill>
            </a:endParaRPr>
          </a:p>
        </p:txBody>
      </p:sp>
      <p:sp>
        <p:nvSpPr>
          <p:cNvPr id="284" name="Google Shape;284;p14"/>
          <p:cNvSpPr txBox="1">
            <a:spLocks noGrp="1"/>
          </p:cNvSpPr>
          <p:nvPr>
            <p:ph type="body" idx="1"/>
          </p:nvPr>
        </p:nvSpPr>
        <p:spPr>
          <a:xfrm>
            <a:off x="1303800" y="1732875"/>
            <a:ext cx="7030500" cy="3159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u="sng">
                <a:latin typeface="Arial"/>
                <a:ea typeface="Arial"/>
                <a:cs typeface="Arial"/>
                <a:sym typeface="Arial"/>
              </a:rPr>
              <a:t>Problem Statement:</a:t>
            </a:r>
            <a:r>
              <a:rPr lang="en-GB" b="1">
                <a:latin typeface="Arial"/>
                <a:ea typeface="Arial"/>
                <a:cs typeface="Arial"/>
                <a:sym typeface="Arial"/>
              </a:rPr>
              <a:t> A fresher wants to visit every prominent place in IITKGP. We  are given a list of places and possible routes connecting them with distances. We have to find the shortest possible route such that he/she gets to visit every place and returns back to his/her hostel.</a:t>
            </a:r>
            <a:endParaRPr b="1">
              <a:latin typeface="Arial"/>
              <a:ea typeface="Arial"/>
              <a:cs typeface="Arial"/>
              <a:sym typeface="Arial"/>
            </a:endParaRPr>
          </a:p>
          <a:p>
            <a:pPr marL="0" lvl="0" indent="0" algn="l" rtl="0">
              <a:spcBef>
                <a:spcPts val="1200"/>
              </a:spcBef>
              <a:spcAft>
                <a:spcPts val="1200"/>
              </a:spcAft>
              <a:buNone/>
            </a:pPr>
            <a:r>
              <a:rPr lang="en-GB" b="1" u="sng">
                <a:latin typeface="Arial"/>
                <a:ea typeface="Arial"/>
                <a:cs typeface="Arial"/>
                <a:sym typeface="Arial"/>
              </a:rPr>
              <a:t>Motivation:</a:t>
            </a:r>
            <a:r>
              <a:rPr lang="en-GB" b="1">
                <a:latin typeface="Arial"/>
                <a:ea typeface="Arial"/>
                <a:cs typeface="Arial"/>
                <a:sym typeface="Arial"/>
              </a:rPr>
              <a:t>As a fresher one should know all the important places of the campus.It gives the student a sense of belongingness and makes him understand the reputation of the college.It can also motivate the student. We often come across this problem in man day to day activities.We try to minimise the distance travelled owing to many reasons like time constraint and fuel efficiency (the increasing fuel price is also a factor).We have to make sure that no important place is left out and maximise the number of trips in a given time so that every student can get a chance to take the trip.All these factors point to the need of having to find the shortest path covering all places.This is where the following algorithm steps in.</a:t>
            </a:r>
            <a:endParaRPr b="1">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40424E"/>
                </a:solidFill>
              </a:rPr>
              <a:t>Time complexity analysis</a:t>
            </a:r>
            <a:endParaRPr>
              <a:solidFill>
                <a:srgbClr val="40424E"/>
              </a:solidFill>
            </a:endParaRPr>
          </a:p>
        </p:txBody>
      </p:sp>
      <p:sp>
        <p:nvSpPr>
          <p:cNvPr id="393" name="Google Shape;393;p32"/>
          <p:cNvSpPr txBox="1">
            <a:spLocks noGrp="1"/>
          </p:cNvSpPr>
          <p:nvPr>
            <p:ph type="body" idx="1"/>
          </p:nvPr>
        </p:nvSpPr>
        <p:spPr>
          <a:xfrm>
            <a:off x="1349725" y="1641025"/>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800"/>
              </a:spcBef>
              <a:spcAft>
                <a:spcPts val="0"/>
              </a:spcAft>
              <a:buSzPts val="605"/>
              <a:buNone/>
            </a:pPr>
            <a:r>
              <a:rPr lang="en-GB" b="1">
                <a:solidFill>
                  <a:srgbClr val="40424E"/>
                </a:solidFill>
                <a:latin typeface="Arial"/>
                <a:ea typeface="Arial"/>
                <a:cs typeface="Arial"/>
                <a:sym typeface="Arial"/>
              </a:rPr>
              <a:t>In the worst case we are actually creating all the possible extensions of nodes(permutations) in terms of tree nodes as we may not get the chance to prune at any step. </a:t>
            </a:r>
            <a:endParaRPr b="1">
              <a:solidFill>
                <a:srgbClr val="40424E"/>
              </a:solidFill>
              <a:latin typeface="Arial"/>
              <a:ea typeface="Arial"/>
              <a:cs typeface="Arial"/>
              <a:sym typeface="Arial"/>
            </a:endParaRPr>
          </a:p>
          <a:p>
            <a:pPr marL="0" lvl="0" indent="0" algn="l" rtl="0">
              <a:lnSpc>
                <a:spcPct val="150000"/>
              </a:lnSpc>
              <a:spcBef>
                <a:spcPts val="800"/>
              </a:spcBef>
              <a:spcAft>
                <a:spcPts val="0"/>
              </a:spcAft>
              <a:buSzPts val="605"/>
              <a:buNone/>
            </a:pPr>
            <a:r>
              <a:rPr lang="en-GB" b="1">
                <a:solidFill>
                  <a:srgbClr val="40424E"/>
                </a:solidFill>
                <a:latin typeface="Arial"/>
                <a:ea typeface="Arial"/>
                <a:cs typeface="Arial"/>
                <a:sym typeface="Arial"/>
              </a:rPr>
              <a:t>Suppose we have N places, then we need to generate all the permutations of the (N-1) places, excluding the starting point. Hence the time complexity for generating the permutation is O((n-1)!), which is equal to O(2^(n-1)). </a:t>
            </a:r>
            <a:endParaRPr b="1">
              <a:solidFill>
                <a:srgbClr val="40424E"/>
              </a:solidFill>
              <a:latin typeface="Arial"/>
              <a:ea typeface="Arial"/>
              <a:cs typeface="Arial"/>
              <a:sym typeface="Arial"/>
            </a:endParaRPr>
          </a:p>
          <a:p>
            <a:pPr marL="0" lvl="0" indent="0" algn="l" rtl="0">
              <a:lnSpc>
                <a:spcPct val="150000"/>
              </a:lnSpc>
              <a:spcBef>
                <a:spcPts val="800"/>
              </a:spcBef>
              <a:spcAft>
                <a:spcPts val="0"/>
              </a:spcAft>
              <a:buSzPts val="605"/>
              <a:buNone/>
            </a:pPr>
            <a:r>
              <a:rPr lang="en-GB" b="1">
                <a:solidFill>
                  <a:srgbClr val="40424E"/>
                </a:solidFill>
                <a:latin typeface="Arial"/>
                <a:ea typeface="Arial"/>
                <a:cs typeface="Arial"/>
                <a:sym typeface="Arial"/>
              </a:rPr>
              <a:t>Hence the final time complexity of the algorithm(including the intermediate steps) is  O(n^2 * 2^n).</a:t>
            </a:r>
            <a:endParaRPr b="1">
              <a:solidFill>
                <a:srgbClr val="40424E"/>
              </a:solidFill>
              <a:latin typeface="Arial"/>
              <a:ea typeface="Arial"/>
              <a:cs typeface="Arial"/>
              <a:sym typeface="Arial"/>
            </a:endParaRPr>
          </a:p>
          <a:p>
            <a:pPr marL="0" lvl="0" indent="0" algn="l" rtl="0">
              <a:lnSpc>
                <a:spcPct val="150000"/>
              </a:lnSpc>
              <a:spcBef>
                <a:spcPts val="800"/>
              </a:spcBef>
              <a:spcAft>
                <a:spcPts val="0"/>
              </a:spcAft>
              <a:buSzPts val="605"/>
              <a:buNone/>
            </a:pPr>
            <a:endParaRPr b="1">
              <a:solidFill>
                <a:srgbClr val="40424E"/>
              </a:solidFill>
              <a:latin typeface="Arial"/>
              <a:ea typeface="Arial"/>
              <a:cs typeface="Arial"/>
              <a:sym typeface="Arial"/>
            </a:endParaRPr>
          </a:p>
          <a:p>
            <a:pPr marL="0" lvl="0" indent="0" algn="l" rtl="0">
              <a:lnSpc>
                <a:spcPct val="150000"/>
              </a:lnSpc>
              <a:spcBef>
                <a:spcPts val="0"/>
              </a:spcBef>
              <a:spcAft>
                <a:spcPts val="1200"/>
              </a:spcAft>
              <a:buSzPts val="605"/>
              <a:buNone/>
            </a:pPr>
            <a:endParaRPr b="1">
              <a:solidFill>
                <a:srgbClr val="40424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3"/>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000"/>
              <a:t>Implementation of Branch and Bound in C</a:t>
            </a:r>
            <a:endParaRPr sz="4000"/>
          </a:p>
        </p:txBody>
      </p:sp>
      <p:sp>
        <p:nvSpPr>
          <p:cNvPr id="399" name="Google Shape;399;p3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34"/>
          <p:cNvPicPr preferRelativeResize="0"/>
          <p:nvPr/>
        </p:nvPicPr>
        <p:blipFill>
          <a:blip r:embed="rId3">
            <a:alphaModFix/>
          </a:blip>
          <a:stretch>
            <a:fillRect/>
          </a:stretch>
        </p:blipFill>
        <p:spPr>
          <a:xfrm>
            <a:off x="161575" y="473300"/>
            <a:ext cx="4147600" cy="4028425"/>
          </a:xfrm>
          <a:prstGeom prst="rect">
            <a:avLst/>
          </a:prstGeom>
          <a:noFill/>
          <a:ln>
            <a:noFill/>
          </a:ln>
        </p:spPr>
      </p:pic>
      <p:pic>
        <p:nvPicPr>
          <p:cNvPr id="405" name="Google Shape;405;p34"/>
          <p:cNvPicPr preferRelativeResize="0"/>
          <p:nvPr/>
        </p:nvPicPr>
        <p:blipFill>
          <a:blip r:embed="rId4">
            <a:alphaModFix/>
          </a:blip>
          <a:stretch>
            <a:fillRect/>
          </a:stretch>
        </p:blipFill>
        <p:spPr>
          <a:xfrm>
            <a:off x="4572000" y="473300"/>
            <a:ext cx="4419601" cy="402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35"/>
          <p:cNvPicPr preferRelativeResize="0"/>
          <p:nvPr/>
        </p:nvPicPr>
        <p:blipFill>
          <a:blip r:embed="rId3">
            <a:alphaModFix/>
          </a:blip>
          <a:stretch>
            <a:fillRect/>
          </a:stretch>
        </p:blipFill>
        <p:spPr>
          <a:xfrm>
            <a:off x="620150" y="97300"/>
            <a:ext cx="7903703"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36"/>
          <p:cNvPicPr preferRelativeResize="0"/>
          <p:nvPr/>
        </p:nvPicPr>
        <p:blipFill>
          <a:blip r:embed="rId3">
            <a:alphaModFix/>
          </a:blip>
          <a:stretch>
            <a:fillRect/>
          </a:stretch>
        </p:blipFill>
        <p:spPr>
          <a:xfrm>
            <a:off x="305063" y="152400"/>
            <a:ext cx="8533863"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37"/>
          <p:cNvPicPr preferRelativeResize="0"/>
          <p:nvPr/>
        </p:nvPicPr>
        <p:blipFill>
          <a:blip r:embed="rId3">
            <a:alphaModFix/>
          </a:blip>
          <a:stretch>
            <a:fillRect/>
          </a:stretch>
        </p:blipFill>
        <p:spPr>
          <a:xfrm>
            <a:off x="483550" y="152400"/>
            <a:ext cx="8176896"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38"/>
          <p:cNvPicPr preferRelativeResize="0"/>
          <p:nvPr/>
        </p:nvPicPr>
        <p:blipFill>
          <a:blip r:embed="rId3">
            <a:alphaModFix/>
          </a:blip>
          <a:stretch>
            <a:fillRect/>
          </a:stretch>
        </p:blipFill>
        <p:spPr>
          <a:xfrm>
            <a:off x="152400" y="152400"/>
            <a:ext cx="4164475" cy="4838700"/>
          </a:xfrm>
          <a:prstGeom prst="rect">
            <a:avLst/>
          </a:prstGeom>
          <a:noFill/>
          <a:ln>
            <a:noFill/>
          </a:ln>
        </p:spPr>
      </p:pic>
      <p:pic>
        <p:nvPicPr>
          <p:cNvPr id="426" name="Google Shape;426;p38"/>
          <p:cNvPicPr preferRelativeResize="0"/>
          <p:nvPr/>
        </p:nvPicPr>
        <p:blipFill>
          <a:blip r:embed="rId4">
            <a:alphaModFix/>
          </a:blip>
          <a:stretch>
            <a:fillRect/>
          </a:stretch>
        </p:blipFill>
        <p:spPr>
          <a:xfrm>
            <a:off x="4572000" y="152400"/>
            <a:ext cx="4419600" cy="4838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title"/>
          </p:nvPr>
        </p:nvSpPr>
        <p:spPr>
          <a:xfrm>
            <a:off x="1443650" y="120365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40424E"/>
                </a:solidFill>
              </a:rPr>
              <a:t>Input and Output Specifications</a:t>
            </a:r>
            <a:endParaRPr>
              <a:solidFill>
                <a:srgbClr val="40424E"/>
              </a:solidFill>
            </a:endParaRPr>
          </a:p>
        </p:txBody>
      </p:sp>
      <p:sp>
        <p:nvSpPr>
          <p:cNvPr id="290" name="Google Shape;290;p15"/>
          <p:cNvSpPr txBox="1">
            <a:spLocks noGrp="1"/>
          </p:cNvSpPr>
          <p:nvPr>
            <p:ph type="body" idx="1"/>
          </p:nvPr>
        </p:nvSpPr>
        <p:spPr>
          <a:xfrm>
            <a:off x="1129300" y="1429775"/>
            <a:ext cx="7030500" cy="26115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05"/>
              <a:buNone/>
            </a:pPr>
            <a:r>
              <a:rPr lang="en-GB" sz="1315" b="1">
                <a:latin typeface="Arial"/>
                <a:ea typeface="Arial"/>
                <a:cs typeface="Arial"/>
                <a:sym typeface="Arial"/>
              </a:rPr>
              <a:t>The input is given as an adjacency matrix.We assume that every node is connected to all other nodes and the distance between the same node is zero. Let the adjacency matrix be A and let there be n nodes. The size of A is nxn and all diagonal elements are zero. Also the matrix is symmetric</a:t>
            </a:r>
            <a:endParaRPr sz="1315" b="1">
              <a:latin typeface="Arial"/>
              <a:ea typeface="Arial"/>
              <a:cs typeface="Arial"/>
              <a:sym typeface="Arial"/>
            </a:endParaRPr>
          </a:p>
          <a:p>
            <a:pPr marL="0" lvl="0" indent="0" algn="l" rtl="0">
              <a:lnSpc>
                <a:spcPct val="95000"/>
              </a:lnSpc>
              <a:spcBef>
                <a:spcPts val="1200"/>
              </a:spcBef>
              <a:spcAft>
                <a:spcPts val="0"/>
              </a:spcAft>
              <a:buSzPts val="605"/>
              <a:buNone/>
            </a:pPr>
            <a:r>
              <a:rPr lang="en-GB" sz="1315" b="1">
                <a:latin typeface="Arial"/>
                <a:ea typeface="Arial"/>
                <a:cs typeface="Arial"/>
                <a:sym typeface="Arial"/>
              </a:rPr>
              <a:t>Aij = 0             for i=j </a:t>
            </a:r>
            <a:endParaRPr sz="1315" b="1">
              <a:latin typeface="Arial"/>
              <a:ea typeface="Arial"/>
              <a:cs typeface="Arial"/>
              <a:sym typeface="Arial"/>
            </a:endParaRPr>
          </a:p>
          <a:p>
            <a:pPr marL="0" lvl="0" indent="0" algn="l" rtl="0">
              <a:lnSpc>
                <a:spcPct val="95000"/>
              </a:lnSpc>
              <a:spcBef>
                <a:spcPts val="1200"/>
              </a:spcBef>
              <a:spcAft>
                <a:spcPts val="0"/>
              </a:spcAft>
              <a:buSzPts val="605"/>
              <a:buNone/>
            </a:pPr>
            <a:r>
              <a:rPr lang="en-GB" sz="1315" b="1">
                <a:latin typeface="Arial"/>
                <a:ea typeface="Arial"/>
                <a:cs typeface="Arial"/>
                <a:sym typeface="Arial"/>
              </a:rPr>
              <a:t>Aij = Aji !=0   for all other i,j</a:t>
            </a:r>
            <a:endParaRPr sz="1315" b="1">
              <a:latin typeface="Arial"/>
              <a:ea typeface="Arial"/>
              <a:cs typeface="Arial"/>
              <a:sym typeface="Arial"/>
            </a:endParaRPr>
          </a:p>
          <a:p>
            <a:pPr marL="0" lvl="0" indent="0" algn="l" rtl="0">
              <a:lnSpc>
                <a:spcPct val="95000"/>
              </a:lnSpc>
              <a:spcBef>
                <a:spcPts val="1200"/>
              </a:spcBef>
              <a:spcAft>
                <a:spcPts val="1200"/>
              </a:spcAft>
              <a:buSzPts val="605"/>
              <a:buNone/>
            </a:pPr>
            <a:r>
              <a:rPr lang="en-GB" sz="1315" b="1">
                <a:latin typeface="Arial"/>
                <a:ea typeface="Arial"/>
                <a:cs typeface="Arial"/>
                <a:sym typeface="Arial"/>
              </a:rPr>
              <a:t>The shortest tour is given along with the cost of the tour as the output.</a:t>
            </a:r>
            <a:endParaRPr sz="1315"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850">
                <a:solidFill>
                  <a:srgbClr val="FFFFFF"/>
                </a:solidFill>
              </a:rPr>
              <a:t>Brute Force Method</a:t>
            </a:r>
            <a:endParaRPr sz="2850">
              <a:solidFill>
                <a:srgbClr val="FFFFFF"/>
              </a:solidFill>
            </a:endParaRPr>
          </a:p>
          <a:p>
            <a:pPr marL="0" lvl="0" indent="0" algn="ctr" rtl="0">
              <a:spcBef>
                <a:spcPts val="0"/>
              </a:spcBef>
              <a:spcAft>
                <a:spcPts val="0"/>
              </a:spcAft>
              <a:buNone/>
            </a:pPr>
            <a:endParaRPr sz="2444">
              <a:solidFill>
                <a:srgbClr val="000000"/>
              </a:solidFill>
            </a:endParaRPr>
          </a:p>
        </p:txBody>
      </p:sp>
      <p:sp>
        <p:nvSpPr>
          <p:cNvPr id="296" name="Google Shape;296;p16"/>
          <p:cNvSpPr txBox="1">
            <a:spLocks noGrp="1"/>
          </p:cNvSpPr>
          <p:nvPr>
            <p:ph type="body" idx="1"/>
          </p:nvPr>
        </p:nvSpPr>
        <p:spPr>
          <a:xfrm>
            <a:off x="1303800" y="1524700"/>
            <a:ext cx="7030500" cy="32457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b="1">
                <a:latin typeface="Arial"/>
                <a:ea typeface="Arial"/>
                <a:cs typeface="Arial"/>
                <a:sym typeface="Arial"/>
              </a:rPr>
              <a:t>In this method the optimum solution is found out by checking all possible combinations of the route and returning the path with the shortest length. The path should start and end at the same node to complete one round trip.</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All the places are assumed as nodes of a graph. Assuming all the nodes are connected by nodes which are branches. All the roads allow two directional traffic hence the graph is non directional. The distance between two places is the weight of the branch in between the two nodes. So, it becomes a case of undirected weighted graph. The input is given in the form of an adjacency matrix A such that the distance ‘d’ between two nodes i,j is given by Aij =d.</a:t>
            </a:r>
            <a:endParaRPr b="1">
              <a:latin typeface="Arial"/>
              <a:ea typeface="Arial"/>
              <a:cs typeface="Arial"/>
              <a:sym typeface="Arial"/>
            </a:endParaRPr>
          </a:p>
          <a:p>
            <a:pPr marL="0" lvl="0" indent="0" algn="ctr" rtl="0">
              <a:spcBef>
                <a:spcPts val="1200"/>
              </a:spcBef>
              <a:spcAft>
                <a:spcPts val="1200"/>
              </a:spcAft>
              <a:buNone/>
            </a:pPr>
            <a:endParaRPr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247625" y="4780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a:solidFill>
                  <a:srgbClr val="40424E"/>
                </a:solidFill>
              </a:rPr>
              <a:t>Pseudocode</a:t>
            </a:r>
            <a:endParaRPr>
              <a:solidFill>
                <a:srgbClr val="40424E"/>
              </a:solidFill>
            </a:endParaRPr>
          </a:p>
          <a:p>
            <a:pPr marL="0" lvl="0" indent="0" algn="l" rtl="0">
              <a:spcBef>
                <a:spcPts val="0"/>
              </a:spcBef>
              <a:spcAft>
                <a:spcPts val="0"/>
              </a:spcAft>
              <a:buSzPts val="990"/>
              <a:buNone/>
            </a:pPr>
            <a:endParaRPr>
              <a:solidFill>
                <a:srgbClr val="40424E"/>
              </a:solidFill>
            </a:endParaRPr>
          </a:p>
          <a:p>
            <a:pPr marL="0" lvl="0" indent="0" algn="l" rtl="0">
              <a:lnSpc>
                <a:spcPct val="115000"/>
              </a:lnSpc>
              <a:spcBef>
                <a:spcPts val="2400"/>
              </a:spcBef>
              <a:spcAft>
                <a:spcPts val="600"/>
              </a:spcAft>
              <a:buSzPts val="990"/>
              <a:buNone/>
            </a:pPr>
            <a:endParaRPr>
              <a:solidFill>
                <a:srgbClr val="40424E"/>
              </a:solidFill>
            </a:endParaRPr>
          </a:p>
        </p:txBody>
      </p:sp>
      <p:sp>
        <p:nvSpPr>
          <p:cNvPr id="302" name="Google Shape;302;p17"/>
          <p:cNvSpPr txBox="1">
            <a:spLocks noGrp="1"/>
          </p:cNvSpPr>
          <p:nvPr>
            <p:ph type="body" idx="1"/>
          </p:nvPr>
        </p:nvSpPr>
        <p:spPr>
          <a:xfrm>
            <a:off x="1303800" y="1295925"/>
            <a:ext cx="7030500" cy="3235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b="1">
                <a:latin typeface="Arial"/>
                <a:ea typeface="Arial"/>
                <a:cs typeface="Arial"/>
                <a:sym typeface="Arial"/>
              </a:rPr>
              <a:t>Let N be the list of nodes,N1 be the initial node.Let Mfinal be final list.</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Mfinal={}</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M={}</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Min=infinite;</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Shortest_path( matrix A, node Ni, nodelist N, nodelist M){</a:t>
            </a:r>
            <a:endParaRPr b="1">
              <a:latin typeface="Arial"/>
              <a:ea typeface="Arial"/>
              <a:cs typeface="Arial"/>
              <a:sym typeface="Arial"/>
            </a:endParaRPr>
          </a:p>
          <a:p>
            <a:pPr marL="0" lvl="0" indent="0" algn="l" rtl="0">
              <a:spcBef>
                <a:spcPts val="1200"/>
              </a:spcBef>
              <a:spcAft>
                <a:spcPts val="0"/>
              </a:spcAft>
              <a:buNone/>
            </a:pPr>
            <a:r>
              <a:rPr lang="en-GB" b="1">
                <a:latin typeface="Arial"/>
                <a:ea typeface="Arial"/>
                <a:cs typeface="Arial"/>
                <a:sym typeface="Arial"/>
              </a:rPr>
              <a:t>N=N-Ni ;/N-Ni indicates to remove the current node from list of nodes to prevent it from being selected again/</a:t>
            </a:r>
            <a:endParaRPr b="1">
              <a:latin typeface="Arial"/>
              <a:ea typeface="Arial"/>
              <a:cs typeface="Arial"/>
              <a:sym typeface="Arial"/>
            </a:endParaRPr>
          </a:p>
          <a:p>
            <a:pPr marL="0" lvl="0" indent="0" algn="l" rtl="0">
              <a:spcBef>
                <a:spcPts val="1200"/>
              </a:spcBef>
              <a:spcAft>
                <a:spcPts val="1200"/>
              </a:spcAft>
              <a:buNone/>
            </a:pPr>
            <a:r>
              <a:rPr lang="en-GB" b="1">
                <a:latin typeface="Arial"/>
                <a:ea typeface="Arial"/>
                <a:cs typeface="Arial"/>
                <a:sym typeface="Arial"/>
              </a:rPr>
              <a:t>M=M+Ni;/Adding Ni to the final path list/</a:t>
            </a:r>
            <a:endParaRPr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0424E"/>
                </a:solidFill>
              </a:rPr>
              <a:t>Continuation...</a:t>
            </a:r>
            <a:endParaRPr>
              <a:solidFill>
                <a:srgbClr val="40424E"/>
              </a:solidFill>
            </a:endParaRPr>
          </a:p>
          <a:p>
            <a:pPr marL="0" lvl="0" indent="0" algn="l" rtl="0">
              <a:spcBef>
                <a:spcPts val="0"/>
              </a:spcBef>
              <a:spcAft>
                <a:spcPts val="0"/>
              </a:spcAft>
              <a:buNone/>
            </a:pPr>
            <a:endParaRPr sz="2911">
              <a:solidFill>
                <a:srgbClr val="40424E"/>
              </a:solidFill>
            </a:endParaRPr>
          </a:p>
        </p:txBody>
      </p:sp>
      <p:sp>
        <p:nvSpPr>
          <p:cNvPr id="308" name="Google Shape;308;p18"/>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GB" b="1">
                <a:latin typeface="Arial"/>
                <a:ea typeface="Arial"/>
                <a:cs typeface="Arial"/>
                <a:sym typeface="Arial"/>
              </a:rPr>
              <a:t>If(number of rows of A =1){</a:t>
            </a:r>
            <a:endParaRPr b="1">
              <a:latin typeface="Arial"/>
              <a:ea typeface="Arial"/>
              <a:cs typeface="Arial"/>
              <a:sym typeface="Arial"/>
            </a:endParaRPr>
          </a:p>
          <a:p>
            <a:pPr marL="0" lvl="0" indent="457200" algn="l" rtl="0">
              <a:lnSpc>
                <a:spcPct val="100000"/>
              </a:lnSpc>
              <a:spcBef>
                <a:spcPts val="1200"/>
              </a:spcBef>
              <a:spcAft>
                <a:spcPts val="0"/>
              </a:spcAft>
              <a:buNone/>
            </a:pPr>
            <a:r>
              <a:rPr lang="en-GB" b="1">
                <a:latin typeface="Arial"/>
                <a:ea typeface="Arial"/>
                <a:cs typeface="Arial"/>
                <a:sym typeface="Arial"/>
              </a:rPr>
              <a:t>Return Ai1+Distance;</a:t>
            </a:r>
            <a:endParaRPr b="1">
              <a:latin typeface="Arial"/>
              <a:ea typeface="Arial"/>
              <a:cs typeface="Arial"/>
              <a:sym typeface="Arial"/>
            </a:endParaRPr>
          </a:p>
          <a:p>
            <a:pPr marL="0" lvl="0" indent="457200" algn="l" rtl="0">
              <a:lnSpc>
                <a:spcPct val="100000"/>
              </a:lnSpc>
              <a:spcBef>
                <a:spcPts val="1200"/>
              </a:spcBef>
              <a:spcAft>
                <a:spcPts val="0"/>
              </a:spcAft>
              <a:buNone/>
            </a:pPr>
            <a:r>
              <a:rPr lang="en-GB" b="1">
                <a:latin typeface="Arial"/>
                <a:ea typeface="Arial"/>
                <a:cs typeface="Arial"/>
                <a:sym typeface="Arial"/>
              </a:rPr>
              <a:t>}</a:t>
            </a:r>
            <a:endParaRPr b="1">
              <a:latin typeface="Arial"/>
              <a:ea typeface="Arial"/>
              <a:cs typeface="Arial"/>
              <a:sym typeface="Arial"/>
            </a:endParaRPr>
          </a:p>
          <a:p>
            <a:pPr marL="0" lvl="0" indent="0" algn="l" rtl="0">
              <a:lnSpc>
                <a:spcPct val="100000"/>
              </a:lnSpc>
              <a:spcBef>
                <a:spcPts val="1200"/>
              </a:spcBef>
              <a:spcAft>
                <a:spcPts val="0"/>
              </a:spcAft>
              <a:buNone/>
            </a:pPr>
            <a:r>
              <a:rPr lang="en-GB" b="1">
                <a:latin typeface="Arial"/>
                <a:ea typeface="Arial"/>
                <a:cs typeface="Arial"/>
                <a:sym typeface="Arial"/>
              </a:rPr>
              <a:t>For all Nj in nodes {</a:t>
            </a:r>
            <a:endParaRPr b="1">
              <a:latin typeface="Arial"/>
              <a:ea typeface="Arial"/>
              <a:cs typeface="Arial"/>
              <a:sym typeface="Arial"/>
            </a:endParaRPr>
          </a:p>
          <a:p>
            <a:pPr marL="0" lvl="0" indent="457200" algn="l" rtl="0">
              <a:lnSpc>
                <a:spcPct val="100000"/>
              </a:lnSpc>
              <a:spcBef>
                <a:spcPts val="1200"/>
              </a:spcBef>
              <a:spcAft>
                <a:spcPts val="0"/>
              </a:spcAft>
              <a:buNone/>
            </a:pPr>
            <a:r>
              <a:rPr lang="en-GB" b="1">
                <a:latin typeface="Arial"/>
                <a:ea typeface="Arial"/>
                <a:cs typeface="Arial"/>
                <a:sym typeface="Arial"/>
              </a:rPr>
              <a:t>Distance= (Aij+Shortest_path(A-Ai,node Nj,nodelist N,nodelist M);</a:t>
            </a:r>
            <a:endParaRPr b="1">
              <a:latin typeface="Arial"/>
              <a:ea typeface="Arial"/>
              <a:cs typeface="Arial"/>
              <a:sym typeface="Arial"/>
            </a:endParaRPr>
          </a:p>
          <a:p>
            <a:pPr marL="0" lvl="0" indent="457200" algn="l" rtl="0">
              <a:lnSpc>
                <a:spcPct val="100000"/>
              </a:lnSpc>
              <a:spcBef>
                <a:spcPts val="1200"/>
              </a:spcBef>
              <a:spcAft>
                <a:spcPts val="0"/>
              </a:spcAft>
              <a:buNone/>
            </a:pPr>
            <a:r>
              <a:rPr lang="en-GB" b="1">
                <a:latin typeface="Arial"/>
                <a:ea typeface="Arial"/>
                <a:cs typeface="Arial"/>
                <a:sym typeface="Arial"/>
              </a:rPr>
              <a:t>If(Distance&lt;min){min =Distance;</a:t>
            </a:r>
            <a:endParaRPr b="1">
              <a:latin typeface="Arial"/>
              <a:ea typeface="Arial"/>
              <a:cs typeface="Arial"/>
              <a:sym typeface="Arial"/>
            </a:endParaRPr>
          </a:p>
          <a:p>
            <a:pPr marL="457200" lvl="0" indent="457200" algn="l" rtl="0">
              <a:lnSpc>
                <a:spcPct val="100000"/>
              </a:lnSpc>
              <a:spcBef>
                <a:spcPts val="1200"/>
              </a:spcBef>
              <a:spcAft>
                <a:spcPts val="0"/>
              </a:spcAft>
              <a:buNone/>
            </a:pPr>
            <a:r>
              <a:rPr lang="en-GB" b="1">
                <a:latin typeface="Arial"/>
                <a:ea typeface="Arial"/>
                <a:cs typeface="Arial"/>
                <a:sym typeface="Arial"/>
              </a:rPr>
              <a:t>Mfinal=M;};</a:t>
            </a:r>
            <a:endParaRPr b="1">
              <a:latin typeface="Arial"/>
              <a:ea typeface="Arial"/>
              <a:cs typeface="Arial"/>
              <a:sym typeface="Arial"/>
            </a:endParaRPr>
          </a:p>
          <a:p>
            <a:pPr marL="0" lvl="0" indent="457200" algn="l" rtl="0">
              <a:lnSpc>
                <a:spcPct val="100000"/>
              </a:lnSpc>
              <a:spcBef>
                <a:spcPts val="1200"/>
              </a:spcBef>
              <a:spcAft>
                <a:spcPts val="0"/>
              </a:spcAft>
              <a:buNone/>
            </a:pPr>
            <a:r>
              <a:rPr lang="en-GB" b="1">
                <a:latin typeface="Arial"/>
                <a:ea typeface="Arial"/>
                <a:cs typeface="Arial"/>
                <a:sym typeface="Arial"/>
              </a:rPr>
              <a:t>/A-Ai indicates removing the ith row from the matrix A/</a:t>
            </a:r>
            <a:endParaRPr b="1">
              <a:latin typeface="Arial"/>
              <a:ea typeface="Arial"/>
              <a:cs typeface="Arial"/>
              <a:sym typeface="Arial"/>
            </a:endParaRPr>
          </a:p>
          <a:p>
            <a:pPr marL="0" lvl="0" indent="457200" algn="l" rtl="0">
              <a:lnSpc>
                <a:spcPct val="100000"/>
              </a:lnSpc>
              <a:spcBef>
                <a:spcPts val="1200"/>
              </a:spcBef>
              <a:spcAft>
                <a:spcPts val="0"/>
              </a:spcAft>
              <a:buNone/>
            </a:pPr>
            <a:r>
              <a:rPr lang="en-GB" b="1">
                <a:latin typeface="Arial"/>
                <a:ea typeface="Arial"/>
                <a:cs typeface="Arial"/>
                <a:sym typeface="Arial"/>
              </a:rPr>
              <a:t>}}</a:t>
            </a:r>
            <a:endParaRPr b="1">
              <a:latin typeface="Arial"/>
              <a:ea typeface="Arial"/>
              <a:cs typeface="Arial"/>
              <a:sym typeface="Arial"/>
            </a:endParaRPr>
          </a:p>
          <a:p>
            <a:pPr marL="0" lvl="0" indent="0" algn="l" rtl="0">
              <a:lnSpc>
                <a:spcPct val="100000"/>
              </a:lnSpc>
              <a:spcBef>
                <a:spcPts val="1200"/>
              </a:spcBef>
              <a:spcAft>
                <a:spcPts val="0"/>
              </a:spcAft>
              <a:buNone/>
            </a:pPr>
            <a:r>
              <a:rPr lang="en-GB" b="1">
                <a:latin typeface="Arial"/>
                <a:ea typeface="Arial"/>
                <a:cs typeface="Arial"/>
                <a:sym typeface="Arial"/>
              </a:rPr>
              <a:t>The value of min gives the shortest distance and Mfinal gives order in which nodes are to be visited.</a:t>
            </a:r>
            <a:endParaRPr b="1">
              <a:latin typeface="Arial"/>
              <a:ea typeface="Arial"/>
              <a:cs typeface="Arial"/>
              <a:sym typeface="Arial"/>
            </a:endParaRPr>
          </a:p>
          <a:p>
            <a:pPr marL="0" lvl="0" indent="0" algn="l" rtl="0">
              <a:spcBef>
                <a:spcPts val="1200"/>
              </a:spcBef>
              <a:spcAft>
                <a:spcPts val="0"/>
              </a:spcAft>
              <a:buNone/>
            </a:pPr>
            <a:endParaRPr b="1">
              <a:latin typeface="Arial"/>
              <a:ea typeface="Arial"/>
              <a:cs typeface="Arial"/>
              <a:sym typeface="Arial"/>
            </a:endParaRPr>
          </a:p>
          <a:p>
            <a:pPr marL="0" lvl="0" indent="0" algn="l" rtl="0">
              <a:spcBef>
                <a:spcPts val="1200"/>
              </a:spcBef>
              <a:spcAft>
                <a:spcPts val="1200"/>
              </a:spcAft>
              <a:buNone/>
            </a:pPr>
            <a:endParaRPr b="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820">
                <a:solidFill>
                  <a:srgbClr val="40424E"/>
                </a:solidFill>
              </a:rPr>
              <a:t>Proof of correctness</a:t>
            </a:r>
            <a:endParaRPr sz="2820">
              <a:solidFill>
                <a:srgbClr val="40424E"/>
              </a:solidFill>
            </a:endParaRPr>
          </a:p>
          <a:p>
            <a:pPr marL="0" lvl="0" indent="0" algn="l" rtl="0">
              <a:spcBef>
                <a:spcPts val="1200"/>
              </a:spcBef>
              <a:spcAft>
                <a:spcPts val="0"/>
              </a:spcAft>
              <a:buSzPts val="990"/>
              <a:buNone/>
            </a:pPr>
            <a:endParaRPr sz="2820">
              <a:solidFill>
                <a:srgbClr val="40424E"/>
              </a:solidFill>
            </a:endParaRPr>
          </a:p>
        </p:txBody>
      </p:sp>
      <p:sp>
        <p:nvSpPr>
          <p:cNvPr id="314" name="Google Shape;314;p19"/>
          <p:cNvSpPr txBox="1">
            <a:spLocks noGrp="1"/>
          </p:cNvSpPr>
          <p:nvPr>
            <p:ph type="body" idx="1"/>
          </p:nvPr>
        </p:nvSpPr>
        <p:spPr>
          <a:xfrm>
            <a:off x="1303800" y="1958950"/>
            <a:ext cx="7030500" cy="257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latin typeface="Arial"/>
                <a:ea typeface="Arial"/>
                <a:cs typeface="Arial"/>
                <a:sym typeface="Arial"/>
              </a:rPr>
              <a:t>The algorithm checks all possible combinations of the path. In the for loop all the nodes are considered in each iteration and the distance is measured . A global value of minimum is initialised to a large value . If the measured value is less than the existing minimum then the value is stored as minimum. Hence the returned value is always the minimum . We can also prove it by contradiction. If there is a solution that is more optimal than the solution given by this brute force algorithm it means that the distance is lesser than the solution given by brute force. But this path  is already followed once in the brute force algorithm and was not the minimum which is a contradiction . Hence the algorithm is correct.  </a:t>
            </a:r>
            <a:endParaRPr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Time complexity analysis:</a:t>
            </a:r>
            <a:endParaRPr/>
          </a:p>
        </p:txBody>
      </p:sp>
      <p:sp>
        <p:nvSpPr>
          <p:cNvPr id="320" name="Google Shape;320;p20"/>
          <p:cNvSpPr txBox="1">
            <a:spLocks noGrp="1"/>
          </p:cNvSpPr>
          <p:nvPr>
            <p:ph type="body" idx="1"/>
          </p:nvPr>
        </p:nvSpPr>
        <p:spPr>
          <a:xfrm>
            <a:off x="1303800" y="1815350"/>
            <a:ext cx="7030500" cy="271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b="1">
                <a:latin typeface="Arial"/>
                <a:ea typeface="Arial"/>
                <a:cs typeface="Arial"/>
                <a:sym typeface="Arial"/>
              </a:rPr>
              <a:t>In the first call the algorithm checks all n-1 possibilities. It checks all n-2 in second call ,n-3 in the third call and so on until the number of nodes remaining become 1.</a:t>
            </a:r>
            <a:endParaRPr b="1">
              <a:latin typeface="Arial"/>
              <a:ea typeface="Arial"/>
              <a:cs typeface="Arial"/>
              <a:sym typeface="Arial"/>
            </a:endParaRPr>
          </a:p>
          <a:p>
            <a:pPr marL="0" lvl="0" indent="0" algn="l" rtl="0">
              <a:lnSpc>
                <a:spcPct val="95000"/>
              </a:lnSpc>
              <a:spcBef>
                <a:spcPts val="1200"/>
              </a:spcBef>
              <a:spcAft>
                <a:spcPts val="0"/>
              </a:spcAft>
              <a:buSzPts val="1018"/>
              <a:buNone/>
            </a:pPr>
            <a:r>
              <a:rPr lang="en-GB" b="1">
                <a:latin typeface="Arial"/>
                <a:ea typeface="Arial"/>
                <a:cs typeface="Arial"/>
                <a:sym typeface="Arial"/>
              </a:rPr>
              <a:t>T(n) = (n-1)T(n-1)     if n&gt;1</a:t>
            </a:r>
            <a:endParaRPr b="1">
              <a:latin typeface="Arial"/>
              <a:ea typeface="Arial"/>
              <a:cs typeface="Arial"/>
              <a:sym typeface="Arial"/>
            </a:endParaRPr>
          </a:p>
          <a:p>
            <a:pPr marL="0" lvl="0" indent="0" algn="l" rtl="0">
              <a:lnSpc>
                <a:spcPct val="95000"/>
              </a:lnSpc>
              <a:spcBef>
                <a:spcPts val="1200"/>
              </a:spcBef>
              <a:spcAft>
                <a:spcPts val="0"/>
              </a:spcAft>
              <a:buSzPts val="1018"/>
              <a:buNone/>
            </a:pPr>
            <a:r>
              <a:rPr lang="en-GB" b="1">
                <a:latin typeface="Arial"/>
                <a:ea typeface="Arial"/>
                <a:cs typeface="Arial"/>
                <a:sym typeface="Arial"/>
              </a:rPr>
              <a:t>        =  1                      if n=1</a:t>
            </a:r>
            <a:endParaRPr b="1">
              <a:latin typeface="Arial"/>
              <a:ea typeface="Arial"/>
              <a:cs typeface="Arial"/>
              <a:sym typeface="Arial"/>
            </a:endParaRPr>
          </a:p>
          <a:p>
            <a:pPr marL="0" lvl="0" indent="0" algn="l" rtl="0">
              <a:lnSpc>
                <a:spcPct val="95000"/>
              </a:lnSpc>
              <a:spcBef>
                <a:spcPts val="1200"/>
              </a:spcBef>
              <a:spcAft>
                <a:spcPts val="0"/>
              </a:spcAft>
              <a:buSzPts val="1018"/>
              <a:buNone/>
            </a:pPr>
            <a:r>
              <a:rPr lang="en-GB" b="1">
                <a:latin typeface="Arial"/>
                <a:ea typeface="Arial"/>
                <a:cs typeface="Arial"/>
                <a:sym typeface="Arial"/>
              </a:rPr>
              <a:t>T(n) = (n-1)(n-2)(n-3).......2.1</a:t>
            </a:r>
            <a:endParaRPr b="1">
              <a:latin typeface="Arial"/>
              <a:ea typeface="Arial"/>
              <a:cs typeface="Arial"/>
              <a:sym typeface="Arial"/>
            </a:endParaRPr>
          </a:p>
          <a:p>
            <a:pPr marL="0" lvl="0" indent="0" algn="l" rtl="0">
              <a:lnSpc>
                <a:spcPct val="95000"/>
              </a:lnSpc>
              <a:spcBef>
                <a:spcPts val="1200"/>
              </a:spcBef>
              <a:spcAft>
                <a:spcPts val="0"/>
              </a:spcAft>
              <a:buSzPts val="1018"/>
              <a:buNone/>
            </a:pPr>
            <a:r>
              <a:rPr lang="en-GB" b="1">
                <a:latin typeface="Arial"/>
                <a:ea typeface="Arial"/>
                <a:cs typeface="Arial"/>
                <a:sym typeface="Arial"/>
              </a:rPr>
              <a:t>        = O((n-1)!)</a:t>
            </a:r>
            <a:endParaRPr b="1">
              <a:latin typeface="Arial"/>
              <a:ea typeface="Arial"/>
              <a:cs typeface="Arial"/>
              <a:sym typeface="Arial"/>
            </a:endParaRPr>
          </a:p>
          <a:p>
            <a:pPr marL="0" lvl="0" indent="0" algn="l" rtl="0">
              <a:lnSpc>
                <a:spcPct val="95000"/>
              </a:lnSpc>
              <a:spcBef>
                <a:spcPts val="1200"/>
              </a:spcBef>
              <a:spcAft>
                <a:spcPts val="0"/>
              </a:spcAft>
              <a:buSzPts val="1018"/>
              <a:buNone/>
            </a:pPr>
            <a:r>
              <a:rPr lang="en-GB" b="1">
                <a:latin typeface="Arial"/>
                <a:ea typeface="Arial"/>
                <a:cs typeface="Arial"/>
                <a:sym typeface="Arial"/>
              </a:rPr>
              <a:t>        = O(n!)</a:t>
            </a:r>
            <a:endParaRPr b="1">
              <a:latin typeface="Arial"/>
              <a:ea typeface="Arial"/>
              <a:cs typeface="Arial"/>
              <a:sym typeface="Arial"/>
            </a:endParaRPr>
          </a:p>
          <a:p>
            <a:pPr marL="0" lvl="0" indent="0" algn="l" rtl="0">
              <a:lnSpc>
                <a:spcPct val="95000"/>
              </a:lnSpc>
              <a:spcBef>
                <a:spcPts val="1200"/>
              </a:spcBef>
              <a:spcAft>
                <a:spcPts val="1200"/>
              </a:spcAft>
              <a:buSzPts val="1018"/>
              <a:buNone/>
            </a:pPr>
            <a:r>
              <a:rPr lang="en-GB" b="1">
                <a:latin typeface="Arial"/>
                <a:ea typeface="Arial"/>
                <a:cs typeface="Arial"/>
                <a:sym typeface="Arial"/>
              </a:rPr>
              <a:t>This algorithm works with n! complexity which is very high even for small numbers of the range 500..  </a:t>
            </a:r>
            <a:endParaRPr b="1">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152100"/>
            <a:ext cx="7030500" cy="691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800"/>
              <a:t>Dynamic Programming method</a:t>
            </a:r>
            <a:endParaRPr sz="2800"/>
          </a:p>
        </p:txBody>
      </p:sp>
      <p:sp>
        <p:nvSpPr>
          <p:cNvPr id="326" name="Google Shape;326;p21"/>
          <p:cNvSpPr txBox="1">
            <a:spLocks noGrp="1"/>
          </p:cNvSpPr>
          <p:nvPr>
            <p:ph type="body" idx="1"/>
          </p:nvPr>
        </p:nvSpPr>
        <p:spPr>
          <a:xfrm>
            <a:off x="1303800" y="954025"/>
            <a:ext cx="7030500" cy="4189500"/>
          </a:xfrm>
          <a:prstGeom prst="rect">
            <a:avLst/>
          </a:prstGeom>
        </p:spPr>
        <p:txBody>
          <a:bodyPr spcFirstLastPara="1" wrap="square" lIns="91425" tIns="91425" rIns="91425" bIns="91425" anchor="t" anchorCtr="0">
            <a:normAutofit/>
          </a:bodyPr>
          <a:lstStyle/>
          <a:p>
            <a:pPr marL="0" lvl="0" indent="0" algn="l" rtl="0">
              <a:spcBef>
                <a:spcPts val="500"/>
              </a:spcBef>
              <a:spcAft>
                <a:spcPts val="0"/>
              </a:spcAft>
              <a:buNone/>
            </a:pPr>
            <a:endParaRPr>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Now here we use dynamic programming approach for solving this as here we have to pick the minimum route among all  possible routes which connects the list of places</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u="sng">
                <a:solidFill>
                  <a:srgbClr val="FFFFFF"/>
                </a:solidFill>
                <a:latin typeface="Arial"/>
                <a:ea typeface="Arial"/>
                <a:cs typeface="Arial"/>
                <a:sym typeface="Arial"/>
              </a:rPr>
              <a:t>Pseudo code of this dynamic approach</a:t>
            </a:r>
            <a:endParaRPr b="1" u="sng">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Let us define our variables</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S = starting point (where we start) in this case it is hostel</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N = subset of list of places given</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Dist() = distance among places given</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Initialise visited array initially to all places it is 0</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Visited[N] = 0</a:t>
            </a:r>
            <a:endParaRPr b="1">
              <a:solidFill>
                <a:srgbClr val="FFFFFF"/>
              </a:solidFill>
              <a:latin typeface="Arial"/>
              <a:ea typeface="Arial"/>
              <a:cs typeface="Arial"/>
              <a:sym typeface="Arial"/>
            </a:endParaRPr>
          </a:p>
          <a:p>
            <a:pPr marL="0" lvl="0" indent="0" algn="l" rtl="0">
              <a:spcBef>
                <a:spcPts val="500"/>
              </a:spcBef>
              <a:spcAft>
                <a:spcPts val="0"/>
              </a:spcAft>
              <a:buNone/>
            </a:pPr>
            <a:r>
              <a:rPr lang="en-GB" b="1">
                <a:solidFill>
                  <a:srgbClr val="FFFFFF"/>
                </a:solidFill>
                <a:latin typeface="Arial"/>
                <a:ea typeface="Arial"/>
                <a:cs typeface="Arial"/>
                <a:sym typeface="Arial"/>
              </a:rPr>
              <a:t>Still not yet started so min_distance=0</a:t>
            </a:r>
            <a:endParaRPr b="1">
              <a:solidFill>
                <a:srgbClr val="FFFFFF"/>
              </a:solidFill>
              <a:latin typeface="Arial"/>
              <a:ea typeface="Arial"/>
              <a:cs typeface="Arial"/>
              <a:sym typeface="Arial"/>
            </a:endParaRPr>
          </a:p>
          <a:p>
            <a:pPr marL="0" lvl="0" indent="0" algn="l" rtl="0">
              <a:spcBef>
                <a:spcPts val="0"/>
              </a:spcBef>
              <a:spcAft>
                <a:spcPts val="120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2074</Words>
  <Application>Microsoft Office PowerPoint</Application>
  <PresentationFormat>On-screen Show (16:9)</PresentationFormat>
  <Paragraphs>165</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Maven Pro</vt:lpstr>
      <vt:lpstr>Arial</vt:lpstr>
      <vt:lpstr>Nunito</vt:lpstr>
      <vt:lpstr>Momentum</vt:lpstr>
      <vt:lpstr>The Shortest Tour Finder</vt:lpstr>
      <vt:lpstr>Problem Statement and Motivation</vt:lpstr>
      <vt:lpstr>Input and Output Specifications</vt:lpstr>
      <vt:lpstr>Brute Force Method </vt:lpstr>
      <vt:lpstr>Pseudocode  </vt:lpstr>
      <vt:lpstr>Continuation... </vt:lpstr>
      <vt:lpstr>Proof of correctness </vt:lpstr>
      <vt:lpstr>Time complexity analysis:</vt:lpstr>
      <vt:lpstr>Dynamic Programming method</vt:lpstr>
      <vt:lpstr>Continuation.. </vt:lpstr>
      <vt:lpstr>Continuation...</vt:lpstr>
      <vt:lpstr>Time complexity analysis</vt:lpstr>
      <vt:lpstr>Branch and Bound Method </vt:lpstr>
      <vt:lpstr>Pseudocode</vt:lpstr>
      <vt:lpstr>Continuation...</vt:lpstr>
      <vt:lpstr>Continuation...</vt:lpstr>
      <vt:lpstr>Continuation... </vt:lpstr>
      <vt:lpstr>Proof of Correctness </vt:lpstr>
      <vt:lpstr>Working on an Example</vt:lpstr>
      <vt:lpstr>Time complexity analysis</vt:lpstr>
      <vt:lpstr>Implementation of Branch and Bound in C</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Shortest Tour Finder</dc:title>
  <cp:lastModifiedBy>nasrindr nasrindr</cp:lastModifiedBy>
  <cp:revision>1</cp:revision>
  <dcterms:modified xsi:type="dcterms:W3CDTF">2021-07-01T11:26:50Z</dcterms:modified>
</cp:coreProperties>
</file>