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945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-20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693671"/>
            <a:ext cx="1865376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644891"/>
            <a:ext cx="164592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4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9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76300"/>
            <a:ext cx="473202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76300"/>
            <a:ext cx="13921740" cy="139484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3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3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103375"/>
            <a:ext cx="1892808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1014715"/>
            <a:ext cx="1892808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76304"/>
            <a:ext cx="1892808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034791"/>
            <a:ext cx="9284016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6012180"/>
            <a:ext cx="9284016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034791"/>
            <a:ext cx="932973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6012180"/>
            <a:ext cx="9329738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3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5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369824"/>
            <a:ext cx="1110996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369824"/>
            <a:ext cx="1110996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53A4-F8CF-48A0-A48A-5E2D797C69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4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76304"/>
            <a:ext cx="1892808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381500"/>
            <a:ext cx="1892808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F53A4-F8CF-48A0-A48A-5E2D797C6950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5255244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4034-CA0B-4DB4-82AD-C332BC14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9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CA6D1C-46E2-4925-9650-EDE172B042A3}"/>
              </a:ext>
            </a:extLst>
          </p:cNvPr>
          <p:cNvSpPr/>
          <p:nvPr/>
        </p:nvSpPr>
        <p:spPr>
          <a:xfrm>
            <a:off x="9262356" y="7626827"/>
            <a:ext cx="3048000" cy="2432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have many users (via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UserActivity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table)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these are not prepopulated for a conference, we’ll have multiple activity records that logically refer to the same meeting/talk/training session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D9656-85FD-4861-89AE-D796AF147D3D}"/>
              </a:ext>
            </a:extLst>
          </p:cNvPr>
          <p:cNvSpPr/>
          <p:nvPr/>
        </p:nvSpPr>
        <p:spPr>
          <a:xfrm>
            <a:off x="17652572" y="12930275"/>
            <a:ext cx="3048000" cy="169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Accreditation Document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UserActivity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may have multiple documents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single document may represent multiple user activities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B5714-426E-453A-98BD-14ECBA5C00BF}"/>
              </a:ext>
            </a:extLst>
          </p:cNvPr>
          <p:cNvCxnSpPr>
            <a:cxnSpLocks/>
            <a:stCxn id="102" idx="1"/>
            <a:endCxn id="118" idx="3"/>
          </p:cNvCxnSpPr>
          <p:nvPr/>
        </p:nvCxnSpPr>
        <p:spPr>
          <a:xfrm flipH="1" flipV="1">
            <a:off x="8039000" y="3962317"/>
            <a:ext cx="1934624" cy="522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661B0-EE34-430D-BC9A-D50924DC9735}"/>
              </a:ext>
            </a:extLst>
          </p:cNvPr>
          <p:cNvSpPr/>
          <p:nvPr/>
        </p:nvSpPr>
        <p:spPr>
          <a:xfrm>
            <a:off x="9217379" y="11844939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UserActivity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Junction table between user and activity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95FD98-6D2E-435E-842D-49736B6EEF19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10741379" y="10058940"/>
            <a:ext cx="44977" cy="178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A5C2CD-7A5B-4B71-BF7D-F244360ED517}"/>
              </a:ext>
            </a:extLst>
          </p:cNvPr>
          <p:cNvCxnSpPr>
            <a:cxnSpLocks/>
            <a:stCxn id="102" idx="2"/>
            <a:endCxn id="8" idx="0"/>
          </p:cNvCxnSpPr>
          <p:nvPr/>
        </p:nvCxnSpPr>
        <p:spPr>
          <a:xfrm flipH="1">
            <a:off x="10786356" y="5204073"/>
            <a:ext cx="711268" cy="242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69C419-BC87-4747-8F1F-978457DB8465}"/>
              </a:ext>
            </a:extLst>
          </p:cNvPr>
          <p:cNvSpPr txBox="1"/>
          <p:nvPr/>
        </p:nvSpPr>
        <p:spPr>
          <a:xfrm rot="5400000">
            <a:off x="10660505" y="1078167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293FC6-C02D-4118-BE2D-DDA06D977C50}"/>
              </a:ext>
            </a:extLst>
          </p:cNvPr>
          <p:cNvSpPr txBox="1"/>
          <p:nvPr/>
        </p:nvSpPr>
        <p:spPr>
          <a:xfrm rot="18416014">
            <a:off x="12339982" y="1145336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D62FE0-DB67-45CA-81DA-762ABC2758B0}"/>
              </a:ext>
            </a:extLst>
          </p:cNvPr>
          <p:cNvSpPr txBox="1"/>
          <p:nvPr/>
        </p:nvSpPr>
        <p:spPr>
          <a:xfrm rot="17441903">
            <a:off x="5514514" y="63397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A08E79-8CAC-48DB-B369-4C4103542633}"/>
              </a:ext>
            </a:extLst>
          </p:cNvPr>
          <p:cNvSpPr txBox="1"/>
          <p:nvPr/>
        </p:nvSpPr>
        <p:spPr>
          <a:xfrm rot="1371712">
            <a:off x="8422786" y="365133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658E72-AEEB-42C8-9A9C-B8BE1EB86013}"/>
              </a:ext>
            </a:extLst>
          </p:cNvPr>
          <p:cNvSpPr/>
          <p:nvPr/>
        </p:nvSpPr>
        <p:spPr>
          <a:xfrm>
            <a:off x="5444463" y="11567937"/>
            <a:ext cx="3048000" cy="197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 be in multiple user groups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Must be part of a department (either directly or through a user group)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38D79B-1AA5-4134-B229-30BA398B9C42}"/>
              </a:ext>
            </a:extLst>
          </p:cNvPr>
          <p:cNvCxnSpPr>
            <a:cxnSpLocks/>
            <a:stCxn id="59" idx="2"/>
            <a:endCxn id="16" idx="1"/>
          </p:cNvCxnSpPr>
          <p:nvPr/>
        </p:nvCxnSpPr>
        <p:spPr>
          <a:xfrm flipV="1">
            <a:off x="6968463" y="12564606"/>
            <a:ext cx="2248916" cy="98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1C383D-6692-4F81-BE39-6292C7E91A03}"/>
              </a:ext>
            </a:extLst>
          </p:cNvPr>
          <p:cNvSpPr txBox="1"/>
          <p:nvPr/>
        </p:nvSpPr>
        <p:spPr>
          <a:xfrm rot="16468064">
            <a:off x="6512596" y="1030031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2F2DBC-998F-46C2-88DA-22DC3C120FE3}"/>
              </a:ext>
            </a:extLst>
          </p:cNvPr>
          <p:cNvSpPr/>
          <p:nvPr/>
        </p:nvSpPr>
        <p:spPr>
          <a:xfrm>
            <a:off x="651832" y="3280136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all organizations are accredited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i.e. UNMHSC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 be accredited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BB7B0F-52F3-4621-AA80-C41933CE4412}"/>
              </a:ext>
            </a:extLst>
          </p:cNvPr>
          <p:cNvCxnSpPr>
            <a:cxnSpLocks/>
            <a:stCxn id="67" idx="3"/>
            <a:endCxn id="118" idx="1"/>
          </p:cNvCxnSpPr>
          <p:nvPr/>
        </p:nvCxnSpPr>
        <p:spPr>
          <a:xfrm flipV="1">
            <a:off x="3699832" y="3962317"/>
            <a:ext cx="1291168" cy="3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23B9BDF-4763-4069-9124-F738C41F14A0}"/>
              </a:ext>
            </a:extLst>
          </p:cNvPr>
          <p:cNvSpPr/>
          <p:nvPr/>
        </p:nvSpPr>
        <p:spPr>
          <a:xfrm>
            <a:off x="271745" y="5983570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DepartmentUserGroup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i.e. residents/faculty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C62EE94-0F07-4BE2-92CA-88DA88EE103B}"/>
              </a:ext>
            </a:extLst>
          </p:cNvPr>
          <p:cNvCxnSpPr>
            <a:cxnSpLocks/>
            <a:stCxn id="118" idx="2"/>
            <a:endCxn id="91" idx="0"/>
          </p:cNvCxnSpPr>
          <p:nvPr/>
        </p:nvCxnSpPr>
        <p:spPr>
          <a:xfrm flipH="1">
            <a:off x="1795745" y="4681983"/>
            <a:ext cx="4719255" cy="130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0BD082A-4A83-445E-A0A9-2ECD679681EF}"/>
              </a:ext>
            </a:extLst>
          </p:cNvPr>
          <p:cNvSpPr txBox="1"/>
          <p:nvPr/>
        </p:nvSpPr>
        <p:spPr>
          <a:xfrm rot="20455059">
            <a:off x="3575427" y="504182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- 1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7B84659-853A-4A2C-A7E9-D6D89280AEF0}"/>
              </a:ext>
            </a:extLst>
          </p:cNvPr>
          <p:cNvCxnSpPr>
            <a:cxnSpLocks/>
            <a:stCxn id="108" idx="0"/>
            <a:endCxn id="91" idx="2"/>
          </p:cNvCxnSpPr>
          <p:nvPr/>
        </p:nvCxnSpPr>
        <p:spPr>
          <a:xfrm flipH="1" flipV="1">
            <a:off x="1795745" y="7422903"/>
            <a:ext cx="40219" cy="453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2AFB2A9-3454-408C-A0DA-9FAB38B3E4F6}"/>
              </a:ext>
            </a:extLst>
          </p:cNvPr>
          <p:cNvSpPr txBox="1"/>
          <p:nvPr/>
        </p:nvSpPr>
        <p:spPr>
          <a:xfrm rot="5400000">
            <a:off x="1822775" y="98381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1527F24-DD1D-4DA7-98CD-A8EB98C4D23F}"/>
              </a:ext>
            </a:extLst>
          </p:cNvPr>
          <p:cNvSpPr/>
          <p:nvPr/>
        </p:nvSpPr>
        <p:spPr>
          <a:xfrm>
            <a:off x="9973624" y="3764740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ActivityGroup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have multiple activities (i.e. Tumor Board)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concept as conference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One-off activities will still be part of a group in the DB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C92A776-A442-40D6-9ADC-E7766744E51A}"/>
              </a:ext>
            </a:extLst>
          </p:cNvPr>
          <p:cNvSpPr/>
          <p:nvPr/>
        </p:nvSpPr>
        <p:spPr>
          <a:xfrm>
            <a:off x="311964" y="11958096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DepartmentUserGroupUser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Maps the many-many relationship b/w user group and user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Tracks the “owner(s)” of the user group who can accept/deny admission requests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2E809CC-E5E0-45E6-AB11-82CE8783CFE1}"/>
              </a:ext>
            </a:extLst>
          </p:cNvPr>
          <p:cNvCxnSpPr>
            <a:cxnSpLocks/>
            <a:stCxn id="108" idx="0"/>
            <a:endCxn id="270" idx="2"/>
          </p:cNvCxnSpPr>
          <p:nvPr/>
        </p:nvCxnSpPr>
        <p:spPr>
          <a:xfrm flipV="1">
            <a:off x="1835964" y="9282141"/>
            <a:ext cx="1900818" cy="267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A175262-5ED3-43B7-BE9C-A5F7DE87DAFA}"/>
              </a:ext>
            </a:extLst>
          </p:cNvPr>
          <p:cNvSpPr txBox="1"/>
          <p:nvPr/>
        </p:nvSpPr>
        <p:spPr>
          <a:xfrm rot="18232966">
            <a:off x="2579667" y="992250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-1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BBAB5D9-20FC-4D29-B849-B3C0AF9C1D4C}"/>
              </a:ext>
            </a:extLst>
          </p:cNvPr>
          <p:cNvSpPr/>
          <p:nvPr/>
        </p:nvSpPr>
        <p:spPr>
          <a:xfrm>
            <a:off x="4991000" y="3242650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i.e. Radiology/Psychiatry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93896C-DF24-47EB-A3D2-F5AD515EBEBB}"/>
              </a:ext>
            </a:extLst>
          </p:cNvPr>
          <p:cNvSpPr txBox="1"/>
          <p:nvPr/>
        </p:nvSpPr>
        <p:spPr>
          <a:xfrm>
            <a:off x="4068226" y="356269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M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BA5F38-88CD-4742-AA73-23A29A3982DC}"/>
              </a:ext>
            </a:extLst>
          </p:cNvPr>
          <p:cNvSpPr/>
          <p:nvPr/>
        </p:nvSpPr>
        <p:spPr>
          <a:xfrm>
            <a:off x="5590848" y="7796626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ActivityGroupOrganizer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i.e. Radiology/Psychiatry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user can only assign access to groups they are a member of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9A6F4BE-A42C-4116-921F-5ED24711C1EB}"/>
              </a:ext>
            </a:extLst>
          </p:cNvPr>
          <p:cNvSpPr/>
          <p:nvPr/>
        </p:nvSpPr>
        <p:spPr>
          <a:xfrm>
            <a:off x="5673091" y="6013408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DepartmentUserGroupActivityGroup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Maps which activity groups are accessible to which user groups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9757FEB-70AE-4644-A6C2-8D9E5766323D}"/>
              </a:ext>
            </a:extLst>
          </p:cNvPr>
          <p:cNvCxnSpPr>
            <a:stCxn id="91" idx="3"/>
            <a:endCxn id="124" idx="1"/>
          </p:cNvCxnSpPr>
          <p:nvPr/>
        </p:nvCxnSpPr>
        <p:spPr>
          <a:xfrm>
            <a:off x="3319745" y="6703237"/>
            <a:ext cx="2353346" cy="2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5BC1D8C-03A0-4C7F-9D4D-CB5C268029CA}"/>
              </a:ext>
            </a:extLst>
          </p:cNvPr>
          <p:cNvCxnSpPr>
            <a:cxnSpLocks/>
            <a:stCxn id="102" idx="1"/>
            <a:endCxn id="124" idx="3"/>
          </p:cNvCxnSpPr>
          <p:nvPr/>
        </p:nvCxnSpPr>
        <p:spPr>
          <a:xfrm flipH="1">
            <a:off x="8721091" y="4484407"/>
            <a:ext cx="1252533" cy="224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59308B1-DF6A-44AF-BA15-FC1B78B978C4}"/>
              </a:ext>
            </a:extLst>
          </p:cNvPr>
          <p:cNvSpPr txBox="1"/>
          <p:nvPr/>
        </p:nvSpPr>
        <p:spPr>
          <a:xfrm rot="18546158">
            <a:off x="9475855" y="632891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M: 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F62F99-A694-4E97-B9C9-74ACBAC17592}"/>
              </a:ext>
            </a:extLst>
          </p:cNvPr>
          <p:cNvSpPr txBox="1"/>
          <p:nvPr/>
        </p:nvSpPr>
        <p:spPr>
          <a:xfrm>
            <a:off x="3639974" y="632579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M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673A062-1E89-445D-B453-0D8AB34B4EFD}"/>
              </a:ext>
            </a:extLst>
          </p:cNvPr>
          <p:cNvCxnSpPr>
            <a:cxnSpLocks/>
            <a:stCxn id="102" idx="2"/>
            <a:endCxn id="123" idx="2"/>
          </p:cNvCxnSpPr>
          <p:nvPr/>
        </p:nvCxnSpPr>
        <p:spPr>
          <a:xfrm flipH="1">
            <a:off x="7114848" y="5204073"/>
            <a:ext cx="4382776" cy="403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DE3E9C4-8055-48E1-9CF1-9704A383D471}"/>
              </a:ext>
            </a:extLst>
          </p:cNvPr>
          <p:cNvSpPr txBox="1"/>
          <p:nvPr/>
        </p:nvSpPr>
        <p:spPr>
          <a:xfrm rot="18275117">
            <a:off x="8981287" y="51927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M-1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460C58B-57DA-49B3-8CD2-D1B671A09242}"/>
              </a:ext>
            </a:extLst>
          </p:cNvPr>
          <p:cNvCxnSpPr>
            <a:stCxn id="59" idx="0"/>
            <a:endCxn id="123" idx="2"/>
          </p:cNvCxnSpPr>
          <p:nvPr/>
        </p:nvCxnSpPr>
        <p:spPr>
          <a:xfrm flipV="1">
            <a:off x="6968463" y="9235959"/>
            <a:ext cx="146385" cy="233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EEEEC7A-C0BF-4C77-8890-0A3AFC51D240}"/>
              </a:ext>
            </a:extLst>
          </p:cNvPr>
          <p:cNvSpPr/>
          <p:nvPr/>
        </p:nvSpPr>
        <p:spPr>
          <a:xfrm>
            <a:off x="18625855" y="4008981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CreditTypes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6E359A6-2ABD-4D80-BA19-906E2997BDF1}"/>
              </a:ext>
            </a:extLst>
          </p:cNvPr>
          <p:cNvSpPr/>
          <p:nvPr/>
        </p:nvSpPr>
        <p:spPr>
          <a:xfrm>
            <a:off x="13362119" y="7886022"/>
            <a:ext cx="3048000" cy="1722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ActivityCredit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Maps the types of credits an activity can hand out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Specified by the activity creator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NOT track the number of credits allowed from the activity – that is selected by the user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2DE5D2E-89C1-4D1A-9483-5F44205A51FD}"/>
              </a:ext>
            </a:extLst>
          </p:cNvPr>
          <p:cNvCxnSpPr>
            <a:cxnSpLocks/>
            <a:stCxn id="8" idx="3"/>
            <a:endCxn id="140" idx="1"/>
          </p:cNvCxnSpPr>
          <p:nvPr/>
        </p:nvCxnSpPr>
        <p:spPr>
          <a:xfrm flipV="1">
            <a:off x="12310356" y="8747142"/>
            <a:ext cx="1051763" cy="95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88BEEFE-3DDA-4BCB-BCB1-F21EE1D9732F}"/>
              </a:ext>
            </a:extLst>
          </p:cNvPr>
          <p:cNvCxnSpPr>
            <a:cxnSpLocks/>
            <a:stCxn id="140" idx="3"/>
            <a:endCxn id="222" idx="2"/>
          </p:cNvCxnSpPr>
          <p:nvPr/>
        </p:nvCxnSpPr>
        <p:spPr>
          <a:xfrm>
            <a:off x="16410119" y="8747142"/>
            <a:ext cx="2806681" cy="251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475D969-6D75-45B7-908F-0D1310E76638}"/>
              </a:ext>
            </a:extLst>
          </p:cNvPr>
          <p:cNvSpPr txBox="1"/>
          <p:nvPr/>
        </p:nvSpPr>
        <p:spPr>
          <a:xfrm rot="17128984">
            <a:off x="19093424" y="744843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: 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820BBBD-3FBA-4B86-A33A-779D087837E7}"/>
              </a:ext>
            </a:extLst>
          </p:cNvPr>
          <p:cNvSpPr txBox="1"/>
          <p:nvPr/>
        </p:nvSpPr>
        <p:spPr>
          <a:xfrm>
            <a:off x="12523721" y="8377809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M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7D19DD4-171A-4FB6-A3D6-A1E8552C4306}"/>
              </a:ext>
            </a:extLst>
          </p:cNvPr>
          <p:cNvSpPr/>
          <p:nvPr/>
        </p:nvSpPr>
        <p:spPr>
          <a:xfrm>
            <a:off x="9217379" y="14585460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UserActivityCredit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attendee specifies how many credits of each type an event gave them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EA0B04A-42BC-4875-9665-F76EA67A5AEC}"/>
              </a:ext>
            </a:extLst>
          </p:cNvPr>
          <p:cNvCxnSpPr>
            <a:stCxn id="16" idx="2"/>
            <a:endCxn id="147" idx="0"/>
          </p:cNvCxnSpPr>
          <p:nvPr/>
        </p:nvCxnSpPr>
        <p:spPr>
          <a:xfrm>
            <a:off x="10741379" y="13284272"/>
            <a:ext cx="0" cy="130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F350C9B-994A-43F7-B020-5E560D97C95F}"/>
              </a:ext>
            </a:extLst>
          </p:cNvPr>
          <p:cNvSpPr txBox="1"/>
          <p:nvPr/>
        </p:nvSpPr>
        <p:spPr>
          <a:xfrm rot="5400000">
            <a:off x="10588452" y="1367525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M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0AF12E3-4F0C-4C6A-840E-457E19C488BA}"/>
              </a:ext>
            </a:extLst>
          </p:cNvPr>
          <p:cNvSpPr/>
          <p:nvPr/>
        </p:nvSpPr>
        <p:spPr>
          <a:xfrm>
            <a:off x="8778216" y="52361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OrganizationAccreditation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Maps which types of credits an organization can hand out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Stores any ID value required by the accreditation authority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1366BA3-6572-4457-80D3-31596B6E2611}"/>
              </a:ext>
            </a:extLst>
          </p:cNvPr>
          <p:cNvCxnSpPr>
            <a:cxnSpLocks/>
            <a:stCxn id="67" idx="0"/>
            <a:endCxn id="176" idx="1"/>
          </p:cNvCxnSpPr>
          <p:nvPr/>
        </p:nvCxnSpPr>
        <p:spPr>
          <a:xfrm flipV="1">
            <a:off x="2175832" y="772028"/>
            <a:ext cx="6602384" cy="2508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C930035-9910-4ED1-9F2A-614EEB7C73D4}"/>
              </a:ext>
            </a:extLst>
          </p:cNvPr>
          <p:cNvCxnSpPr>
            <a:stCxn id="176" idx="3"/>
            <a:endCxn id="137" idx="1"/>
          </p:cNvCxnSpPr>
          <p:nvPr/>
        </p:nvCxnSpPr>
        <p:spPr>
          <a:xfrm>
            <a:off x="11826216" y="772028"/>
            <a:ext cx="6799639" cy="395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DF7CD0ED-7E0E-43AF-8A65-85FDD8FC2A28}"/>
              </a:ext>
            </a:extLst>
          </p:cNvPr>
          <p:cNvSpPr txBox="1"/>
          <p:nvPr/>
        </p:nvSpPr>
        <p:spPr>
          <a:xfrm rot="20320385">
            <a:off x="5234063" y="206845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M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0E68180-CAB6-4A2B-BDC0-8C7381389C1E}"/>
              </a:ext>
            </a:extLst>
          </p:cNvPr>
          <p:cNvSpPr txBox="1"/>
          <p:nvPr/>
        </p:nvSpPr>
        <p:spPr>
          <a:xfrm rot="2111908">
            <a:off x="14421835" y="204506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4958B6A-DF00-47B2-85BF-189F039B6A9E}"/>
              </a:ext>
            </a:extLst>
          </p:cNvPr>
          <p:cNvSpPr/>
          <p:nvPr/>
        </p:nvSpPr>
        <p:spPr>
          <a:xfrm>
            <a:off x="5229489" y="14088306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AttendenceTypes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Attendee, Presenter, Poster Giver, etc.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C2D2F8F-01FC-4AB4-A809-7F961B918C8D}"/>
              </a:ext>
            </a:extLst>
          </p:cNvPr>
          <p:cNvSpPr/>
          <p:nvPr/>
        </p:nvSpPr>
        <p:spPr>
          <a:xfrm>
            <a:off x="17692800" y="9817883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CreditTypeCategories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i.e. CME credits can be AMA Category 1,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SpecialtyCertification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Advanced Degrees, etc. 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99E7EFC-383D-45FC-AE2E-15836B49132D}"/>
              </a:ext>
            </a:extLst>
          </p:cNvPr>
          <p:cNvCxnSpPr>
            <a:cxnSpLocks/>
            <a:stCxn id="137" idx="2"/>
            <a:endCxn id="222" idx="0"/>
          </p:cNvCxnSpPr>
          <p:nvPr/>
        </p:nvCxnSpPr>
        <p:spPr>
          <a:xfrm flipH="1">
            <a:off x="19216800" y="5448314"/>
            <a:ext cx="933055" cy="4369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21759646-3505-4BFC-9094-F35A80392C11}"/>
              </a:ext>
            </a:extLst>
          </p:cNvPr>
          <p:cNvSpPr txBox="1"/>
          <p:nvPr/>
        </p:nvSpPr>
        <p:spPr>
          <a:xfrm rot="19700457">
            <a:off x="14763620" y="132828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1-1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70C9C0B9-42D0-4AAE-8E5C-3F86600C78B4}"/>
              </a:ext>
            </a:extLst>
          </p:cNvPr>
          <p:cNvCxnSpPr>
            <a:stCxn id="147" idx="3"/>
            <a:endCxn id="222" idx="2"/>
          </p:cNvCxnSpPr>
          <p:nvPr/>
        </p:nvCxnSpPr>
        <p:spPr>
          <a:xfrm flipV="1">
            <a:off x="12265379" y="11257216"/>
            <a:ext cx="6951421" cy="4047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2792FF3-040D-42C7-91E9-2D6D5606900A}"/>
              </a:ext>
            </a:extLst>
          </p:cNvPr>
          <p:cNvSpPr/>
          <p:nvPr/>
        </p:nvSpPr>
        <p:spPr>
          <a:xfrm>
            <a:off x="13362119" y="10363648"/>
            <a:ext cx="387702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UserActivityAccreditationDocument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Junction table between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useractivity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accreditation document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CE8DF59A-B60C-4402-89B3-6760D73A896D}"/>
              </a:ext>
            </a:extLst>
          </p:cNvPr>
          <p:cNvCxnSpPr>
            <a:stCxn id="16" idx="3"/>
            <a:endCxn id="249" idx="1"/>
          </p:cNvCxnSpPr>
          <p:nvPr/>
        </p:nvCxnSpPr>
        <p:spPr>
          <a:xfrm flipV="1">
            <a:off x="12265379" y="11083315"/>
            <a:ext cx="1096740" cy="1481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416A7DA-D7ED-4767-AC8F-D7B464E40CAE}"/>
              </a:ext>
            </a:extLst>
          </p:cNvPr>
          <p:cNvCxnSpPr>
            <a:stCxn id="249" idx="3"/>
            <a:endCxn id="10" idx="0"/>
          </p:cNvCxnSpPr>
          <p:nvPr/>
        </p:nvCxnSpPr>
        <p:spPr>
          <a:xfrm>
            <a:off x="17239139" y="11083315"/>
            <a:ext cx="1937433" cy="184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47E6D771-A6E8-4A6C-9180-8EEEC0DC59ED}"/>
              </a:ext>
            </a:extLst>
          </p:cNvPr>
          <p:cNvSpPr txBox="1"/>
          <p:nvPr/>
        </p:nvSpPr>
        <p:spPr>
          <a:xfrm rot="3104407">
            <a:off x="18479051" y="1215286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- 1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2697BA29-9143-41F6-911C-C95595F9CA43}"/>
              </a:ext>
            </a:extLst>
          </p:cNvPr>
          <p:cNvCxnSpPr>
            <a:stCxn id="198" idx="3"/>
            <a:endCxn id="16" idx="2"/>
          </p:cNvCxnSpPr>
          <p:nvPr/>
        </p:nvCxnSpPr>
        <p:spPr>
          <a:xfrm flipV="1">
            <a:off x="8277489" y="13284272"/>
            <a:ext cx="2463890" cy="1523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D1EC521D-072B-4B4B-ADCF-CB37F6278AC3}"/>
              </a:ext>
            </a:extLst>
          </p:cNvPr>
          <p:cNvSpPr txBox="1"/>
          <p:nvPr/>
        </p:nvSpPr>
        <p:spPr>
          <a:xfrm rot="19629707">
            <a:off x="9066594" y="1374144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1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D1EDFB7-51EF-428B-BBD4-D7C48C1640B0}"/>
              </a:ext>
            </a:extLst>
          </p:cNvPr>
          <p:cNvSpPr txBox="1"/>
          <p:nvPr/>
        </p:nvSpPr>
        <p:spPr>
          <a:xfrm rot="2659553">
            <a:off x="16798069" y="884784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: 1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A78F1A7-84F1-4CBC-ACE3-CA35008F11F4}"/>
              </a:ext>
            </a:extLst>
          </p:cNvPr>
          <p:cNvSpPr/>
          <p:nvPr/>
        </p:nvSpPr>
        <p:spPr>
          <a:xfrm>
            <a:off x="2212782" y="7842808"/>
            <a:ext cx="3048000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DepartmentUser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Maps the many-many relationship between users and departments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02DF0423-751A-4440-B2A1-7424109CF53A}"/>
              </a:ext>
            </a:extLst>
          </p:cNvPr>
          <p:cNvCxnSpPr>
            <a:stCxn id="270" idx="0"/>
            <a:endCxn id="118" idx="2"/>
          </p:cNvCxnSpPr>
          <p:nvPr/>
        </p:nvCxnSpPr>
        <p:spPr>
          <a:xfrm flipV="1">
            <a:off x="3736782" y="4681983"/>
            <a:ext cx="2778218" cy="316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B828AA26-0ECD-483F-AEDE-9F25CB2CE9FF}"/>
              </a:ext>
            </a:extLst>
          </p:cNvPr>
          <p:cNvCxnSpPr>
            <a:stCxn id="270" idx="2"/>
            <a:endCxn id="59" idx="0"/>
          </p:cNvCxnSpPr>
          <p:nvPr/>
        </p:nvCxnSpPr>
        <p:spPr>
          <a:xfrm>
            <a:off x="3736782" y="9282141"/>
            <a:ext cx="3231681" cy="228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C9F06649-A13E-4D4F-AB9E-881A436470F0}"/>
              </a:ext>
            </a:extLst>
          </p:cNvPr>
          <p:cNvSpPr txBox="1"/>
          <p:nvPr/>
        </p:nvSpPr>
        <p:spPr>
          <a:xfrm rot="18415047">
            <a:off x="4892637" y="56223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M-1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CFECA07-2213-48BC-B804-12BD938B6523}"/>
              </a:ext>
            </a:extLst>
          </p:cNvPr>
          <p:cNvSpPr txBox="1"/>
          <p:nvPr/>
        </p:nvSpPr>
        <p:spPr>
          <a:xfrm rot="2433201">
            <a:off x="4946080" y="991823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M-1</a:t>
            </a:r>
          </a:p>
        </p:txBody>
      </p:sp>
    </p:spTree>
    <p:extLst>
      <p:ext uri="{BB962C8B-B14F-4D97-AF65-F5344CB8AC3E}">
        <p14:creationId xmlns:p14="http://schemas.microsoft.com/office/powerpoint/2010/main" val="239421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2170</TotalTime>
  <Words>378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Saylor, Christopher</dc:creator>
  <cp:lastModifiedBy>Saylor, Christopher</cp:lastModifiedBy>
  <cp:revision>19</cp:revision>
  <dcterms:created xsi:type="dcterms:W3CDTF">2018-04-11T21:59:30Z</dcterms:created>
  <dcterms:modified xsi:type="dcterms:W3CDTF">2018-04-13T13:30:58Z</dcterms:modified>
</cp:coreProperties>
</file>