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04" r:id="rId3"/>
    <p:sldId id="306" r:id="rId4"/>
    <p:sldId id="529" r:id="rId5"/>
    <p:sldId id="494" r:id="rId6"/>
    <p:sldId id="495" r:id="rId7"/>
    <p:sldId id="531" r:id="rId8"/>
    <p:sldId id="496" r:id="rId9"/>
    <p:sldId id="303" r:id="rId10"/>
    <p:sldId id="477" r:id="rId11"/>
    <p:sldId id="472" r:id="rId12"/>
    <p:sldId id="386" r:id="rId13"/>
    <p:sldId id="474" r:id="rId14"/>
    <p:sldId id="486" r:id="rId15"/>
    <p:sldId id="489" r:id="rId16"/>
    <p:sldId id="490" r:id="rId17"/>
    <p:sldId id="492" r:id="rId18"/>
    <p:sldId id="526" r:id="rId19"/>
    <p:sldId id="532" r:id="rId20"/>
    <p:sldId id="533" r:id="rId21"/>
    <p:sldId id="536" r:id="rId22"/>
    <p:sldId id="537" r:id="rId23"/>
    <p:sldId id="538" r:id="rId24"/>
    <p:sldId id="539" r:id="rId25"/>
    <p:sldId id="540" r:id="rId26"/>
    <p:sldId id="541" r:id="rId27"/>
    <p:sldId id="542" r:id="rId28"/>
    <p:sldId id="543" r:id="rId29"/>
    <p:sldId id="544" r:id="rId30"/>
    <p:sldId id="545" r:id="rId31"/>
    <p:sldId id="483" r:id="rId3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7" d="100"/>
          <a:sy n="107" d="100"/>
        </p:scale>
        <p:origin x="1734" y="120"/>
      </p:cViewPr>
      <p:guideLst>
        <p:guide orient="horz" pos="2159"/>
        <p:guide pos="2880"/>
      </p:guideLst>
    </p:cSldViewPr>
  </p:slideViewPr>
  <p:notesTextViewPr>
    <p:cViewPr>
      <p:scale>
        <a:sx n="1" d="1"/>
        <a:sy n="1" d="1"/>
      </p:scale>
      <p:origin x="0" y="0"/>
    </p:cViewPr>
  </p:notesTextViewPr>
  <p:sorterViewPr showFormatting="0">
    <p:cViewPr>
      <p:scale>
        <a:sx n="100" d="100"/>
        <a:sy n="100" d="100"/>
      </p:scale>
      <p:origin x="0" y="32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066C5BE-7214-49AF-96AA-63861E46A6D9}" type="datetimeFigureOut">
              <a:rPr kumimoji="0" lang="en-IN" sz="1200" b="0" i="0" u="none" strike="noStrike" kern="1200" cap="none" spc="0" normalizeH="0" baseline="0" noProof="0">
                <a:ln>
                  <a:noFill/>
                </a:ln>
                <a:solidFill>
                  <a:schemeClr val="tx1"/>
                </a:solidFill>
                <a:effectLst/>
                <a:uLnTx/>
                <a:uFillTx/>
                <a:latin typeface="+mn-lt"/>
                <a:ea typeface="+mn-ea"/>
                <a:cs typeface="+mn-cs"/>
              </a:rPr>
              <a:t>10-01-2025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latin typeface="Calibri" panose="020F0502020204030204" pitchFamily="34" charset="0"/>
              </a:rPr>
              <a:t>‹#›</a:t>
            </a:fld>
            <a:endParaRPr lang="en-I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266110C-E070-4FD3-B325-D91F4605A80B}"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A972BF2-1F7C-4DA6-9B10-9C8A172BEAEB}"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B75EC72-C7B0-4543-8E35-A8C08526F434}"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3EA57A-9450-48E4-86D1-C8732784C25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CE35984-7B3F-4F79-B22B-0ADDB1628E8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7"/>
          <p:cNvSpPr>
            <a:spLocks noGrp="1"/>
          </p:cNvSpPr>
          <p:nvPr>
            <p:ph type="ftr" sz="quarter" idx="1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0389826-F273-4335-ABD4-C16850B071E5}"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3A8AD14-D0E5-4459-BD1A-52975AE45C6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 name="Footer Placeholder 2"/>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29C806A-B641-4FC3-B1CE-04F4FD3D6D0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0BDD622-2328-4A32-85E1-9AD5670CABD9}"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10-01-2025</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38" y="1557338"/>
            <a:ext cx="8856663" cy="1470025"/>
          </a:xfrm>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600" dirty="0">
                <a:solidFill>
                  <a:schemeClr val="tx2">
                    <a:lumMod val="50000"/>
                  </a:schemeClr>
                </a:solidFill>
              </a:rPr>
              <a:t>CSC403</a:t>
            </a:r>
            <a:br>
              <a:rPr kumimoji="0" lang="en-US" sz="3600" b="0" i="0" u="none" strike="noStrike" kern="1200" cap="none" spc="0" normalizeH="0" baseline="0" noProof="0" dirty="0">
                <a:ln>
                  <a:noFill/>
                </a:ln>
                <a:solidFill>
                  <a:schemeClr val="tx2">
                    <a:lumMod val="50000"/>
                  </a:schemeClr>
                </a:solidFill>
                <a:effectLst/>
                <a:uLnTx/>
                <a:uFillTx/>
                <a:latin typeface="+mj-lt"/>
                <a:ea typeface="+mj-ea"/>
                <a:cs typeface="+mj-cs"/>
              </a:rPr>
            </a:br>
            <a:r>
              <a:rPr kumimoji="0" lang="en-GB" altLang="en-IN" sz="3600" b="0" i="0" u="none" strike="noStrike" kern="1200" cap="none" spc="0" normalizeH="0" baseline="0" noProof="0" dirty="0">
                <a:ln>
                  <a:noFill/>
                </a:ln>
                <a:solidFill>
                  <a:schemeClr val="tx2">
                    <a:lumMod val="50000"/>
                  </a:schemeClr>
                </a:solidFill>
                <a:effectLst/>
                <a:uLnTx/>
                <a:uFillTx/>
                <a:latin typeface="+mj-lt"/>
                <a:ea typeface="+mj-ea"/>
                <a:cs typeface="+mj-cs"/>
              </a:rPr>
              <a:t>Blockchain Architecture and Design-II</a:t>
            </a:r>
          </a:p>
        </p:txBody>
      </p:sp>
      <p:cxnSp>
        <p:nvCxnSpPr>
          <p:cNvPr id="6" name="Straight Connector 5"/>
          <p:cNvCxnSpPr/>
          <p:nvPr/>
        </p:nvCxnSpPr>
        <p:spPr>
          <a:xfrm>
            <a:off x="1258888" y="31416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851275" y="3284538"/>
            <a:ext cx="1771650" cy="461963"/>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sz="2400" kern="1200" cap="none" spc="0" normalizeH="0" baseline="0" noProof="0" dirty="0">
                <a:solidFill>
                  <a:schemeClr val="accent1">
                    <a:lumMod val="75000"/>
                  </a:schemeClr>
                </a:solidFill>
                <a:latin typeface="Arial Rounded MT Bold" pitchFamily="34" charset="0"/>
                <a:ea typeface="+mn-ea"/>
                <a:cs typeface="+mn-cs"/>
              </a:rPr>
              <a:t>Lecture #0</a:t>
            </a:r>
            <a:endParaRPr kumimoji="0" lang="en-IN" sz="2400" kern="1200" cap="none" spc="0" normalizeH="0" baseline="0" noProof="0" dirty="0">
              <a:solidFill>
                <a:schemeClr val="accent1">
                  <a:lumMod val="75000"/>
                </a:schemeClr>
              </a:solidFill>
              <a:latin typeface="Arial Rounded MT Bold" pitchFamily="34" charset="0"/>
              <a:ea typeface="+mn-ea"/>
              <a:cs typeface="+mn-cs"/>
            </a:endParaRPr>
          </a:p>
        </p:txBody>
      </p:sp>
      <p:sp>
        <p:nvSpPr>
          <p:cNvPr id="7" name="Subtitle 6"/>
          <p:cNvSpPr>
            <a:spLocks noGrp="1"/>
          </p:cNvSpPr>
          <p:nvPr>
            <p:ph type="subTitle" idx="1"/>
          </p:nvPr>
        </p:nvSpPr>
        <p:spPr>
          <a:xfrm>
            <a:off x="1547813" y="3789363"/>
            <a:ext cx="6400800" cy="1752600"/>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The kick start session</a:t>
            </a: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295"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7147" y="476568"/>
            <a:ext cx="8002587" cy="706437"/>
          </a:xfrm>
        </p:spPr>
        <p:txBody>
          <a:bodyPr vert="horz" wrap="square" lIns="91440" tIns="45720" rIns="91440" bIns="45720" anchor="ctr" anchorCtr="0"/>
          <a:lstStyle/>
          <a:p>
            <a:pPr eaLnBrk="1" hangingPunct="1"/>
            <a:r>
              <a:rPr lang="en-US" altLang="en-US" sz="3600" b="1" dirty="0">
                <a:solidFill>
                  <a:srgbClr val="FF0000"/>
                </a:solidFill>
              </a:rPr>
              <a:t>Why </a:t>
            </a:r>
            <a:r>
              <a:rPr lang="en-GB" altLang="en-US" sz="3600" b="1" dirty="0">
                <a:solidFill>
                  <a:srgbClr val="FF0000"/>
                </a:solidFill>
              </a:rPr>
              <a:t>Blockchain architecture and </a:t>
            </a:r>
            <a:br>
              <a:rPr lang="en-GB" altLang="en-US" sz="3600" b="1" dirty="0">
                <a:solidFill>
                  <a:srgbClr val="FF0000"/>
                </a:solidFill>
              </a:rPr>
            </a:br>
            <a:r>
              <a:rPr lang="en-GB" altLang="en-US" sz="3600" b="1" dirty="0">
                <a:solidFill>
                  <a:srgbClr val="FF0000"/>
                </a:solidFill>
              </a:rPr>
              <a:t>design-II</a:t>
            </a:r>
            <a:r>
              <a:rPr lang="en-US" altLang="en-US" sz="3600" b="1" dirty="0">
                <a:solidFill>
                  <a:srgbClr val="FF0000"/>
                </a:solidFill>
              </a:rPr>
              <a:t>? </a:t>
            </a:r>
            <a:br>
              <a:rPr lang="en-US" altLang="en-US" sz="2800" dirty="0"/>
            </a:br>
            <a:endParaRPr lang="en-US" altLang="en-US" sz="2800" dirty="0">
              <a:solidFill>
                <a:schemeClr val="accent2"/>
              </a:solidFill>
            </a:endParaRPr>
          </a:p>
        </p:txBody>
      </p:sp>
      <p:cxnSp>
        <p:nvCxnSpPr>
          <p:cNvPr id="5" name="Straight Connector 4"/>
          <p:cNvCxnSpPr/>
          <p:nvPr/>
        </p:nvCxnSpPr>
        <p:spPr>
          <a:xfrm>
            <a:off x="1042988" y="1125538"/>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19463"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pic>
        <p:nvPicPr>
          <p:cNvPr id="3" name="Picture 2">
            <a:extLst>
              <a:ext uri="{FF2B5EF4-FFF2-40B4-BE49-F238E27FC236}">
                <a16:creationId xmlns:a16="http://schemas.microsoft.com/office/drawing/2014/main" id="{D0FF7E06-ECCE-47D5-BE1E-79CFE94A7AE7}"/>
              </a:ext>
            </a:extLst>
          </p:cNvPr>
          <p:cNvPicPr>
            <a:picLocks noChangeAspect="1"/>
          </p:cNvPicPr>
          <p:nvPr/>
        </p:nvPicPr>
        <p:blipFill>
          <a:blip r:embed="rId3"/>
          <a:stretch>
            <a:fillRect/>
          </a:stretch>
        </p:blipFill>
        <p:spPr>
          <a:xfrm>
            <a:off x="1032968" y="1099812"/>
            <a:ext cx="7078063" cy="4658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68313" y="404813"/>
            <a:ext cx="8002587" cy="706437"/>
          </a:xfrm>
        </p:spPr>
        <p:txBody>
          <a:bodyPr vert="horz" wrap="square" lIns="91440" tIns="45720" rIns="91440" bIns="45720" anchor="ctr" anchorCtr="0"/>
          <a:lstStyle/>
          <a:p>
            <a:pPr eaLnBrk="1" hangingPunct="1"/>
            <a:r>
              <a:rPr lang="en-US" altLang="en-US" sz="3600" b="1" dirty="0">
                <a:solidFill>
                  <a:srgbClr val="FF0000"/>
                </a:solidFill>
              </a:rPr>
              <a:t>Why </a:t>
            </a:r>
            <a:r>
              <a:rPr lang="en-GB" altLang="en-US" sz="3600" b="1" dirty="0">
                <a:solidFill>
                  <a:srgbClr val="FF0000"/>
                </a:solidFill>
              </a:rPr>
              <a:t>Blockchain architecture and </a:t>
            </a:r>
            <a:br>
              <a:rPr lang="en-GB" altLang="en-US" sz="3600" b="1" dirty="0">
                <a:solidFill>
                  <a:srgbClr val="FF0000"/>
                </a:solidFill>
              </a:rPr>
            </a:br>
            <a:r>
              <a:rPr lang="en-GB" altLang="en-US" sz="3600" b="1" dirty="0">
                <a:solidFill>
                  <a:srgbClr val="FF0000"/>
                </a:solidFill>
              </a:rPr>
              <a:t>design-II</a:t>
            </a:r>
            <a:r>
              <a:rPr lang="en-US" altLang="en-US" sz="3600" b="1" dirty="0">
                <a:solidFill>
                  <a:srgbClr val="FF0000"/>
                </a:solidFill>
              </a:rPr>
              <a:t>?</a:t>
            </a:r>
            <a:br>
              <a:rPr lang="en-US" altLang="en-US" sz="2800" dirty="0"/>
            </a:br>
            <a:endParaRPr lang="en-US" altLang="en-US" sz="2800" dirty="0">
              <a:solidFill>
                <a:schemeClr val="accent2"/>
              </a:solidFill>
            </a:endParaRPr>
          </a:p>
        </p:txBody>
      </p:sp>
      <p:cxnSp>
        <p:nvCxnSpPr>
          <p:cNvPr id="5" name="Straight Connector 4"/>
          <p:cNvCxnSpPr/>
          <p:nvPr/>
        </p:nvCxnSpPr>
        <p:spPr>
          <a:xfrm>
            <a:off x="1042988" y="11255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0484" name="Rectangle 5"/>
          <p:cNvSpPr/>
          <p:nvPr/>
        </p:nvSpPr>
        <p:spPr>
          <a:xfrm>
            <a:off x="539750" y="1628775"/>
            <a:ext cx="8280400" cy="35394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understand the basic architecture of blockchain</a:t>
            </a:r>
          </a:p>
          <a:p>
            <a:pPr marL="0" lvl="0" indent="0" algn="just" eaLnBrk="1" hangingPunct="1">
              <a:spcBef>
                <a:spcPct val="0"/>
              </a:spcBef>
              <a:buFont typeface="Wingdings" panose="05000000000000000000" pitchFamily="2" charset="2"/>
              <a:buChar char="§"/>
            </a:pPr>
            <a:endParaRPr lang="en-US" altLang="en-US" sz="28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identify the use cases for implementation in blockchain </a:t>
            </a: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a:t>
            </a:r>
            <a:r>
              <a:rPr lang="en-IN" altLang="en-US" sz="2800" dirty="0">
                <a:solidFill>
                  <a:srgbClr val="FF0000"/>
                </a:solidFill>
                <a:latin typeface="Tahoma" panose="020B0604030504040204" pitchFamily="34" charset="0"/>
                <a:cs typeface="Arial" panose="020B0604020202020204" pitchFamily="34" charset="0"/>
              </a:rPr>
              <a:t>develop blockchain applications for various use cases</a:t>
            </a:r>
            <a:endParaRPr lang="en-US" altLang="en-US" sz="2800" dirty="0">
              <a:solidFill>
                <a:srgbClr val="FF0000"/>
              </a:solidFill>
              <a:latin typeface="Arial" panose="020B0604020202020204" pitchFamily="34" charset="0"/>
              <a:ea typeface="Arial" panose="020B0604020202020204" pitchFamily="34" charset="0"/>
            </a:endParaRPr>
          </a:p>
        </p:txBody>
      </p:sp>
      <p:pic>
        <p:nvPicPr>
          <p:cNvPr id="20485"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22337"/>
          </a:xfrm>
        </p:spPr>
        <p:txBody>
          <a:bodyPr vert="horz" wrap="square" lIns="91440" tIns="45720" rIns="91440" bIns="45720" anchor="ctr" anchorCtr="0"/>
          <a:lstStyle/>
          <a:p>
            <a:r>
              <a:rPr lang="en-US" altLang="en-US" sz="3600" b="1" dirty="0">
                <a:solidFill>
                  <a:srgbClr val="FF0000"/>
                </a:solidFill>
              </a:rPr>
              <a:t>Unit I</a:t>
            </a:r>
            <a:endParaRPr lang="en-GB" altLang="en-US" sz="3600" b="1" dirty="0">
              <a:solidFill>
                <a:srgbClr val="FF0000"/>
              </a:solidFill>
            </a:endParaRPr>
          </a:p>
        </p:txBody>
      </p:sp>
      <p:cxnSp>
        <p:nvCxnSpPr>
          <p:cNvPr id="10" name="Straight Connector 9"/>
          <p:cNvCxnSpPr/>
          <p:nvPr/>
        </p:nvCxnSpPr>
        <p:spPr>
          <a:xfrm>
            <a:off x="1042988" y="13414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Rectangle 3"/>
          <p:cNvSpPr txBox="1">
            <a:spLocks noChangeArrowheads="1"/>
          </p:cNvSpPr>
          <p:nvPr/>
        </p:nvSpPr>
        <p:spPr bwMode="auto">
          <a:xfrm>
            <a:off x="1042988" y="1628775"/>
            <a:ext cx="7631747" cy="5087620"/>
          </a:xfrm>
          <a:prstGeom prst="rect">
            <a:avLst/>
          </a:prstGeom>
          <a:noFill/>
          <a:ln w="9525">
            <a:noFill/>
            <a:miter lim="800000"/>
          </a:ln>
        </p:spPr>
        <p:txBody>
          <a:bodyPr/>
          <a:lstStyle/>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Advanced blockchain concepts </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Review of basic blockchain concepts</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Deep dive into blockchain</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Consensus algorithms (Proof of Work, Proof of Stake, Delegated Proof of Stake, Byzantine Fault Tolerance)</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Scalability solutions: </a:t>
            </a:r>
            <a:r>
              <a:rPr lang="en-US" altLang="en-US" b="1" dirty="0" err="1">
                <a:solidFill>
                  <a:srgbClr val="FF0000"/>
                </a:solidFill>
                <a:latin typeface="Times New Roman" panose="02020603050405020304" pitchFamily="18" charset="0"/>
                <a:cs typeface="Times New Roman" panose="02020603050405020304" pitchFamily="18" charset="0"/>
              </a:rPr>
              <a:t>Sharding</a:t>
            </a:r>
            <a:r>
              <a:rPr lang="en-US" altLang="en-US" b="1" dirty="0">
                <a:solidFill>
                  <a:srgbClr val="FF0000"/>
                </a:solidFill>
                <a:latin typeface="Times New Roman" panose="02020603050405020304" pitchFamily="18" charset="0"/>
                <a:cs typeface="Times New Roman" panose="02020603050405020304" pitchFamily="18" charset="0"/>
              </a:rPr>
              <a:t>, layer 2 solutions (e.g., Plasma, Rollups)</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Blockchain interoperability: cross-chain communication and atomic</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2534"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II</a:t>
            </a:r>
            <a:endParaRPr kumimoji="0" lang="en-GB" altLang="en-US" sz="3200" b="1" i="0" u="none" strike="noStrike" kern="1200" cap="none" spc="0" normalizeH="0" baseline="0" noProof="0" dirty="0">
              <a:ln>
                <a:noFill/>
              </a:ln>
              <a:solidFill>
                <a:srgbClr val="FF0000"/>
              </a:solidFill>
              <a:effectLst/>
              <a:uLnTx/>
              <a:uFillTx/>
              <a:latin typeface="+mj-lt"/>
              <a:ea typeface="+mj-ea"/>
              <a:cs typeface="+mj-cs"/>
            </a:endParaRPr>
          </a:p>
        </p:txBody>
      </p:sp>
      <p:sp>
        <p:nvSpPr>
          <p:cNvPr id="25603" name="AutoShape 4" descr="http://www.codeproject.com/KB/architecture/patterns_in_real_life/organization.gif"/>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2560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3" name="Text Box 2"/>
          <p:cNvSpPr txBox="1"/>
          <p:nvPr/>
        </p:nvSpPr>
        <p:spPr>
          <a:xfrm>
            <a:off x="728980" y="1374777"/>
            <a:ext cx="7646035" cy="4850764"/>
          </a:xfrm>
          <a:prstGeom prst="rect">
            <a:avLst/>
          </a:prstGeom>
          <a:noFill/>
        </p:spPr>
        <p:txBody>
          <a:bodyPr wrap="square" rtlCol="0" anchor="t">
            <a:noAutofit/>
          </a:bodyPr>
          <a:lstStyle/>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Smart contract security </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Introduction to smart contract security</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Common vulnerabilities in smart contracts: reentrancy attacks, integer overflow/underflow, front-running, timestamp dependence, denial of service</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Tools for smart contract security analysis: </a:t>
            </a:r>
            <a:r>
              <a:rPr lang="en-US" altLang="en-US" b="1" dirty="0" err="1">
                <a:solidFill>
                  <a:srgbClr val="FF0000"/>
                </a:solidFill>
                <a:latin typeface="Times New Roman" panose="02020603050405020304" pitchFamily="18" charset="0"/>
                <a:cs typeface="Times New Roman" panose="02020603050405020304" pitchFamily="18" charset="0"/>
              </a:rPr>
              <a:t>MythX</a:t>
            </a:r>
            <a:r>
              <a:rPr lang="en-US" altLang="en-US" b="1" dirty="0">
                <a:solidFill>
                  <a:srgbClr val="FF0000"/>
                </a:solidFill>
                <a:latin typeface="Times New Roman" panose="02020603050405020304" pitchFamily="18" charset="0"/>
                <a:cs typeface="Times New Roman" panose="02020603050405020304" pitchFamily="18" charset="0"/>
              </a:rPr>
              <a:t>, Slither, </a:t>
            </a:r>
            <a:r>
              <a:rPr lang="en-US" altLang="en-US" b="1" dirty="0" err="1">
                <a:solidFill>
                  <a:srgbClr val="FF0000"/>
                </a:solidFill>
                <a:latin typeface="Times New Roman" panose="02020603050405020304" pitchFamily="18" charset="0"/>
                <a:cs typeface="Times New Roman" panose="02020603050405020304" pitchFamily="18" charset="0"/>
              </a:rPr>
              <a:t>Oyente</a:t>
            </a: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Best practices for writing secure smart contracts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Case studies of notable smart contract security breaches and lessons</a:t>
            </a: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learned</a:t>
            </a:r>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662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2662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108585" y="26066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III</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26631"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575329" y="1628800"/>
            <a:ext cx="7922260" cy="3970318"/>
          </a:xfrm>
          <a:prstGeom prst="rect">
            <a:avLst/>
          </a:prstGeom>
          <a:noFill/>
        </p:spPr>
        <p:txBody>
          <a:bodyPr wrap="square" rtlCol="0" anchor="t">
            <a:spAutoFit/>
          </a:bodyPr>
          <a:lstStyle/>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Solidity programming </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data structures in Solidity: Structs, mappings, nested mappings, </a:t>
            </a:r>
            <a:r>
              <a:rPr lang="en-US" altLang="en-US" b="1" dirty="0" err="1">
                <a:solidFill>
                  <a:srgbClr val="FF0000"/>
                </a:solidFill>
                <a:latin typeface="Times New Roman" panose="02020603050405020304" pitchFamily="18" charset="0"/>
                <a:cs typeface="Times New Roman" panose="02020603050405020304" pitchFamily="18" charset="0"/>
              </a:rPr>
              <a:t>enums</a:t>
            </a: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Design patterns for secure smart contracts: Checks-Effects-Interactions, Circuit Breaker, Emergency Stop, Pull over Push</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Writing and testing upgradable smart contracts</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Using oracles in smart contracts for off-chain data integration</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testing techniques: unit testing, integration testing, fuzz testing</a:t>
            </a:r>
            <a:endParaRPr lang="en-GB" altLang="en-US" b="1" dirty="0">
              <a:solidFill>
                <a:srgbClr val="FF0000"/>
              </a:solidFill>
              <a:latin typeface="Times New Roman" panose="02020603050405020304" pitchFamily="18" charset="0"/>
              <a:cs typeface="Times New Roman" panose="02020603050405020304" pitchFamily="18" charset="0"/>
            </a:endParaRPr>
          </a:p>
          <a:p>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8675"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28676"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457200" y="274638"/>
            <a:ext cx="685165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IV</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28679"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457200" y="1736575"/>
            <a:ext cx="8168640"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Formal verification and auditing </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Introduction to formal verification of smart contracts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Using formal verification tools (e.g., K Framework, </a:t>
            </a:r>
            <a:r>
              <a:rPr lang="en-US" altLang="en-US" b="1" dirty="0" err="1">
                <a:solidFill>
                  <a:srgbClr val="FF0000"/>
                </a:solidFill>
                <a:latin typeface="Times New Roman" panose="02020603050405020304" pitchFamily="18" charset="0"/>
                <a:cs typeface="Times New Roman" panose="02020603050405020304" pitchFamily="18" charset="0"/>
              </a:rPr>
              <a:t>Dafny</a:t>
            </a:r>
            <a:r>
              <a:rPr lang="en-US" altLang="en-US" b="1" dirty="0">
                <a:solidFill>
                  <a:srgbClr val="FF0000"/>
                </a:solidFill>
                <a:latin typeface="Times New Roman" panose="02020603050405020304" pitchFamily="18" charset="0"/>
                <a:cs typeface="Times New Roman" panose="02020603050405020304" pitchFamily="18" charset="0"/>
              </a:rPr>
              <a:t>) to prove contract correctness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Conducting smart contract audits: manual review and automated tools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Writing comprehensive audit reports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Third-party auditing services and certifications</a:t>
            </a:r>
            <a:endParaRPr lang="en-IN"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84213" y="15573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30723"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30724"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468313" y="70643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V</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30728"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612775" y="1951672"/>
            <a:ext cx="7852410"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Decentralized Finance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security </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Overview of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and its ecosystem</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Security considerations in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applications: Liquidity pools, decentralized exchanges, lending protocols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err="1">
                <a:solidFill>
                  <a:srgbClr val="FF0000"/>
                </a:solidFill>
                <a:latin typeface="Times New Roman" panose="02020603050405020304" pitchFamily="18" charset="0"/>
                <a:cs typeface="Times New Roman" panose="02020603050405020304" pitchFamily="18" charset="0"/>
              </a:rPr>
              <a:t>Analyzing</a:t>
            </a:r>
            <a:r>
              <a:rPr lang="en-GB" altLang="en-US" b="1" dirty="0">
                <a:solidFill>
                  <a:srgbClr val="FF0000"/>
                </a:solidFill>
                <a:latin typeface="Times New Roman" panose="02020603050405020304" pitchFamily="18" charset="0"/>
                <a:cs typeface="Times New Roman" panose="02020603050405020304" pitchFamily="18" charset="0"/>
              </a:rPr>
              <a:t>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hacks and vulnerabilities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Implementing secure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protocols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Regulatory considerations in </a:t>
            </a:r>
            <a:r>
              <a:rPr lang="en-GB" altLang="en-US" b="1" dirty="0" err="1">
                <a:solidFill>
                  <a:srgbClr val="FF0000"/>
                </a:solidFill>
                <a:latin typeface="Times New Roman" panose="02020603050405020304" pitchFamily="18" charset="0"/>
                <a:cs typeface="Times New Roman" panose="02020603050405020304" pitchFamily="18" charset="0"/>
              </a:rPr>
              <a:t>DeFi</a:t>
            </a:r>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270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3277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3277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538798" y="260033"/>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VI</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sp>
        <p:nvSpPr>
          <p:cNvPr id="32774" name="AutoShape 6" descr="data:image/jpeg;base64,/9j/4AAQSkZJRgABAQAAAQABAAD/2wCEAAkGBxQQEBUUDxQVEBQUDxQUFRQVFBAUFBUVGBQWFxcVFhQYHCggGBwlHBUYITEhJSkrMC4uFx8zODMsNygtLi0BCgoKDg0OGxAQGywkICQsLCwsLCwsLCwsLCwsLCwsLCwsLDQsLCwsLCwsLCwsLCwsLCwsLCwsLCwsLCwsLCwsLP/AABEIAMIBAwMBEQACEQEDEQH/xAAcAAABBQEBAQAAAAAAAAAAAAAAAQIDBAUGBwj/xABNEAABAwIDBAYHBQUFAg8AAAABAAIDBBEFEiEGMUFRBxMiYXGRFDJSgaGxwTNCYnLRIyRD4fBTgpKy8RV0FhclNGNkg4Sio7O0wsPS/8QAGwEBAAIDAQEAAAAAAAAAAAAAAAMEAQIFBgf/xAA2EQEAAgECBAMFBgUFAQAAAAAAAQIDBBEFEiExEzJBBhRRYXEiQoGRobEjJDPR8DRDYsHhFf/aAAwDAQACEQMRAD8A9xQCAQCAQCAQCAQCAQCAQCAQCAQCAQCAQCAQCAQCAQCAQCAQCAQCAQCAQCAQCAQCAQCAQCAQCAQCAQCAQCAQCAQCAQCAQCAQCAQCAQCAQCAQCAQCAQCAQCAQCAQCAQCAQJdAXQF0ACgLoC6AugLoC6ALkBdAqAQCAQCAQCAQCAQCAQCAQCBLoFQCAQF0CXWNxFJVMb6z2t8XAJvDeMdp7RKhUbRUjPXqYG9xljv5XWs5KR3lNXRai3lx2/KVCXbihbvqWH8t3fJaTnx/FYrwnWW7Y5UJukugbue9/hHJ8yAFHOqxws14Brbfd/WFCbpYpR6sUzvERt/+SxOsp8Fins3qZ80xCjP0ut/hU7ifxSNHyBWnvm/aE0ezVo82SFf/AIzqt/2VGL+E0nyASdTkntVtHA9HXz5v2J/wsxmX7Okcz/u8oHuLyE8XPP3WZ4fwukdcu/4wVr8fm9qL3UzfncrG2oljfg1PjP5h2zeNy+vUBvcZ3D4MYQnhZ57yTr+FU60xquJbN4pRRuqPS83VjM8CaTQDkJBld4FLYstI5t0uLiGh1NoxTi23+Ef2dd0ebY+nsMc1mzxtubaB7NBnA4amxHeOanwZ+eNp7uTxbhk6S3PTyz+nydorDjBAIBAIBAIBAIBAIBAIBAhQZ2M4xFSRGSoeGNGg5uPJo3krW+StI3lPptNk1F+THG8vO8Q6WnF2WmpwRw6xxLj/AHG/qqU6uZ8sPR4/ZytY3zZNvoqt27xWXSOmH92mnPxLrJ42ee1Un/zOF082Sfzj+w/2jj0vqxyt/wCzij/zpM6izEY+DY/XcDBcdmHbkkj8Z2MP/lrHh559T3zhGPtTf8P7nN6PsTk+1qWj809Q8/JPdss97E8b0VPJiifwhM3olleby1bT4ROd8XO+izGkme9mk+0dY8mKI/z6L0PRHCPXqJT+VsbfmCtvcqesobe02o9KwvwdFlE31jPJ+aQD/IAt40mNWv7Qay3rENGn6PsPZ/ADvzPkd8ypI0+P4K1uMay335XodkaFu6kg05xMcfNwK2jFSPRBbX6m/e8/m0YcPiZoyKNvgxg+QW3LEdoV5zXnvafzWAwcLeSzs05pk4LIVA1yb7ERv0eS7WYxJjFU2iojeFr7vf8AdeRve78DeHM+5Ucl5y25Y7PV6HS4+H6f3rP5vSEGE4aMOx+KGIktLQCTvIdESfNzbrFaxTPEQ2zZ51nDLZL94n/P3exBX3kpKgEAgEAgEAgEAgEAgEAgiqJmsaXOIaALkk2ACxM7RuzWs2naHz9tftA+uqXSuDjEx2WMC4DWX0u62hdY6/ouVlvN7b+j6DoNLTR4YxxO17R3+f8A49E2UxakZTNNNJDT6WdH1L5JrjfnObM49/FX8NqTX7LyHEseprmnxpmf2bMe0oPqSdb3eiVjfiAfkpt3O5Z9VmLaeO4bOHQk7i4PDT/ia1w8kOVuRSBwBaQ4HcQQQfejU9ZC2QCAQCAQCAQCBt0YebdJO1Ti70Giu6WQhshbvF90be88TwHwp6jLPkq9Hwjh9dvec/ljrG7o9hdlm4fBY2dM+xkePgwdwv8AMqXFi8OHP4lxC2ry7/djtDkartbUM/Db4Qu/VQz/AKiHWx9OD2+c/wDcPVldeXCAQCAQCAQCAQCAQCAQV66sbC3M8+A4uPIDiUHH7azkUM0lQchMThDDfcTpmdzdr7lFmnakr3Dac+ppHzeXYNTmWnfGxzwXy9tt2tiyNa3K57iL3zE6dyraWkTSd3c47qbY89eX0RVVHPh5zxyEsIAMjA8Nv7DtLeBWt6TitvVNp9Xh1+Lws/f0aGF7RZtJnua7g43LPeeCtYssX7uDrtBk099nWYdtM+PsvIlYR6rrOYR3FTOfMTDfp6oMb19D6o1lpieyRxdH7JRjd1OG17KiMSRm7T5g8QRwIRhaQCAQCAQCBCgLoOO6QtrBRQ5IiDUSCzRvyNNx1hHyHE+9V8+XkjaO7r8J4dOqyc1vLHef+mf0bbJmEelVQJnlBLQ7ewOuS43++6+vlzWunxbdbd03GOI1vPgYulY6fV6AArTgvKqA5tqJPwk/CBn6qlHXUS9PeeXhER8Zerq68yEAgEAgEAgEAgEDZHgC50QMaSdbW7uKCtiOJthaL3c9xsxg9ZzuXd4oM1rXB+eW0lQRdrP4cLeZ5ePFB5t0g4uKnNHA7rGxAvll4SP+61o9ka281XzeWXU4X9nUUn5rfRVgYqYpHvNmMqCLDeT1bDpy371ppI+wue0Mx7xH0eluwOAsLDEx7SLEOAdcd91amImNpcGl5rO8PINsdkpcKk66nHW0pNiHdrID/Dl9pp4O+uppXxzjner02l11NbTwc/m9JRspI5oHVFCTkZb0imcbvguPXafvR9/jyIFjHfmhyNXpbYL8lvwn4tTZ2vLHZSeGneOI939cFNDnzG0unwGt9Hqsu6OcgW4B/wB0/Ty5Iw7tAIBAIBAIEKDF2px9lBAZZNTuYzi93ABR5ckUjdb0Oivqs3JVwewmASYhOa+u7Yz3jadznA6ED2G7gOJVXDjnJbns7/FNZTS4o0mn/GXqjQrzynzORl5Vs2M+0lSfZ674ZGqlj/ry9Rq45eE4/wAHqyuvLhAIBAIBAIBAIGSyBouf5nuAQRsYSbu38By/UoJwgrVNKHdptmyBpDX2BIv8wg852yrJmuNMxro2OsXOJGeoceOYbmDj5dyxu2r3VpNkvR8LqZZb5vRnuA3Em3rEcByC0yx9iVzR321FNvjDS6ED+5Tf74f/AEYlDpfIv8f/ANRH0ejK04SKeFr2lrwHNcCCCAQQRqCCsTET3Zi0xO8PGNstk58Im9Nw0nqgTmbq7qwd7Hj70R793kVWtSaTvDu4NVTU4/Cy+b0lmYVibZntkjZ1QzEFl7hptqAeQFrX4Kelt4cvU4fCts6yuPZB5WI8dFuqvSsOqOthjf7cbHebQfqgsoBAIBAIKuJ1zKeJ0szsjGC7j/XFa2tyxvKTFivlvFKR1l5LQU8u0FeZZrspYjbLyb/Zg+06wLjw8lRrE577+j1ee2PhOn8Onnt3/wA/Z69TwNjaGsAa1oAAGgAGgAV+IiI2h5G1ptbmmUoWWAUHlOwfax+tdwAqf/cMAVLD1z2eo4l9nheGPp+0vV1deXCAQCAQCAQCCKeYNHMncBvJQNhiN8z9XfBo5D9UE6BCUGDi2N5ezEfF36IMuCsDnN60B+V12lwuWnu7uY+qMrm2U4kwurtv9EkuN/3d4PEab1pk8srGk6Z6fVznQYf3Kb/ev/qjUOm7S6XHJ3y1n5PSlZcQII5ow4EOAIIIINiCDvBCTG5vMTvDybGdnYqKrLKYHLJeTJpZhe1zS1vdxtwutK12T5M1snWWhjUQZStcd5mLR3gNH1K3QR3dzsv/AMyp78YGHzbcIS1EAgEAgZI8C5JsALknQALE7epEb9IeQ7RYnLjda2lpD+7sdcu1sbGxldzA3NHE+OlDJect+WOz12kwY+Gafx8vnntD1DBMLjpIWQwizWjuuTxcTxJOqvUpFI2h5jU6i+fJN795aK2QBAjkIeVdFvaxSuf3yfGc/wD5VHT/ANSz1HGJ20WGPp+z1ZXnlwgEAgEAgEFepqcmm9x3D6nkEEMI1zON3Hj3chyCC2woFe8AXOgQczjONZrtj0bxPNBhOcgQOQWHuE0MkL3FrZY3MLha7Q4WJAO/wWJjeG+O/JaLfAvRVg0lFFURTWP7yHMcPVkYY2gPHIaHTgQosNJrvC9xDUVzTWY+DvFM5wQVMUxBlPGXyGwG4cXHgB3oQ5GDDZJXmomFpJXfsouIbbRzuQA1/wBbIz6bMTayta+0cV3Mha4XAJzW1kfYd+nuWtp2hthrz2ivzdH0fbYRV0LY9Ipo42gx8C0AAOYeI7uCjx5ov0hf1/Dr6aebvWfV2IKmc0IBA0lB5j0jbTPnkFBRXe97gyUtO8n+EOX4j7uapajLzTyVem4RoaY6+95+0doddsZsyyggyCzpHWdK/m72RyaOA/VWMOPkrs5PEddbV5pvPb0h0NlK55yAQNkOh8ElmO8PLeh8Xqq13Nw+MkhVLTeez0nHPs4cNfhD1RXXmggECIBAIKOI4iItBYvO4cu8oM6GW5uTcneeaC7E9BYM4aLuNgEHM4ti5lNm6NQZN0CEoEugQOQaeG4kWEa/y/l3IdXW0VW2QXG8bx9R3II8VxNlPGXyHuDR6zjyAQYUMD5Htnqm5pD9hT8GDeHOHzJQZeO4w5znQUzs0jtJpx6rB/ZsP1QaOyWACO0hG4WZfeeGbw5eJKwzv8HJdIuygo3en0LxBlkBewENs4n14u8ne3jr4Kpnw7far0ej4Vr5y/y2aOaJdPsFtuyuZ1c1o6ho1boBIAPWZ9RwUmHPF42UuJ8Kvpbc9I3pP6fV2V1YcgZkPTdw/SLteKSPqacg1Egtpr1bT94/iPAKtnzcsbR3dnhPDfHt4mTpWP1cFBh9bg7oq0xhzXN7d7uLc2pbJ7JNh2uenjViuTHPPLu5NTpdfE6aJ227f+PXNmNo4a+LPCbOFs8ZtnYeRHLkeKv48kXjd5TWaLJpr8t4+ktkFSKhUAgjnPZd+U/JYns2r3h5n0Ii7al53l8fxDiqek+9L0ntHPXHX5PUFdeZCBUCIBBn4liTYrAmxe4sDtLNfluL3QclWF8ry4XbUMaBLCTo9o3PjPFBNh1eHj+rjx5INhlQGtzO0HzQYuI4kZDybwCChdAl0CEoEJQJdBcwrDn1DrN0aPWdwHcO9BoYhWx0zmimGZ7D23XJB5tPPj4IG4aeueKiUieck9VEPs4ADvIO48b+HijO/Rn4vjLpHOhpXZnHSep7uMcfIIw1NmtnmtaC4WZvAO955u7vmg6OvrGU8bpJXBjGAlxO4ALFp5Yb0x2yXitXkNTPPtFW5I80VLEb67mt3ZyOMjhoBwHvvRtzZrbej1OOuLhmDnv1vPZsbUdHRjDZ8LzMkiaLx5iHOLQLPY7g7mNx+e+TT8vWneFXR8Z5rTj1PWso8H6UnRfs8Qhf1jdCWANd/ejcRY+CxXUzHS8Jc3AaZp5tNeNvmfi3SiZR1eHwv6x2gc8Bzv7sbSbnxWL6qbdKQzh9n64p59TeNvktbEbDvEvpeJEvmJztY45iHe3IeLuQ3D5bYcHXnv3QcS4rWae76bpV6FPA17S17Q5rmkOaQC0g7wQd4VuY3jaXn62ms80T1eVbS7KT4XN6Xhhd1Y1fGLksG86ffj7t4+VLJhnHPNR6fScRxavH7vqo+kuy2N2xixBlhaOZoGeO/wD4mHiFPizRk6S5PEOG5NJPxr6S6i6nc0IK2JyZYZHconnyaVieyTDG+SPq8/6D2fu05/6do8ox+qqaPtLve0U/xaR/xelK486EAgRBkbRYg6BjcosHuyl/sm2g9/NBk0tSyRhjmGZjufDvQU6ymMRayZ5AB/d6ob2HgyTmPFBBUwlznOsIqhgvIz7k7f7Rh5/0UET8Q60abhw5d1kEd0CXQF0CEoGkoL+EYW6oN/VjHrO+gQX8UxZrGdTS9lg0LhvPMA/VBgoIZi4MeGPdGHtyvy6Ei+5B0myuCMMbX6ZB6rfaI3l36LA6medsbS55DWtBJJ0AA4p0iOrasTaeWsPHsexabHqttPRgtpmOvcggEf2sg00H3W/XdSve2W3LHZ6fTafHw/D4uXzT2h6js7gkVDA2KEaAXc473usLuPeVcx0isPParU5NTk57NS6226q09VKtwuGf7eKOX87WuPmVi2OJ7pcefJj8lpLQ4VDB9hEyL8rWtPmAsVpWvZnJmy5PPM/murZEECOCSPNtsdhXxv8AS8LvHI053RN0ufbj4A77t3G/nUy4Jj7VHoeH8VravgamN6/Fp7DbdMrLQ1FoqgachIRvtf1Xfh/obYc/N0t3QcR4VbBHi4utJ/R24VlxdmbtNJloqg8qaX/IVrfyyn00b5qx84cf0Jt/cpjzqz8Iov5qvpPI6/tBP8xEfJ6GrTghAqBt0EFfStmjcx+5wt4cig4KVj6aQsk4bncLcDfl3+5BsRVbepLZhnY4Wyneg56vkIysLjkB/YSE3LOTHFBTJJcSBllHrs4PHtNQWYJw8XH8/AjmglugS6BCUGhhWF9b25DkibvcdL9wQWMTxXO3qoBkiGmmhd4oMvKgaQgqSzkuyRjM4+TRzKEOz2Mj6umdc3/bPJJsBo1oJ7hoVjdtt8HAbX7RS4tUCiw8ZosxDnAkCQg6ucRuiFvf5A08uSck8lXpNDpK6PH7xn7+kPRNktnI8PgEcYzOOskhGr3fpwAVnFjilXE1msvqcm9u3o21IqFugS6BboC6AugLoC6Dh9uNhW1RM9LaKpHa07LZCNRcjc/dZ3mq+bBzdY7uzw7itsH8O/2qSpbGbdOD/RcTvFM05Q94y3PsyX3Hk7cdPfpizTE8l0/EOFxevj6XrXvMfB1e2kuXDqo/9Wk+LSFPk6VlytDG+op9YYfQ/Flw6/tTyHysPootJ/TdDj8/ze3wiHcKy4gQCBEBdBQxfDW1DLOsHD1XW3ePMHkg4apY+F2SS4y6a8OWvEd6BpIcC1wzNO8IKM0ZaWtc61j+yl5fgcfggZc3JaLSD7SPg4e21BahnDhcFA8uQaOG4eHDrZzkiG7m88ggkrq50xAAyRj1WDdbvQQsgQOMVkGRV1Be7q4d/wB53Bo7+9Bq4Fg+Y5Wbgf2kh335d57uCw2iGBtptGZ3jDcLBc0uySOadXuuczA7lvLncdVUy5JmeWr0PD9FXHT3jP2+DtdidlY8Ohto6Z4HWPtx9lvJo/mpsOKKRv6uZr9dfU36eWO0OkzKZzxdAXQGZAZkBmQGZAZkBmQGZGOm7mdstkIcQZfSOcDsSgb/AML/AGm/JQ5cVckfN0tBxHJpbf8AH1h5liWOVrIH4bUDM8SMaDmzPLbghgd94O7Nr620VO17xHJL02n0umveNZTpEdZh69slhfodHFCfWay7/wA51d8Sr2KnLSIeT12o8fPa8ev7NkKRUOCAQMugS6BLoM7GsMbUM4B4HZP0Pcg4eaJ0Ti14tY214fy70A6zgWvF2n+rhBRljLSGudYj7KXn+FyCMuNy5os8faR8/wAbUGzhMcZb1szgWD1YwdXkc+QBQWZ6h07rnRo0a0bgOQCC5TUaC6KSw1QcziteZXmKn4aPk4DmBzKCxgmF5+zHdrGntybyXcQ3m74Dx0WG9Y2ZW3e1RZ/yfho7Z7EjmXJbe37Nh4uN9XcPHdXy5Z8tXb4boYn+Nl7Q3tgtkW4fHnks6oe3tHgwadhvlqeK2w4uWOqtxLXzqLclelYddnU8uV9ChyBboC6Aum4LoDOga6S3csTLaKzPaGbWbQ00P2s8TCOBe2/kNVpOWseqzj0OfJ5aTLCrOkiiZfK58p/CxwHm6yitq6w6GLgGqt1mIj6ywarpWJ0p6e5/E+5/wtB+ajnU2ntC5HAcdOuXLEKUm0+LVWkMZiaeLY8p/wAUl/ksTbNb0bxg4Zgnebc2zZ2K2V6iT0iqBlnJJFySGE7zc+s48z7lLi0/LPNKhxDi0Za+Fhjar0KOVWpndxOkdkoesB4cgXMgjJQISgaXIGlyDMxjDhO24sHgaHgR7J7kHGSxmM2dpY213g8igSSzm5X6g/A8wga2iMZBqCWOAPUvc24fpcNkHEHTT7wvrcIMyvqzI8yMHVkWEjBe1wAM3eLD4c94dJszUtmA5jeEHaQUwa25sAAg4javaTMHMgOWNuj5BxJ+4zvWJnZvjpzzszNl8tUTFGeraxrXTWPbOYmzGnhuN3eS0rfmlay4LYq88p9udrhRxikobCYtDbsGkLTuAA++b6DvvxCjzZdvswuaDQeLPi5elYT9H+yIpG9fUC9Q4aA69UDv19s31Pu53xhxbfaszxLiHifwsXSI/V24erLinByBc6HU2ScNF3ENHMkAeZWs2rDeuO9u0Mmr2to4r56iO44NcHnybdRzmpHquY+GarJ2pP5MOs6T6Vn2bZZe8Na1vm43+CjnWRHZ0Mfs9qJ62mIYlR0pSvuKanbfhmL5D/hbb5qOdTkntCzXgmmxdcuT8lY41jFV6jXxg8WsbGPN9yn8ezeI4Vg6+YN2NxGo1qJ7A8HSSSfDQJ7vknzS1njWkxf0cX5xDSo+i1g+1me7uYGtHyJW8aOPWVbJ7Q5reWIhu0fR/Rx74us73ku+aljBSHOy8U1OXveW7S4NDHpHGxvg1o+ikisR6Ktst7d5XGwAcFsjndI2JGEgagcAgcgVBEXIGFyCNz0DHSII3SIMzFqMSi4tmt7iORQc9TvZTuL5Wlxb6oPqtP4ufdzQJVSOrWkPcXcW67vDl9EGCWOD7HSVt7X3SN4gjn/qEBTzGFwmh0APbafuneWn+u/nYOiqsdlrGBjLxR27buLvwhA+HC43x5Ht/Z6dnUXsb79/vWJjeG9LTWd4ef1E8+EVk4h3Ssd1ZOrSxzrtcObmnSx+qo2mcU7vVYKY9bgiJ7w2dgMOhafS6qaN8pcS0OkaS0m93uufWPwW2KsT9qZV+I5MkR4GKs7OtqdtaKPfO155MD3/ABaLDzU9tRjhzMfCdVk6xX82RWdJ0DPsopJO9xbG3z1PwUU6uPur1OAZP9y0QyZekqql0p4WD3SSn4WC08fLPaFqOE6PF1yXRGrxiq3GRgPLq4h8NVjbNbvOzPi8LweWN5Pj2DrJzeom8cznyHzJW0aa0+aWtuOYaf0scR+TXo+jKIfayvf3CzR8FvGkoqZPaDU26RtDeodhqOP+EHEcXXd81NGGkOdk4hqMne8t2mw2KMWYxrfAALeIiFW2S1u8rbYwOCy0PDUDrJsHAIFAQLZAtkCgIHAICyBUFNzkEbnIInvQQukQQvlQQvmQZ9fCJAedrEcxyKDAgJppBv6snQn7p9koN7HMLZUwdcwhr2C51tcDiDzCDkI2mR2Yj2Q8AgFzS+2a3uOm74BBv0MORoa45rE28Cbi/mgvdagzsXpI6hmSZgeL3HNp5tO8LW1It3T4NRkw23pLkpNiczuw9wb+INcfNV50tXXrx3JFe0NOi2Ei/iOe/wB4HyW0aakIb8a1F+07N6g2Wpo90Tb8yLnzKljHSPRRvrM9+9pbtPStb6rQPALbaFabWnrMrjGrPRhO0IbQkaEDwEEgCBwCBwCBQEDgECoFsgUIFQKAgECoM5xQQuKCF7kFeRyCu96CvJIgrvlQUqnK4EOFwRqP64oKbKaQjI556oHge04cAeXeglJaHdkAWbl03W5IJWSIJ2IJmRoLEcKHVZZEgsMjQTsjQTtYgka1BI1qB4ageAgcAgWyB1kC2QKgVAAIFQKgEAgzXBBA8IIHhBXkCCrK0oKkrSgpytcgqviedyAbA+xF9/cgSOkcEFyGmKC7FTILcdOgssgQTshQTMiQStjQSBiB4ageAgcAgcAgcAgVAqAQKgVAIFQCBUAgoOYgjdGgidEgidAgjdTXQROokDDh6BP9nIFGHBBIKAIHCiCCRtMgkbCgkEaB4YgeGIHBqB4agcAgdZAoCBbIHBAIFsgWyAQKgECoBAIBBXLUDSxA0sQIWIE6tAnVoE6tAdWgOrQGRAuRAZEC5EChqBcqBwagXKgUBAtkCoFsgWyBUAgVAqAQCBUAgEAgVBAgRAiAKBqAQCAQCAQCAQKgRAqACByBQgECoFQKgAgVAqAQCAQKEAgECoBB/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32775" name="AutoShape 8" descr="data:image/jpeg;base64,/9j/4AAQSkZJRgABAQAAAQABAAD/2wCEAAkGBxQQEBUUDxQVEBQUDxQUFRQVFBAUFBUVGBQWFxcVFhQYHCggGBwlHBUYITEhJSkrMC4uFx8zODMsNygtLi0BCgoKDg0OGxAQGywkICQsLCwsLCwsLCwsLCwsLCwsLCwsLDQsLCwsLCwsLCwsLCwsLCwsLCwsLCwsLCwsLCwsLP/AABEIAMIBAwMBEQACEQEDEQH/xAAcAAABBQEBAQAAAAAAAAAAAAAAAQIDBAUGBwj/xABNEAABAwIDBAYHBQUFAg8AAAABAAIDBBEFEiEGMUFRBxMiYXGRFDJSgaGxwTNCYnLRIyRD4fBTgpKy8RV0FhclNGNkg4Sio7O0wsPS/8QAGwEBAAIDAQEAAAAAAAAAAAAAAAMEAQIFBgf/xAA2EQEAAgECBAMFBgUFAQAAAAAAAQIDBBEFEiExEzJBBhRRYXEiQoGRobEjJDPR8DRDYsHhFf/aAAwDAQACEQMRAD8A9xQCAQCAQCAQCAQCAQCAQCAQCAQCAQCAQCAQCAQCAQCAQCAQCAQCAQCAQCAQCAQCAQCAQCAQCAQCAQCAQCAQCAQCAQCAQCAQCAQCAQCAQCAQCAQCAQCAQCAQCAQCAQCAQJdAXQF0ACgLoC6AugLoC6ALkBdAqAQCAQCAQCAQCAQCAQCAQCBLoFQCAQF0CXWNxFJVMb6z2t8XAJvDeMdp7RKhUbRUjPXqYG9xljv5XWs5KR3lNXRai3lx2/KVCXbihbvqWH8t3fJaTnx/FYrwnWW7Y5UJukugbue9/hHJ8yAFHOqxws14Brbfd/WFCbpYpR6sUzvERt/+SxOsp8Fins3qZ80xCjP0ut/hU7ifxSNHyBWnvm/aE0ezVo82SFf/AIzqt/2VGL+E0nyASdTkntVtHA9HXz5v2J/wsxmX7Okcz/u8oHuLyE8XPP3WZ4fwukdcu/4wVr8fm9qL3UzfncrG2oljfg1PjP5h2zeNy+vUBvcZ3D4MYQnhZ57yTr+FU60xquJbN4pRRuqPS83VjM8CaTQDkJBld4FLYstI5t0uLiGh1NoxTi23+Ef2dd0ebY+nsMc1mzxtubaB7NBnA4amxHeOanwZ+eNp7uTxbhk6S3PTyz+nydorDjBAIBAIBAIBAIBAIBAIBAhQZ2M4xFSRGSoeGNGg5uPJo3krW+StI3lPptNk1F+THG8vO8Q6WnF2WmpwRw6xxLj/AHG/qqU6uZ8sPR4/ZytY3zZNvoqt27xWXSOmH92mnPxLrJ42ee1Un/zOF082Sfzj+w/2jj0vqxyt/wCzij/zpM6izEY+DY/XcDBcdmHbkkj8Z2MP/lrHh559T3zhGPtTf8P7nN6PsTk+1qWj809Q8/JPdss97E8b0VPJiifwhM3olleby1bT4ROd8XO+izGkme9mk+0dY8mKI/z6L0PRHCPXqJT+VsbfmCtvcqesobe02o9KwvwdFlE31jPJ+aQD/IAt40mNWv7Qay3rENGn6PsPZ/ADvzPkd8ypI0+P4K1uMay335XodkaFu6kg05xMcfNwK2jFSPRBbX6m/e8/m0YcPiZoyKNvgxg+QW3LEdoV5zXnvafzWAwcLeSzs05pk4LIVA1yb7ERv0eS7WYxJjFU2iojeFr7vf8AdeRve78DeHM+5Ucl5y25Y7PV6HS4+H6f3rP5vSEGE4aMOx+KGIktLQCTvIdESfNzbrFaxTPEQ2zZ51nDLZL94n/P3exBX3kpKgEAgEAgEAgEAgEAgEAgiqJmsaXOIaALkk2ACxM7RuzWs2naHz9tftA+uqXSuDjEx2WMC4DWX0u62hdY6/ouVlvN7b+j6DoNLTR4YxxO17R3+f8A49E2UxakZTNNNJDT6WdH1L5JrjfnObM49/FX8NqTX7LyHEseprmnxpmf2bMe0oPqSdb3eiVjfiAfkpt3O5Z9VmLaeO4bOHQk7i4PDT/ia1w8kOVuRSBwBaQ4HcQQQfejU9ZC2QCAQCAQCAQCBt0YebdJO1Ti70Giu6WQhshbvF90be88TwHwp6jLPkq9Hwjh9dvec/ljrG7o9hdlm4fBY2dM+xkePgwdwv8AMqXFi8OHP4lxC2ry7/djtDkartbUM/Db4Qu/VQz/AKiHWx9OD2+c/wDcPVldeXCAQCAQCAQCAQCAQCAQV66sbC3M8+A4uPIDiUHH7azkUM0lQchMThDDfcTpmdzdr7lFmnakr3Dac+ppHzeXYNTmWnfGxzwXy9tt2tiyNa3K57iL3zE6dyraWkTSd3c47qbY89eX0RVVHPh5zxyEsIAMjA8Nv7DtLeBWt6TitvVNp9Xh1+Lws/f0aGF7RZtJnua7g43LPeeCtYssX7uDrtBk099nWYdtM+PsvIlYR6rrOYR3FTOfMTDfp6oMb19D6o1lpieyRxdH7JRjd1OG17KiMSRm7T5g8QRwIRhaQCAQCAQCBCgLoOO6QtrBRQ5IiDUSCzRvyNNx1hHyHE+9V8+XkjaO7r8J4dOqyc1vLHef+mf0bbJmEelVQJnlBLQ7ewOuS43++6+vlzWunxbdbd03GOI1vPgYulY6fV6AArTgvKqA5tqJPwk/CBn6qlHXUS9PeeXhER8Zerq68yEAgEAgEAgEAgEDZHgC50QMaSdbW7uKCtiOJthaL3c9xsxg9ZzuXd4oM1rXB+eW0lQRdrP4cLeZ5ePFB5t0g4uKnNHA7rGxAvll4SP+61o9ka281XzeWXU4X9nUUn5rfRVgYqYpHvNmMqCLDeT1bDpy371ppI+wue0Mx7xH0eluwOAsLDEx7SLEOAdcd91amImNpcGl5rO8PINsdkpcKk66nHW0pNiHdrID/Dl9pp4O+uppXxzjner02l11NbTwc/m9JRspI5oHVFCTkZb0imcbvguPXafvR9/jyIFjHfmhyNXpbYL8lvwn4tTZ2vLHZSeGneOI939cFNDnzG0unwGt9Hqsu6OcgW4B/wB0/Ty5Iw7tAIBAIBAIEKDF2px9lBAZZNTuYzi93ABR5ckUjdb0Oivqs3JVwewmASYhOa+u7Yz3jadznA6ED2G7gOJVXDjnJbns7/FNZTS4o0mn/GXqjQrzynzORl5Vs2M+0lSfZ674ZGqlj/ry9Rq45eE4/wAHqyuvLhAIBAIBAIBAIGSyBouf5nuAQRsYSbu38By/UoJwgrVNKHdptmyBpDX2BIv8wg852yrJmuNMxro2OsXOJGeoceOYbmDj5dyxu2r3VpNkvR8LqZZb5vRnuA3Em3rEcByC0yx9iVzR321FNvjDS6ED+5Tf74f/AEYlDpfIv8f/ANRH0ejK04SKeFr2lrwHNcCCCAQQRqCCsTET3Zi0xO8PGNstk58Im9Nw0nqgTmbq7qwd7Hj70R793kVWtSaTvDu4NVTU4/Cy+b0lmYVibZntkjZ1QzEFl7hptqAeQFrX4Kelt4cvU4fCts6yuPZB5WI8dFuqvSsOqOthjf7cbHebQfqgsoBAIBAIKuJ1zKeJ0szsjGC7j/XFa2tyxvKTFivlvFKR1l5LQU8u0FeZZrspYjbLyb/Zg+06wLjw8lRrE577+j1ee2PhOn8Onnt3/wA/Z69TwNjaGsAa1oAAGgAGgAV+IiI2h5G1ptbmmUoWWAUHlOwfax+tdwAqf/cMAVLD1z2eo4l9nheGPp+0vV1deXCAQCAQCAQCCKeYNHMncBvJQNhiN8z9XfBo5D9UE6BCUGDi2N5ezEfF36IMuCsDnN60B+V12lwuWnu7uY+qMrm2U4kwurtv9EkuN/3d4PEab1pk8srGk6Z6fVznQYf3Kb/ev/qjUOm7S6XHJ3y1n5PSlZcQII5ow4EOAIIIINiCDvBCTG5vMTvDybGdnYqKrLKYHLJeTJpZhe1zS1vdxtwutK12T5M1snWWhjUQZStcd5mLR3gNH1K3QR3dzsv/AMyp78YGHzbcIS1EAgEAgZI8C5JsALknQALE7epEb9IeQ7RYnLjda2lpD+7sdcu1sbGxldzA3NHE+OlDJect+WOz12kwY+Gafx8vnntD1DBMLjpIWQwizWjuuTxcTxJOqvUpFI2h5jU6i+fJN795aK2QBAjkIeVdFvaxSuf3yfGc/wD5VHT/ANSz1HGJ20WGPp+z1ZXnlwgEAgEAgEFepqcmm9x3D6nkEEMI1zON3Hj3chyCC2woFe8AXOgQczjONZrtj0bxPNBhOcgQOQWHuE0MkL3FrZY3MLha7Q4WJAO/wWJjeG+O/JaLfAvRVg0lFFURTWP7yHMcPVkYY2gPHIaHTgQosNJrvC9xDUVzTWY+DvFM5wQVMUxBlPGXyGwG4cXHgB3oQ5GDDZJXmomFpJXfsouIbbRzuQA1/wBbIz6bMTayta+0cV3Mha4XAJzW1kfYd+nuWtp2hthrz2ivzdH0fbYRV0LY9Ipo42gx8C0AAOYeI7uCjx5ov0hf1/Dr6aebvWfV2IKmc0IBA0lB5j0jbTPnkFBRXe97gyUtO8n+EOX4j7uapajLzTyVem4RoaY6+95+0doddsZsyyggyCzpHWdK/m72RyaOA/VWMOPkrs5PEddbV5pvPb0h0NlK55yAQNkOh8ElmO8PLeh8Xqq13Nw+MkhVLTeez0nHPs4cNfhD1RXXmggECIBAIKOI4iItBYvO4cu8oM6GW5uTcneeaC7E9BYM4aLuNgEHM4ti5lNm6NQZN0CEoEugQOQaeG4kWEa/y/l3IdXW0VW2QXG8bx9R3II8VxNlPGXyHuDR6zjyAQYUMD5Htnqm5pD9hT8GDeHOHzJQZeO4w5znQUzs0jtJpx6rB/ZsP1QaOyWACO0hG4WZfeeGbw5eJKwzv8HJdIuygo3en0LxBlkBewENs4n14u8ne3jr4Kpnw7far0ej4Vr5y/y2aOaJdPsFtuyuZ1c1o6ho1boBIAPWZ9RwUmHPF42UuJ8Kvpbc9I3pP6fV2V1YcgZkPTdw/SLteKSPqacg1Egtpr1bT94/iPAKtnzcsbR3dnhPDfHt4mTpWP1cFBh9bg7oq0xhzXN7d7uLc2pbJ7JNh2uenjViuTHPPLu5NTpdfE6aJ227f+PXNmNo4a+LPCbOFs8ZtnYeRHLkeKv48kXjd5TWaLJpr8t4+ktkFSKhUAgjnPZd+U/JYns2r3h5n0Ii7al53l8fxDiqek+9L0ntHPXHX5PUFdeZCBUCIBBn4liTYrAmxe4sDtLNfluL3QclWF8ry4XbUMaBLCTo9o3PjPFBNh1eHj+rjx5INhlQGtzO0HzQYuI4kZDybwCChdAl0CEoEJQJdBcwrDn1DrN0aPWdwHcO9BoYhWx0zmimGZ7D23XJB5tPPj4IG4aeueKiUieck9VEPs4ADvIO48b+HijO/Rn4vjLpHOhpXZnHSep7uMcfIIw1NmtnmtaC4WZvAO955u7vmg6OvrGU8bpJXBjGAlxO4ALFp5Yb0x2yXitXkNTPPtFW5I80VLEb67mt3ZyOMjhoBwHvvRtzZrbej1OOuLhmDnv1vPZsbUdHRjDZ8LzMkiaLx5iHOLQLPY7g7mNx+e+TT8vWneFXR8Z5rTj1PWso8H6UnRfs8Qhf1jdCWANd/ejcRY+CxXUzHS8Jc3AaZp5tNeNvmfi3SiZR1eHwv6x2gc8Bzv7sbSbnxWL6qbdKQzh9n64p59TeNvktbEbDvEvpeJEvmJztY45iHe3IeLuQ3D5bYcHXnv3QcS4rWae76bpV6FPA17S17Q5rmkOaQC0g7wQd4VuY3jaXn62ms80T1eVbS7KT4XN6Xhhd1Y1fGLksG86ffj7t4+VLJhnHPNR6fScRxavH7vqo+kuy2N2xixBlhaOZoGeO/wD4mHiFPizRk6S5PEOG5NJPxr6S6i6nc0IK2JyZYZHconnyaVieyTDG+SPq8/6D2fu05/6do8ox+qqaPtLve0U/xaR/xelK486EAgRBkbRYg6BjcosHuyl/sm2g9/NBk0tSyRhjmGZjufDvQU6ymMRayZ5AB/d6ob2HgyTmPFBBUwlznOsIqhgvIz7k7f7Rh5/0UET8Q60abhw5d1kEd0CXQF0CEoGkoL+EYW6oN/VjHrO+gQX8UxZrGdTS9lg0LhvPMA/VBgoIZi4MeGPdGHtyvy6Ei+5B0myuCMMbX6ZB6rfaI3l36LA6medsbS55DWtBJJ0AA4p0iOrasTaeWsPHsexabHqttPRgtpmOvcggEf2sg00H3W/XdSve2W3LHZ6fTafHw/D4uXzT2h6js7gkVDA2KEaAXc473usLuPeVcx0isPParU5NTk57NS6226q09VKtwuGf7eKOX87WuPmVi2OJ7pcefJj8lpLQ4VDB9hEyL8rWtPmAsVpWvZnJmy5PPM/murZEECOCSPNtsdhXxv8AS8LvHI053RN0ufbj4A77t3G/nUy4Jj7VHoeH8VravgamN6/Fp7DbdMrLQ1FoqgachIRvtf1Xfh/obYc/N0t3QcR4VbBHi4utJ/R24VlxdmbtNJloqg8qaX/IVrfyyn00b5qx84cf0Jt/cpjzqz8Iov5qvpPI6/tBP8xEfJ6GrTghAqBt0EFfStmjcx+5wt4cig4KVj6aQsk4bncLcDfl3+5BsRVbepLZhnY4Wyneg56vkIysLjkB/YSE3LOTHFBTJJcSBllHrs4PHtNQWYJw8XH8/AjmglugS6BCUGhhWF9b25DkibvcdL9wQWMTxXO3qoBkiGmmhd4oMvKgaQgqSzkuyRjM4+TRzKEOz2Mj6umdc3/bPJJsBo1oJ7hoVjdtt8HAbX7RS4tUCiw8ZosxDnAkCQg6ucRuiFvf5A08uSck8lXpNDpK6PH7xn7+kPRNktnI8PgEcYzOOskhGr3fpwAVnFjilXE1msvqcm9u3o21IqFugS6BboC6AugLoC6Dh9uNhW1RM9LaKpHa07LZCNRcjc/dZ3mq+bBzdY7uzw7itsH8O/2qSpbGbdOD/RcTvFM05Q94y3PsyX3Hk7cdPfpizTE8l0/EOFxevj6XrXvMfB1e2kuXDqo/9Wk+LSFPk6VlytDG+op9YYfQ/Flw6/tTyHysPootJ/TdDj8/ze3wiHcKy4gQCBEBdBQxfDW1DLOsHD1XW3ePMHkg4apY+F2SS4y6a8OWvEd6BpIcC1wzNO8IKM0ZaWtc61j+yl5fgcfggZc3JaLSD7SPg4e21BahnDhcFA8uQaOG4eHDrZzkiG7m88ggkrq50xAAyRj1WDdbvQQsgQOMVkGRV1Be7q4d/wB53Bo7+9Bq4Fg+Y5Wbgf2kh335d57uCw2iGBtptGZ3jDcLBc0uySOadXuuczA7lvLncdVUy5JmeWr0PD9FXHT3jP2+DtdidlY8Ohto6Z4HWPtx9lvJo/mpsOKKRv6uZr9dfU36eWO0OkzKZzxdAXQGZAZkBmQGZAZkBmQGZGOm7mdstkIcQZfSOcDsSgb/AML/AGm/JQ5cVckfN0tBxHJpbf8AH1h5liWOVrIH4bUDM8SMaDmzPLbghgd94O7Nr620VO17xHJL02n0umveNZTpEdZh69slhfodHFCfWay7/wA51d8Sr2KnLSIeT12o8fPa8ev7NkKRUOCAQMugS6BLoM7GsMbUM4B4HZP0Pcg4eaJ0Ti14tY214fy70A6zgWvF2n+rhBRljLSGudYj7KXn+FyCMuNy5os8faR8/wAbUGzhMcZb1szgWD1YwdXkc+QBQWZ6h07rnRo0a0bgOQCC5TUaC6KSw1QcziteZXmKn4aPk4DmBzKCxgmF5+zHdrGntybyXcQ3m74Dx0WG9Y2ZW3e1RZ/yfho7Z7EjmXJbe37Nh4uN9XcPHdXy5Z8tXb4boYn+Nl7Q3tgtkW4fHnks6oe3tHgwadhvlqeK2w4uWOqtxLXzqLclelYddnU8uV9ChyBboC6Aum4LoDOga6S3csTLaKzPaGbWbQ00P2s8TCOBe2/kNVpOWseqzj0OfJ5aTLCrOkiiZfK58p/CxwHm6yitq6w6GLgGqt1mIj6ywarpWJ0p6e5/E+5/wtB+ajnU2ntC5HAcdOuXLEKUm0+LVWkMZiaeLY8p/wAUl/ksTbNb0bxg4Zgnebc2zZ2K2V6iT0iqBlnJJFySGE7zc+s48z7lLi0/LPNKhxDi0Za+Fhjar0KOVWpndxOkdkoesB4cgXMgjJQISgaXIGlyDMxjDhO24sHgaHgR7J7kHGSxmM2dpY213g8igSSzm5X6g/A8wga2iMZBqCWOAPUvc24fpcNkHEHTT7wvrcIMyvqzI8yMHVkWEjBe1wAM3eLD4c94dJszUtmA5jeEHaQUwa25sAAg4javaTMHMgOWNuj5BxJ+4zvWJnZvjpzzszNl8tUTFGeraxrXTWPbOYmzGnhuN3eS0rfmlay4LYq88p9udrhRxikobCYtDbsGkLTuAA++b6DvvxCjzZdvswuaDQeLPi5elYT9H+yIpG9fUC9Q4aA69UDv19s31Pu53xhxbfaszxLiHifwsXSI/V24erLinByBc6HU2ScNF3ENHMkAeZWs2rDeuO9u0Mmr2to4r56iO44NcHnybdRzmpHquY+GarJ2pP5MOs6T6Vn2bZZe8Na1vm43+CjnWRHZ0Mfs9qJ62mIYlR0pSvuKanbfhmL5D/hbb5qOdTkntCzXgmmxdcuT8lY41jFV6jXxg8WsbGPN9yn8ezeI4Vg6+YN2NxGo1qJ7A8HSSSfDQJ7vknzS1njWkxf0cX5xDSo+i1g+1me7uYGtHyJW8aOPWVbJ7Q5reWIhu0fR/Rx74us73ku+aljBSHOy8U1OXveW7S4NDHpHGxvg1o+ikisR6Ktst7d5XGwAcFsjndI2JGEgagcAgcgVBEXIGFyCNz0DHSII3SIMzFqMSi4tmt7iORQc9TvZTuL5Wlxb6oPqtP4ufdzQJVSOrWkPcXcW67vDl9EGCWOD7HSVt7X3SN4gjn/qEBTzGFwmh0APbafuneWn+u/nYOiqsdlrGBjLxR27buLvwhA+HC43x5Ht/Z6dnUXsb79/vWJjeG9LTWd4ef1E8+EVk4h3Ssd1ZOrSxzrtcObmnSx+qo2mcU7vVYKY9bgiJ7w2dgMOhafS6qaN8pcS0OkaS0m93uufWPwW2KsT9qZV+I5MkR4GKs7OtqdtaKPfO155MD3/ABaLDzU9tRjhzMfCdVk6xX82RWdJ0DPsopJO9xbG3z1PwUU6uPur1OAZP9y0QyZekqql0p4WD3SSn4WC08fLPaFqOE6PF1yXRGrxiq3GRgPLq4h8NVjbNbvOzPi8LweWN5Pj2DrJzeom8cznyHzJW0aa0+aWtuOYaf0scR+TXo+jKIfayvf3CzR8FvGkoqZPaDU26RtDeodhqOP+EHEcXXd81NGGkOdk4hqMne8t2mw2KMWYxrfAALeIiFW2S1u8rbYwOCy0PDUDrJsHAIFAQLZAtkCgIHAICyBUFNzkEbnIInvQQukQQvlQQvmQZ9fCJAedrEcxyKDAgJppBv6snQn7p9koN7HMLZUwdcwhr2C51tcDiDzCDkI2mR2Yj2Q8AgFzS+2a3uOm74BBv0MORoa45rE28Cbi/mgvdagzsXpI6hmSZgeL3HNp5tO8LW1It3T4NRkw23pLkpNiczuw9wb+INcfNV50tXXrx3JFe0NOi2Ei/iOe/wB4HyW0aakIb8a1F+07N6g2Wpo90Tb8yLnzKljHSPRRvrM9+9pbtPStb6rQPALbaFabWnrMrjGrPRhO0IbQkaEDwEEgCBwCBwCBQEDgECoFsgUIFQKAgECoM5xQQuKCF7kFeRyCu96CvJIgrvlQUqnK4EOFwRqP64oKbKaQjI556oHge04cAeXeglJaHdkAWbl03W5IJWSIJ2IJmRoLEcKHVZZEgsMjQTsjQTtYgka1BI1qB4ageAgcAgWyB1kC2QKgVAAIFQKgEAgzXBBA8IIHhBXkCCrK0oKkrSgpytcgqviedyAbA+xF9/cgSOkcEFyGmKC7FTILcdOgssgQTshQTMiQStjQSBiB4ageAgcAgcAgcAgVAqAQKgVAIFQCBUAgoOYgjdGgidEgidAgjdTXQROokDDh6BP9nIFGHBBIKAIHCiCCRtMgkbCgkEaB4YgeGIHBqB4agcAgdZAoCBbIHBAIFsgWyAQKgECoBAIBBXLUDSxA0sQIWIE6tAnVoE6tAdWgOrQGRAuRAZEC5EChqBcqBwagXKgUBAtkCoFsgWyBUAgVAqAQCBUAgEAgVBAgRAiAKBqAQCAQCAQCAQKgRAqACByBQgECoFQKgAgVAqAQCAQKEAgECoBB/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32777"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612775" y="1700808"/>
            <a:ext cx="8170545"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Emerging trends and future directions </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Privacy in blockchain: Zero-Knowledge Proofs, </a:t>
            </a:r>
            <a:r>
              <a:rPr lang="en-GB" altLang="en-US" b="1" dirty="0" err="1">
                <a:solidFill>
                  <a:srgbClr val="FF0000"/>
                </a:solidFill>
                <a:latin typeface="Times New Roman" panose="02020603050405020304" pitchFamily="18" charset="0"/>
                <a:cs typeface="Times New Roman" panose="02020603050405020304" pitchFamily="18" charset="0"/>
              </a:rPr>
              <a:t>zk</a:t>
            </a:r>
            <a:r>
              <a:rPr lang="en-GB" altLang="en-US" b="1" dirty="0">
                <a:solidFill>
                  <a:srgbClr val="FF0000"/>
                </a:solidFill>
                <a:latin typeface="Times New Roman" panose="02020603050405020304" pitchFamily="18" charset="0"/>
                <a:cs typeface="Times New Roman" panose="02020603050405020304" pitchFamily="18" charset="0"/>
              </a:rPr>
              <a:t>-SNARKs, </a:t>
            </a:r>
            <a:r>
              <a:rPr lang="en-GB" altLang="en-US" b="1" dirty="0" err="1">
                <a:solidFill>
                  <a:srgbClr val="FF0000"/>
                </a:solidFill>
                <a:latin typeface="Times New Roman" panose="02020603050405020304" pitchFamily="18" charset="0"/>
                <a:cs typeface="Times New Roman" panose="02020603050405020304" pitchFamily="18" charset="0"/>
              </a:rPr>
              <a:t>zk</a:t>
            </a:r>
            <a:r>
              <a:rPr lang="en-GB" altLang="en-US" b="1" dirty="0">
                <a:solidFill>
                  <a:srgbClr val="FF0000"/>
                </a:solidFill>
                <a:latin typeface="Times New Roman" panose="02020603050405020304" pitchFamily="18" charset="0"/>
                <a:cs typeface="Times New Roman" panose="02020603050405020304" pitchFamily="18" charset="0"/>
              </a:rPr>
              <a:t>-Rollups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Blockchain governance models and security implications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Quantum computing and its potential impact on blockchain security</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Exploring new blockchain platforms and technologies (e.g., </a:t>
            </a:r>
            <a:r>
              <a:rPr lang="en-GB" altLang="en-US" b="1" dirty="0" err="1">
                <a:solidFill>
                  <a:srgbClr val="FF0000"/>
                </a:solidFill>
                <a:latin typeface="Times New Roman" panose="02020603050405020304" pitchFamily="18" charset="0"/>
                <a:cs typeface="Times New Roman" panose="02020603050405020304" pitchFamily="18" charset="0"/>
              </a:rPr>
              <a:t>Polkadot</a:t>
            </a:r>
            <a:r>
              <a:rPr lang="en-GB" altLang="en-US" b="1" dirty="0">
                <a:solidFill>
                  <a:srgbClr val="FF0000"/>
                </a:solidFill>
                <a:latin typeface="Times New Roman" panose="02020603050405020304" pitchFamily="18" charset="0"/>
                <a:cs typeface="Times New Roman" panose="02020603050405020304" pitchFamily="18" charset="0"/>
              </a:rPr>
              <a:t>, Cosmos, </a:t>
            </a:r>
            <a:r>
              <a:rPr lang="en-GB" altLang="en-US" b="1" dirty="0" err="1">
                <a:solidFill>
                  <a:srgbClr val="FF0000"/>
                </a:solidFill>
                <a:latin typeface="Times New Roman" panose="02020603050405020304" pitchFamily="18" charset="0"/>
                <a:cs typeface="Times New Roman" panose="02020603050405020304" pitchFamily="18" charset="0"/>
              </a:rPr>
              <a:t>Tezos</a:t>
            </a:r>
            <a:r>
              <a:rPr lang="en-GB" altLang="en-US" b="1" dirty="0">
                <a:solidFill>
                  <a:srgbClr val="FF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Future directions in blockchain research and development</a:t>
            </a:r>
            <a:endParaRPr lang="en-GB"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99377"/>
            <a:ext cx="8229600" cy="1143000"/>
          </a:xfrm>
        </p:spPr>
        <p:txBody>
          <a:bodyPr/>
          <a:lstStyle/>
          <a:p>
            <a:r>
              <a:rPr lang="en-GB" altLang="en-US" sz="4000"/>
              <a:t>OPEN EDUCATIONAL RESOURCES</a:t>
            </a:r>
          </a:p>
        </p:txBody>
      </p:sp>
      <p:sp>
        <p:nvSpPr>
          <p:cNvPr id="3" name="Content Placeholder 2"/>
          <p:cNvSpPr>
            <a:spLocks noGrp="1"/>
          </p:cNvSpPr>
          <p:nvPr>
            <p:ph idx="1"/>
          </p:nvPr>
        </p:nvSpPr>
        <p:spPr>
          <a:xfrm>
            <a:off x="457200" y="980440"/>
            <a:ext cx="8229600" cy="4525963"/>
          </a:xfrm>
        </p:spPr>
        <p:txBody>
          <a:bodyPr/>
          <a:lstStyle/>
          <a:p>
            <a:pPr marL="0" indent="0">
              <a:buNone/>
            </a:pPr>
            <a:endParaRPr lang="en-GB" altLang="en-US" sz="2400" b="1" dirty="0"/>
          </a:p>
          <a:p>
            <a:pPr marL="0" indent="0">
              <a:buNone/>
            </a:pPr>
            <a:r>
              <a:rPr lang="en-GB" altLang="en-US" sz="2400" b="1" dirty="0"/>
              <a:t>1. </a:t>
            </a:r>
            <a:r>
              <a:rPr lang="en-IN" altLang="en-US" sz="2400" b="1" dirty="0">
                <a:latin typeface="Times New Roman" panose="02020603050405020304" pitchFamily="18" charset="0"/>
                <a:cs typeface="Times New Roman" panose="02020603050405020304" pitchFamily="18" charset="0"/>
              </a:rPr>
              <a:t>Introduction to blockchain concepts</a:t>
            </a:r>
            <a:endParaRPr lang="en-GB" altLang="en-US" sz="2400" b="1" dirty="0"/>
          </a:p>
          <a:p>
            <a:pPr marL="0" indent="0">
              <a:buNone/>
            </a:pPr>
            <a:r>
              <a:rPr lang="en-GB" altLang="en-US" sz="1800" b="1" dirty="0">
                <a:solidFill>
                  <a:srgbClr val="FF0000"/>
                </a:solidFill>
                <a:latin typeface="Times New Roman" panose="02020603050405020304" pitchFamily="18" charset="0"/>
                <a:cs typeface="Times New Roman" panose="02020603050405020304" pitchFamily="18" charset="0"/>
              </a:rPr>
              <a:t>https://www.ibm.com/topics/blockchain</a:t>
            </a:r>
            <a:br>
              <a:rPr lang="en-GB" altLang="en-US" sz="1800" b="1" dirty="0">
                <a:solidFill>
                  <a:srgbClr val="FF0000"/>
                </a:solidFill>
              </a:rPr>
            </a:br>
            <a:br>
              <a:rPr lang="en-GB" altLang="en-US" sz="1800" b="1" dirty="0">
                <a:solidFill>
                  <a:srgbClr val="FF0000"/>
                </a:solidFill>
              </a:rPr>
            </a:br>
            <a:endParaRPr lang="en-GB" altLang="en-US" sz="1800" b="1" dirty="0">
              <a:solidFill>
                <a:srgbClr val="FF0000"/>
              </a:solidFill>
            </a:endParaRPr>
          </a:p>
          <a:p>
            <a:pPr marL="0" indent="0">
              <a:buNone/>
            </a:pPr>
            <a:r>
              <a:rPr lang="en-GB" altLang="en-US" sz="2400" b="1" dirty="0">
                <a:solidFill>
                  <a:schemeClr val="tx1"/>
                </a:solidFill>
              </a:rPr>
              <a:t>2. </a:t>
            </a:r>
            <a:r>
              <a:rPr lang="en-IN" sz="2400" b="1" dirty="0">
                <a:latin typeface="Times New Roman" panose="02020603050405020304" pitchFamily="18" charset="0"/>
                <a:cs typeface="Times New Roman" panose="02020603050405020304" pitchFamily="18" charset="0"/>
              </a:rPr>
              <a:t>Ethereum Development</a:t>
            </a:r>
            <a:endParaRPr lang="en-GB" altLang="en-US" sz="2400" b="1" dirty="0">
              <a:solidFill>
                <a:schemeClr val="tx1"/>
              </a:solidFill>
            </a:endParaRPr>
          </a:p>
          <a:p>
            <a:pPr marL="0" indent="0">
              <a:buNone/>
            </a:pPr>
            <a:r>
              <a:rPr lang="en-GB" altLang="en-US" sz="1800" b="1" dirty="0">
                <a:solidFill>
                  <a:srgbClr val="FF0000"/>
                </a:solidFill>
                <a:latin typeface="Times New Roman" panose="02020603050405020304" pitchFamily="18" charset="0"/>
                <a:cs typeface="Times New Roman" panose="02020603050405020304" pitchFamily="18" charset="0"/>
              </a:rPr>
              <a:t>https://ethereum-blockchain-developer.com/</a:t>
            </a:r>
            <a:br>
              <a:rPr lang="en-GB" altLang="en-US" sz="1800" b="1" dirty="0">
                <a:solidFill>
                  <a:srgbClr val="FF0000"/>
                </a:solidFill>
                <a:latin typeface="Times New Roman" panose="02020603050405020304" pitchFamily="18" charset="0"/>
                <a:cs typeface="Times New Roman" panose="02020603050405020304" pitchFamily="18" charset="0"/>
              </a:rPr>
            </a:br>
            <a:endParaRPr lang="en-GB" altLang="en-US" sz="18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GB" altLang="en-US"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GB" altLang="en-US" sz="2400" b="1" dirty="0">
                <a:latin typeface="Times New Roman" panose="02020603050405020304" pitchFamily="18" charset="0"/>
                <a:cs typeface="Times New Roman" panose="02020603050405020304" pitchFamily="18" charset="0"/>
              </a:rPr>
              <a:t>3.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Ethereum and Solidity developer</a:t>
            </a: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https://www.udemy.com/course/ethereum-and-solidity-the-complete-developers-guide/</a:t>
            </a:r>
            <a:endParaRPr lang="en-GB" alt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3159-2416-4E17-84FE-6B9249C65147}"/>
              </a:ext>
            </a:extLst>
          </p:cNvPr>
          <p:cNvSpPr>
            <a:spLocks noGrp="1"/>
          </p:cNvSpPr>
          <p:nvPr>
            <p:ph type="title"/>
          </p:nvPr>
        </p:nvSpPr>
        <p:spPr/>
        <p:txBody>
          <a:bodyPr/>
          <a:lstStyle/>
          <a:p>
            <a:r>
              <a:rPr kumimoji="0" lang="en-I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Career Prospects</a:t>
            </a:r>
            <a:endParaRPr lang="en-IN" dirty="0"/>
          </a:p>
        </p:txBody>
      </p:sp>
      <p:sp>
        <p:nvSpPr>
          <p:cNvPr id="3" name="Content Placeholder 2">
            <a:extLst>
              <a:ext uri="{FF2B5EF4-FFF2-40B4-BE49-F238E27FC236}">
                <a16:creationId xmlns:a16="http://schemas.microsoft.com/office/drawing/2014/main" id="{9F28B873-69CD-4443-8F13-1DA4CDB00CF4}"/>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Blockchain Developer</a:t>
            </a:r>
          </a:p>
          <a:p>
            <a:r>
              <a:rPr lang="en-IN" sz="2400" b="1" dirty="0">
                <a:latin typeface="Times New Roman" panose="02020603050405020304" pitchFamily="18" charset="0"/>
                <a:cs typeface="Times New Roman" panose="02020603050405020304" pitchFamily="18" charset="0"/>
              </a:rPr>
              <a:t>Blockchain Security Engineer</a:t>
            </a:r>
          </a:p>
          <a:p>
            <a:r>
              <a:rPr lang="en-IN" sz="2400" b="1" dirty="0">
                <a:latin typeface="Times New Roman" panose="02020603050405020304" pitchFamily="18" charset="0"/>
                <a:cs typeface="Times New Roman" panose="02020603050405020304" pitchFamily="18" charset="0"/>
              </a:rPr>
              <a:t>Blockchain Security Analyst</a:t>
            </a:r>
          </a:p>
        </p:txBody>
      </p:sp>
    </p:spTree>
    <p:extLst>
      <p:ext uri="{BB962C8B-B14F-4D97-AF65-F5344CB8AC3E}">
        <p14:creationId xmlns:p14="http://schemas.microsoft.com/office/powerpoint/2010/main" val="20304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Course details</a:t>
            </a:r>
            <a:endParaRPr lang="en-IN" altLang="en-US" sz="4800" dirty="0">
              <a:solidFill>
                <a:srgbClr val="C00000"/>
              </a:solidFill>
            </a:endParaRPr>
          </a:p>
        </p:txBody>
      </p:sp>
      <p:sp>
        <p:nvSpPr>
          <p:cNvPr id="3" name="Content Placeholder 2"/>
          <p:cNvSpPr>
            <a:spLocks noGrp="1"/>
          </p:cNvSpPr>
          <p:nvPr>
            <p:ph idx="1"/>
          </p:nvPr>
        </p:nvSpPr>
        <p:spPr>
          <a:xfrm>
            <a:off x="457200" y="1455738"/>
            <a:ext cx="8229600" cy="5068888"/>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4000" b="0" i="0" u="none" strike="noStrike" kern="1200" cap="none" spc="0" normalizeH="0" baseline="0" noProof="0" dirty="0">
                <a:ln>
                  <a:noFill/>
                </a:ln>
                <a:solidFill>
                  <a:srgbClr val="C00000"/>
                </a:solidFill>
                <a:effectLst/>
                <a:uLnTx/>
                <a:uFillTx/>
                <a:latin typeface="+mn-lt"/>
                <a:ea typeface="+mn-ea"/>
                <a:cs typeface="+mn-cs"/>
              </a:rPr>
              <a:t>LTP – </a:t>
            </a:r>
            <a:r>
              <a:rPr kumimoji="0" lang="en-GB" altLang="en-US" sz="4000" b="0" i="0" u="none" strike="noStrike" kern="1200" cap="none" spc="0" normalizeH="0" baseline="0" noProof="0" dirty="0">
                <a:ln>
                  <a:noFill/>
                </a:ln>
                <a:solidFill>
                  <a:srgbClr val="C00000"/>
                </a:solidFill>
                <a:effectLst/>
                <a:uLnTx/>
                <a:uFillTx/>
                <a:latin typeface="+mn-lt"/>
                <a:ea typeface="+mn-ea"/>
                <a:cs typeface="+mn-cs"/>
              </a:rPr>
              <a:t>2</a:t>
            </a:r>
            <a:r>
              <a:rPr kumimoji="0" lang="en-US" sz="4000" b="0" i="0" u="none" strike="noStrike" kern="1200" cap="none" spc="0" normalizeH="0" baseline="0" noProof="0" dirty="0">
                <a:ln>
                  <a:noFill/>
                </a:ln>
                <a:solidFill>
                  <a:srgbClr val="C00000"/>
                </a:solidFill>
                <a:effectLst/>
                <a:uLnTx/>
                <a:uFillTx/>
                <a:latin typeface="+mn-lt"/>
                <a:ea typeface="+mn-ea"/>
                <a:cs typeface="+mn-cs"/>
              </a:rPr>
              <a:t> 0 2 [T</a:t>
            </a:r>
            <a:r>
              <a:rPr kumimoji="0" lang="en-GB" altLang="en-US" sz="4000" b="0" i="0" u="none" strike="noStrike" kern="1200" cap="none" spc="0" normalizeH="0" baseline="0" noProof="0" dirty="0">
                <a:ln>
                  <a:noFill/>
                </a:ln>
                <a:solidFill>
                  <a:srgbClr val="C00000"/>
                </a:solidFill>
                <a:effectLst/>
                <a:uLnTx/>
                <a:uFillTx/>
                <a:latin typeface="+mn-lt"/>
                <a:ea typeface="+mn-ea"/>
                <a:cs typeface="+mn-cs"/>
              </a:rPr>
              <a:t>wo</a:t>
            </a:r>
            <a:r>
              <a:rPr kumimoji="0" lang="en-US" sz="4000" b="0" i="0" u="none" strike="noStrike" kern="1200" cap="none" spc="0" normalizeH="0" baseline="0" noProof="0" dirty="0">
                <a:ln>
                  <a:noFill/>
                </a:ln>
                <a:solidFill>
                  <a:srgbClr val="C00000"/>
                </a:solidFill>
                <a:effectLst/>
                <a:uLnTx/>
                <a:uFillTx/>
                <a:latin typeface="+mn-lt"/>
                <a:ea typeface="+mn-ea"/>
                <a:cs typeface="+mn-cs"/>
              </a:rPr>
              <a:t> lectures/week]</a:t>
            </a:r>
          </a:p>
          <a:p>
            <a:pPr marL="0" marR="0" lvl="0" indent="0" algn="l" defTabSz="914400" rtl="0" eaLnBrk="1" fontAlgn="auto" latinLnBrk="0" hangingPunct="1">
              <a:lnSpc>
                <a:spcPct val="100000"/>
              </a:lnSpc>
              <a:spcBef>
                <a:spcPct val="20000"/>
              </a:spcBef>
              <a:spcAft>
                <a:spcPts val="0"/>
              </a:spcAft>
              <a:buClrTx/>
              <a:buSzTx/>
              <a:buNone/>
              <a:defRPr/>
            </a:pPr>
            <a:endParaRPr lang="en-US" sz="2800" b="1" dirty="0">
              <a:solidFill>
                <a:srgbClr val="FF0000"/>
              </a:solidFill>
            </a:endParaRPr>
          </a:p>
          <a:p>
            <a:pPr marL="0" marR="0" lvl="0" indent="0" algn="l" defTabSz="914400" rtl="0" eaLnBrk="1" fontAlgn="auto" latinLnBrk="0" hangingPunct="1">
              <a:lnSpc>
                <a:spcPct val="100000"/>
              </a:lnSpc>
              <a:spcBef>
                <a:spcPct val="20000"/>
              </a:spcBef>
              <a:spcAft>
                <a:spcPts val="0"/>
              </a:spcAft>
              <a:buClrTx/>
              <a:buSzTx/>
              <a:buNone/>
              <a:defRPr/>
            </a:pPr>
            <a:r>
              <a:rPr lang="en-US" sz="2800" b="1" dirty="0">
                <a:solidFill>
                  <a:srgbClr val="FF0000"/>
                </a:solidFill>
              </a:rPr>
              <a:t>Text Book:</a:t>
            </a:r>
          </a:p>
          <a:p>
            <a:pPr eaLnBrk="1" fontAlgn="auto" hangingPunct="1">
              <a:lnSpc>
                <a:spcPct val="110000"/>
              </a:lnSpc>
              <a:spcAft>
                <a:spcPts val="0"/>
              </a:spcAft>
              <a:defRPr/>
            </a:pPr>
            <a:r>
              <a:rPr lang="en-US" sz="1800" dirty="0">
                <a:latin typeface="Times New Roman" panose="02020603050405020304" pitchFamily="18" charset="0"/>
                <a:cs typeface="Times New Roman" panose="02020603050405020304" pitchFamily="18" charset="0"/>
              </a:rPr>
              <a:t> MASTERING BLOCKCHAIN by LORNE LANTZ AND DANIEL CAWREY, </a:t>
            </a:r>
            <a:r>
              <a:rPr lang="en-US" sz="1800" dirty="0" err="1">
                <a:latin typeface="Times New Roman" panose="02020603050405020304" pitchFamily="18" charset="0"/>
                <a:cs typeface="Times New Roman" panose="02020603050405020304" pitchFamily="18" charset="0"/>
              </a:rPr>
              <a:t>O'reilly</a:t>
            </a:r>
            <a:r>
              <a:rPr lang="en-US" sz="1800" dirty="0">
                <a:latin typeface="Times New Roman" panose="02020603050405020304" pitchFamily="18" charset="0"/>
                <a:cs typeface="Times New Roman" panose="02020603050405020304" pitchFamily="18" charset="0"/>
              </a:rPr>
              <a:t> Media</a:t>
            </a:r>
            <a:endParaRPr kumimoji="0" lang="en-US" sz="3600" b="0" i="0" u="sng"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Reference Book</a:t>
            </a:r>
          </a:p>
          <a:p>
            <a:pPr eaLnBrk="1" fontAlgn="auto" hangingPunct="1">
              <a:spcAft>
                <a:spcPts val="0"/>
              </a:spcAft>
              <a:defRPr/>
            </a:pPr>
            <a:r>
              <a:rPr lang="en-US" sz="1800" dirty="0">
                <a:latin typeface="Times New Roman" panose="02020603050405020304" pitchFamily="18" charset="0"/>
                <a:ea typeface="DengXian" panose="020B0503020204020204" pitchFamily="2" charset="-122"/>
                <a:cs typeface="Times New Roman" panose="02020603050405020304" pitchFamily="18" charset="0"/>
              </a:rPr>
              <a:t>ETHEREUM SMART CONTRACT DEVELOPMENT: BUILD BLOCKCHAIN-BASED DECENTRALIZED APPLICATIONS USING SOLIDITY by MAYUKH MUKHOPADHYAY, PACKT PUBLISHING</a:t>
            </a: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13317"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4ED6A-F0F1-9C14-F87E-79BD38CAF099}"/>
              </a:ext>
            </a:extLst>
          </p:cNvPr>
          <p:cNvSpPr>
            <a:spLocks noGrp="1"/>
          </p:cNvSpPr>
          <p:nvPr>
            <p:ph type="title"/>
          </p:nvPr>
        </p:nvSpPr>
        <p:spPr>
          <a:xfrm>
            <a:off x="480060" y="325370"/>
            <a:ext cx="3276452" cy="1956841"/>
          </a:xfrm>
        </p:spPr>
        <p:txBody>
          <a:bodyPr anchor="b">
            <a:normAutofit fontScale="90000"/>
          </a:bodyPr>
          <a:lstStyle/>
          <a:p>
            <a:r>
              <a:rPr lang="en-US" sz="4200" dirty="0"/>
              <a:t>EDU Revolution: Be the Change</a:t>
            </a:r>
            <a:br>
              <a:rPr lang="en-IN" sz="4200" dirty="0"/>
            </a:br>
            <a:r>
              <a:rPr lang="en-US" sz="4200" dirty="0"/>
              <a:t> </a:t>
            </a:r>
            <a:endParaRPr lang="en-IN" sz="4200" dirty="0"/>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4E8D7A62-D7AC-0497-2D7A-2218D2F736D8}"/>
              </a:ext>
            </a:extLst>
          </p:cNvPr>
          <p:cNvSpPr>
            <a:spLocks noGrp="1"/>
          </p:cNvSpPr>
          <p:nvPr>
            <p:ph idx="1"/>
          </p:nvPr>
        </p:nvSpPr>
        <p:spPr>
          <a:xfrm>
            <a:off x="480060" y="2872899"/>
            <a:ext cx="3182692" cy="3320668"/>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New Year</a:t>
            </a:r>
          </a:p>
          <a:p>
            <a:r>
              <a:rPr lang="en-IN" sz="2400" b="1" dirty="0">
                <a:effectLst/>
                <a:latin typeface="Calibri" panose="020F0502020204030204" pitchFamily="34" charset="0"/>
                <a:ea typeface="Calibri" panose="020F0502020204030204" pitchFamily="34" charset="0"/>
                <a:cs typeface="Times New Roman" panose="02020603050405020304" pitchFamily="18" charset="0"/>
              </a:rPr>
              <a:t>New Beginning</a:t>
            </a:r>
          </a:p>
          <a:p>
            <a:r>
              <a:rPr lang="en-IN" sz="2400" b="1" dirty="0">
                <a:effectLst/>
                <a:latin typeface="Calibri" panose="020F0502020204030204" pitchFamily="34" charset="0"/>
                <a:ea typeface="Calibri" panose="020F0502020204030204" pitchFamily="34" charset="0"/>
                <a:cs typeface="Times New Roman" panose="02020603050405020304" pitchFamily="18" charset="0"/>
              </a:rPr>
              <a:t>New Excitement</a:t>
            </a:r>
            <a:endParaRPr lang="en-US" sz="2200" dirty="0"/>
          </a:p>
        </p:txBody>
      </p:sp>
      <p:pic>
        <p:nvPicPr>
          <p:cNvPr id="6" name="Content Placeholder 5" descr="A cover of a book&#10;&#10;Description automatically generated">
            <a:extLst>
              <a:ext uri="{FF2B5EF4-FFF2-40B4-BE49-F238E27FC236}">
                <a16:creationId xmlns:a16="http://schemas.microsoft.com/office/drawing/2014/main" id="{E56EEDD5-8330-2889-ADD3-99F616B0F17C}"/>
              </a:ext>
            </a:extLst>
          </p:cNvPr>
          <p:cNvPicPr>
            <a:picLocks noChangeAspect="1"/>
          </p:cNvPicPr>
          <p:nvPr/>
        </p:nvPicPr>
        <p:blipFill>
          <a:blip r:embed="rId2"/>
          <a:srcRect t="16863" r="-2" b="7116"/>
          <a:stretch/>
        </p:blipFill>
        <p:spPr>
          <a:xfrm>
            <a:off x="3983777"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64713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29EEA-A2EF-DADD-F6BF-725B1A5ACCC6}"/>
              </a:ext>
            </a:extLst>
          </p:cNvPr>
          <p:cNvSpPr>
            <a:spLocks noGrp="1"/>
          </p:cNvSpPr>
          <p:nvPr>
            <p:ph type="title"/>
          </p:nvPr>
        </p:nvSpPr>
        <p:spPr>
          <a:xfrm>
            <a:off x="628650" y="365126"/>
            <a:ext cx="7886700" cy="1325563"/>
          </a:xfrm>
        </p:spPr>
        <p:txBody>
          <a:bodyPr>
            <a:normAutofit/>
          </a:bodyPr>
          <a:lstStyle/>
          <a:p>
            <a:r>
              <a:rPr lang="en-US" sz="5400" dirty="0"/>
              <a:t>What's New</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31E557-A5D1-D18A-72F0-A11A003519FE}"/>
              </a:ext>
            </a:extLst>
          </p:cNvPr>
          <p:cNvSpPr>
            <a:spLocks noGrp="1"/>
          </p:cNvSpPr>
          <p:nvPr>
            <p:ph idx="1"/>
          </p:nvPr>
        </p:nvSpPr>
        <p:spPr>
          <a:xfrm>
            <a:off x="628650" y="1929384"/>
            <a:ext cx="7886700" cy="4251960"/>
          </a:xfrm>
        </p:spPr>
        <p:txBody>
          <a:bodyPr>
            <a:normAutofit lnSpcReduction="10000"/>
          </a:bodyPr>
          <a:lstStyle/>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Good Bye to old fashioned teaching and evaluation and let’s embrace the new paradigm </a:t>
            </a:r>
            <a:r>
              <a:rPr lang="en-IN" sz="2200" b="1" dirty="0">
                <a:effectLst/>
                <a:latin typeface="Calibri" panose="020F0502020204030204" pitchFamily="34" charset="0"/>
                <a:ea typeface="Calibri" panose="020F0502020204030204" pitchFamily="34" charset="0"/>
                <a:cs typeface="Times New Roman" panose="02020603050405020304" pitchFamily="18" charset="0"/>
              </a:rPr>
              <a:t>Edu-Revolution: - Be the Change</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Register to avail Privileges and benefits for the following Initiatives</a:t>
            </a:r>
          </a:p>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A. Course Equivalence and Attendance Relaxation</a:t>
            </a:r>
          </a:p>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B. Grade Revision and Overall Welfare (GROW)</a:t>
            </a:r>
          </a:p>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C. 10 % Attendance waiver for students in Pre-final/Final year of the programme</a:t>
            </a:r>
          </a:p>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D. Continuous Assessment Reduction Through Experience (CARE)</a:t>
            </a:r>
          </a:p>
          <a:p>
            <a:pPr marL="0" indent="0">
              <a:spcAft>
                <a:spcPts val="800"/>
              </a:spcAft>
              <a:buNone/>
            </a:pPr>
            <a:r>
              <a:rPr lang="en-IN" sz="2200" dirty="0">
                <a:effectLst/>
                <a:latin typeface="Calibri" panose="020F0502020204030204" pitchFamily="34" charset="0"/>
                <a:ea typeface="Calibri" panose="020F0502020204030204" pitchFamily="34" charset="0"/>
                <a:cs typeface="Times New Roman" panose="02020603050405020304" pitchFamily="18" charset="0"/>
              </a:rPr>
              <a:t>E. Students in active decision-making through Student Committees</a:t>
            </a:r>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413295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927E4-258C-4BB3-7E1C-0CA80D9F7255}"/>
              </a:ext>
            </a:extLst>
          </p:cNvPr>
          <p:cNvSpPr>
            <a:spLocks noGrp="1"/>
          </p:cNvSpPr>
          <p:nvPr>
            <p:ph type="title"/>
          </p:nvPr>
        </p:nvSpPr>
        <p:spPr>
          <a:xfrm>
            <a:off x="628650" y="365126"/>
            <a:ext cx="7886700" cy="1325563"/>
          </a:xfrm>
        </p:spPr>
        <p:txBody>
          <a:bodyPr>
            <a:normAutofit fontScale="90000"/>
          </a:bodyPr>
          <a:lstStyle/>
          <a:p>
            <a:r>
              <a:rPr lang="en-US" sz="4200" b="1"/>
              <a:t>Course Equivalence and Attendance Relaxation</a:t>
            </a:r>
            <a:endParaRPr lang="en-IN" sz="4200" b="1"/>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CD3492-4C89-B1CC-C9E0-BC160AB5A5E5}"/>
              </a:ext>
            </a:extLst>
          </p:cNvPr>
          <p:cNvSpPr>
            <a:spLocks noGrp="1"/>
          </p:cNvSpPr>
          <p:nvPr>
            <p:ph idx="1"/>
          </p:nvPr>
        </p:nvSpPr>
        <p:spPr>
          <a:xfrm>
            <a:off x="628650" y="1929384"/>
            <a:ext cx="7886700" cy="4251960"/>
          </a:xfrm>
        </p:spPr>
        <p:txBody>
          <a:bodyPr>
            <a:normAutofit/>
          </a:bodyPr>
          <a:lstStyle/>
          <a:p>
            <a:pPr marL="514350" indent="-514350">
              <a:buAutoNum type="arabicPeriod"/>
            </a:pPr>
            <a:r>
              <a:rPr lang="en-US" sz="2200" dirty="0"/>
              <a:t>Recognition of Prior Learning (RPL)</a:t>
            </a:r>
            <a:endParaRPr lang="en-US" sz="2200"/>
          </a:p>
          <a:p>
            <a:pPr marL="514350" indent="-514350">
              <a:buAutoNum type="arabicPeriod"/>
            </a:pPr>
            <a:r>
              <a:rPr lang="fr-FR" sz="2200" dirty="0"/>
              <a:t>NPTEL Course/</a:t>
            </a:r>
            <a:r>
              <a:rPr lang="fr-FR" sz="2200"/>
              <a:t>MOOCs</a:t>
            </a:r>
            <a:r>
              <a:rPr lang="fr-FR" sz="2200" dirty="0"/>
              <a:t>/Certifications</a:t>
            </a:r>
            <a:endParaRPr lang="fr-FR" sz="2200"/>
          </a:p>
          <a:p>
            <a:pPr marL="514350" indent="-514350">
              <a:buAutoNum type="arabicPeriod"/>
            </a:pPr>
            <a:r>
              <a:rPr lang="en-IN" sz="2200" dirty="0"/>
              <a:t>Pursuing Project</a:t>
            </a:r>
            <a:endParaRPr lang="en-IN" sz="2200"/>
          </a:p>
          <a:p>
            <a:pPr marL="514350" indent="-514350">
              <a:buAutoNum type="arabicPeriod"/>
            </a:pPr>
            <a:r>
              <a:rPr lang="en-US" sz="2200" dirty="0"/>
              <a:t>Any other: In addition to above, the students may also suggest any additional aspect with regard to which the student is seeking course equivalence and attendance relaxation in the upcoming term</a:t>
            </a:r>
            <a:endParaRPr lang="en-IN" sz="220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372318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574CC-62CA-8BC1-5132-683DDC429505}"/>
              </a:ext>
            </a:extLst>
          </p:cNvPr>
          <p:cNvSpPr>
            <a:spLocks noGrp="1"/>
          </p:cNvSpPr>
          <p:nvPr>
            <p:ph type="title"/>
          </p:nvPr>
        </p:nvSpPr>
        <p:spPr>
          <a:xfrm>
            <a:off x="628650" y="365126"/>
            <a:ext cx="7886700" cy="1325563"/>
          </a:xfrm>
        </p:spPr>
        <p:txBody>
          <a:bodyPr>
            <a:normAutofit fontScale="90000"/>
          </a:bodyPr>
          <a:lstStyle/>
          <a:p>
            <a:pPr algn="ctr"/>
            <a:r>
              <a:rPr lang="en-US" sz="4600" b="1" dirty="0"/>
              <a:t>Recognition of Prior Learning (RPL)</a:t>
            </a:r>
            <a:endParaRPr lang="en-IN" sz="46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F8BF5D-9D4A-831C-191C-EB346AD05CF2}"/>
              </a:ext>
            </a:extLst>
          </p:cNvPr>
          <p:cNvSpPr>
            <a:spLocks noGrp="1"/>
          </p:cNvSpPr>
          <p:nvPr>
            <p:ph idx="1"/>
          </p:nvPr>
        </p:nvSpPr>
        <p:spPr>
          <a:xfrm>
            <a:off x="628650" y="1929384"/>
            <a:ext cx="7886700" cy="4251960"/>
          </a:xfrm>
        </p:spPr>
        <p:txBody>
          <a:bodyPr>
            <a:normAutofit/>
          </a:bodyPr>
          <a:lstStyle/>
          <a:p>
            <a:r>
              <a:rPr lang="en-IN" sz="2200" dirty="0">
                <a:latin typeface="Times New Roman" panose="02020603050405020304" pitchFamily="18" charset="0"/>
                <a:ea typeface="Times New Roman" panose="02020603050405020304" pitchFamily="18" charset="0"/>
              </a:rPr>
              <a:t>Inform students about the concept of recognition of prior learning f</a:t>
            </a:r>
            <a:r>
              <a:rPr lang="en-IN" sz="2200" dirty="0">
                <a:effectLst/>
                <a:latin typeface="Times New Roman" panose="02020603050405020304" pitchFamily="18" charset="0"/>
                <a:ea typeface="Times New Roman" panose="02020603050405020304" pitchFamily="18" charset="0"/>
              </a:rPr>
              <a:t>or basic elementary courses such as English, Mathematics, Analytical skills, Soft skills </a:t>
            </a:r>
          </a:p>
          <a:p>
            <a:endParaRPr lang="en-IN" sz="2200" dirty="0">
              <a:latin typeface="Times New Roman" panose="02020603050405020304" pitchFamily="18" charset="0"/>
            </a:endParaRPr>
          </a:p>
          <a:p>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301604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2F2AE-167C-CFDA-47CB-FD4202B82F23}"/>
              </a:ext>
            </a:extLst>
          </p:cNvPr>
          <p:cNvSpPr>
            <a:spLocks noGrp="1"/>
          </p:cNvSpPr>
          <p:nvPr>
            <p:ph type="title"/>
          </p:nvPr>
        </p:nvSpPr>
        <p:spPr>
          <a:xfrm>
            <a:off x="628650" y="365126"/>
            <a:ext cx="7886700" cy="1325563"/>
          </a:xfrm>
        </p:spPr>
        <p:txBody>
          <a:bodyPr>
            <a:normAutofit fontScale="90000"/>
          </a:bodyPr>
          <a:lstStyle/>
          <a:p>
            <a:pPr algn="ctr"/>
            <a:r>
              <a:rPr lang="en-US" sz="4600" b="1" dirty="0">
                <a:effectLst/>
                <a:latin typeface="Times New Roman" panose="02020603050405020304" pitchFamily="18" charset="0"/>
                <a:ea typeface="Calibri" panose="020F0502020204030204" pitchFamily="34" charset="0"/>
              </a:rPr>
              <a:t>NPTEL Course/MOOCs/Certifications</a:t>
            </a:r>
            <a:endParaRPr lang="en-IN" sz="4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3FE18-05B3-B5BA-D930-8D204C719668}"/>
              </a:ext>
            </a:extLst>
          </p:cNvPr>
          <p:cNvSpPr>
            <a:spLocks noGrp="1"/>
          </p:cNvSpPr>
          <p:nvPr>
            <p:ph idx="1"/>
          </p:nvPr>
        </p:nvSpPr>
        <p:spPr>
          <a:xfrm>
            <a:off x="628650" y="1929384"/>
            <a:ext cx="7886700" cy="4251960"/>
          </a:xfrm>
        </p:spPr>
        <p:txBody>
          <a:bodyPr>
            <a:normAutofit/>
          </a:bodyPr>
          <a:lstStyle/>
          <a:p>
            <a:r>
              <a:rPr lang="en-US" sz="2200"/>
              <a:t>Enlist the </a:t>
            </a:r>
            <a:r>
              <a:rPr lang="en-US" sz="2200">
                <a:effectLst/>
                <a:latin typeface="Times New Roman" panose="02020603050405020304" pitchFamily="18" charset="0"/>
                <a:ea typeface="Calibri" panose="020F0502020204030204" pitchFamily="34" charset="0"/>
              </a:rPr>
              <a:t>MOOCs/Certifications applicable for the course</a:t>
            </a:r>
          </a:p>
          <a:p>
            <a:endParaRPr lang="en-US" sz="2200">
              <a:latin typeface="Times New Roman" panose="02020603050405020304" pitchFamily="18" charset="0"/>
              <a:ea typeface="Calibri" panose="020F0502020204030204" pitchFamily="34" charset="0"/>
            </a:endParaRPr>
          </a:p>
          <a:p>
            <a:r>
              <a:rPr lang="en-US" sz="2200">
                <a:latin typeface="Times New Roman" panose="02020603050405020304" pitchFamily="18" charset="0"/>
                <a:ea typeface="Calibri" panose="020F0502020204030204" pitchFamily="34" charset="0"/>
              </a:rPr>
              <a:t>E</a:t>
            </a:r>
            <a:r>
              <a:rPr lang="en-US" sz="2200">
                <a:effectLst/>
                <a:latin typeface="Times New Roman" panose="02020603050405020304" pitchFamily="18" charset="0"/>
                <a:ea typeface="Calibri" panose="020F0502020204030204" pitchFamily="34" charset="0"/>
              </a:rPr>
              <a:t>ncourage students to register for NPTEL/MOOCs/Certifications</a:t>
            </a:r>
          </a:p>
          <a:p>
            <a:endParaRPr lang="en-US" sz="2200">
              <a:latin typeface="Times New Roman" panose="02020603050405020304" pitchFamily="18" charset="0"/>
              <a:ea typeface="Calibri" panose="020F0502020204030204" pitchFamily="34" charset="0"/>
            </a:endParaRPr>
          </a:p>
          <a:p>
            <a:r>
              <a:rPr lang="en-US" sz="2200">
                <a:effectLst/>
                <a:latin typeface="Times New Roman" panose="02020603050405020304" pitchFamily="18" charset="0"/>
                <a:ea typeface="Calibri" panose="020F0502020204030204" pitchFamily="34" charset="0"/>
              </a:rPr>
              <a:t>Discuss the benefits associated with these courses (course equivalence and attendance relaxation)</a:t>
            </a:r>
          </a:p>
          <a:p>
            <a:endParaRPr lang="en-IN" sz="220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4140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E2C4C-E02D-9D1B-29DD-6754E895D9FE}"/>
              </a:ext>
            </a:extLst>
          </p:cNvPr>
          <p:cNvSpPr>
            <a:spLocks noGrp="1"/>
          </p:cNvSpPr>
          <p:nvPr>
            <p:ph type="title"/>
          </p:nvPr>
        </p:nvSpPr>
        <p:spPr>
          <a:xfrm>
            <a:off x="628650" y="365126"/>
            <a:ext cx="7886700" cy="1325563"/>
          </a:xfrm>
        </p:spPr>
        <p:txBody>
          <a:bodyPr>
            <a:normAutofit/>
          </a:bodyPr>
          <a:lstStyle/>
          <a:p>
            <a:r>
              <a:rPr lang="en-US" sz="5400"/>
              <a:t>Projects </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0DF147-6B97-5B14-343A-4D15CB0F9EF7}"/>
              </a:ext>
            </a:extLst>
          </p:cNvPr>
          <p:cNvSpPr>
            <a:spLocks noGrp="1"/>
          </p:cNvSpPr>
          <p:nvPr>
            <p:ph idx="1"/>
          </p:nvPr>
        </p:nvSpPr>
        <p:spPr>
          <a:xfrm>
            <a:off x="628650" y="1929384"/>
            <a:ext cx="7886700" cy="4251960"/>
          </a:xfrm>
        </p:spPr>
        <p:txBody>
          <a:bodyPr>
            <a:normAutofit/>
          </a:bodyPr>
          <a:lstStyle/>
          <a:p>
            <a:r>
              <a:rPr lang="en-US" sz="2200" dirty="0"/>
              <a:t>Enlist short live projects that can be undertaken by the students</a:t>
            </a:r>
          </a:p>
          <a:p>
            <a:endParaRPr lang="en-US" sz="2200" dirty="0"/>
          </a:p>
          <a:p>
            <a:r>
              <a:rPr lang="en-US" sz="2200" dirty="0"/>
              <a:t>Guide students about the outcomes of the projects like Patent/Copyright/Publication/Industry funding/ Government sponsorship (like ATAL Innovation Mission)                                                                                                                                                                                                                                                                         </a:t>
            </a:r>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2221091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5EAE6-0FF8-2DAA-FB61-FF8926FD68BF}"/>
              </a:ext>
            </a:extLst>
          </p:cNvPr>
          <p:cNvSpPr>
            <a:spLocks noGrp="1"/>
          </p:cNvSpPr>
          <p:nvPr>
            <p:ph type="title"/>
          </p:nvPr>
        </p:nvSpPr>
        <p:spPr>
          <a:xfrm>
            <a:off x="628650" y="365126"/>
            <a:ext cx="7886700" cy="1325563"/>
          </a:xfrm>
        </p:spPr>
        <p:txBody>
          <a:bodyPr>
            <a:normAutofit fontScale="90000"/>
          </a:bodyPr>
          <a:lstStyle/>
          <a:p>
            <a:r>
              <a:rPr lang="en-US" sz="4200" b="1" dirty="0">
                <a:effectLst/>
                <a:latin typeface="Times New Roman" panose="02020603050405020304" pitchFamily="18" charset="0"/>
                <a:ea typeface="Calibri" panose="020F0502020204030204" pitchFamily="34" charset="0"/>
              </a:rPr>
              <a:t>Grade Revision and Overall Welfare (GROW)</a:t>
            </a:r>
            <a:endParaRPr lang="en-IN"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AAE80-6C1D-D84F-72BE-B04ADFF6990F}"/>
              </a:ext>
            </a:extLst>
          </p:cNvPr>
          <p:cNvSpPr>
            <a:spLocks noGrp="1"/>
          </p:cNvSpPr>
          <p:nvPr>
            <p:ph idx="1"/>
          </p:nvPr>
        </p:nvSpPr>
        <p:spPr>
          <a:xfrm>
            <a:off x="628650" y="1929384"/>
            <a:ext cx="7886700" cy="4251960"/>
          </a:xfrm>
        </p:spPr>
        <p:txBody>
          <a:bodyPr>
            <a:normAutofit/>
          </a:bodyPr>
          <a:lstStyle/>
          <a:p>
            <a:r>
              <a:rPr lang="en-US" sz="2200">
                <a:latin typeface="Times New Roman" panose="02020603050405020304" pitchFamily="18" charset="0"/>
                <a:ea typeface="Calibri" panose="020F0502020204030204" pitchFamily="34" charset="0"/>
              </a:rPr>
              <a:t>E</a:t>
            </a:r>
            <a:r>
              <a:rPr lang="en-US" sz="2200">
                <a:effectLst/>
                <a:latin typeface="Times New Roman" panose="02020603050405020304" pitchFamily="18" charset="0"/>
                <a:ea typeface="Calibri" panose="020F0502020204030204" pitchFamily="34" charset="0"/>
              </a:rPr>
              <a:t>nlist applicable national/international competitions/hackathons of repute and guide the students about opportunity to improve their existing grades through their involvement </a:t>
            </a:r>
            <a:endParaRPr lang="en-IN" sz="220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45860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E4D83-9C71-8A00-EBB5-E5CF028069E7}"/>
              </a:ext>
            </a:extLst>
          </p:cNvPr>
          <p:cNvSpPr>
            <a:spLocks noGrp="1"/>
          </p:cNvSpPr>
          <p:nvPr>
            <p:ph type="title"/>
          </p:nvPr>
        </p:nvSpPr>
        <p:spPr>
          <a:xfrm>
            <a:off x="628650" y="365126"/>
            <a:ext cx="7886700" cy="1325563"/>
          </a:xfrm>
        </p:spPr>
        <p:txBody>
          <a:bodyPr>
            <a:normAutofit/>
          </a:bodyPr>
          <a:lstStyle/>
          <a:p>
            <a:r>
              <a:rPr lang="en-US" sz="4200" dirty="0"/>
              <a:t>Attendance Relaxation </a:t>
            </a:r>
            <a:r>
              <a:rPr lang="en-US" sz="1800" b="1" dirty="0"/>
              <a:t>(only for </a:t>
            </a:r>
            <a:r>
              <a:rPr lang="en-IN" sz="1800" b="1" dirty="0">
                <a:effectLst/>
                <a:latin typeface="Times New Roman" panose="02020603050405020304" pitchFamily="18" charset="0"/>
                <a:ea typeface="Calibri" panose="020F0502020204030204" pitchFamily="34" charset="0"/>
              </a:rPr>
              <a:t>Pre-final/Final year of the programme)</a:t>
            </a:r>
            <a:endParaRPr lang="en-IN" sz="42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DE989A-8432-A607-C810-0FED061493B6}"/>
              </a:ext>
            </a:extLst>
          </p:cNvPr>
          <p:cNvSpPr>
            <a:spLocks noGrp="1"/>
          </p:cNvSpPr>
          <p:nvPr>
            <p:ph idx="1"/>
          </p:nvPr>
        </p:nvSpPr>
        <p:spPr>
          <a:xfrm>
            <a:off x="628650" y="1929384"/>
            <a:ext cx="7886700" cy="4251960"/>
          </a:xfrm>
        </p:spPr>
        <p:txBody>
          <a:bodyPr>
            <a:normAutofit/>
          </a:bodyPr>
          <a:lstStyle/>
          <a:p>
            <a:r>
              <a:rPr lang="en-IN" sz="2200" dirty="0">
                <a:effectLst/>
                <a:latin typeface="Times New Roman" panose="02020603050405020304" pitchFamily="18" charset="0"/>
                <a:ea typeface="Times New Roman" panose="02020603050405020304" pitchFamily="18" charset="0"/>
              </a:rPr>
              <a:t>Students with a CGPA of </a:t>
            </a:r>
            <a:r>
              <a:rPr lang="en-IN" sz="2200" b="1" dirty="0">
                <a:effectLst/>
                <a:latin typeface="Times New Roman" panose="02020603050405020304" pitchFamily="18" charset="0"/>
                <a:ea typeface="Times New Roman" panose="02020603050405020304" pitchFamily="18" charset="0"/>
              </a:rPr>
              <a:t>8 or higher</a:t>
            </a:r>
            <a:r>
              <a:rPr lang="en-IN" sz="2200" dirty="0">
                <a:effectLst/>
                <a:latin typeface="Times New Roman" panose="02020603050405020304" pitchFamily="18" charset="0"/>
                <a:ea typeface="Times New Roman" panose="02020603050405020304" pitchFamily="18" charset="0"/>
              </a:rPr>
              <a:t> can apply for an attendance relaxation in their pre-final/final year. Eligible students will be granted a </a:t>
            </a:r>
            <a:r>
              <a:rPr lang="en-IN" sz="2200" b="1" dirty="0">
                <a:effectLst/>
                <a:latin typeface="Times New Roman" panose="02020603050405020304" pitchFamily="18" charset="0"/>
                <a:ea typeface="Times New Roman" panose="02020603050405020304" pitchFamily="18" charset="0"/>
              </a:rPr>
              <a:t>10% attendance relaxation</a:t>
            </a:r>
            <a:r>
              <a:rPr lang="en-IN" sz="2200" dirty="0">
                <a:effectLst/>
                <a:latin typeface="Times New Roman" panose="02020603050405020304" pitchFamily="18" charset="0"/>
                <a:ea typeface="Times New Roman" panose="02020603050405020304" pitchFamily="18" charset="0"/>
              </a:rPr>
              <a:t> to support their career development for pursuing the following aspirations like:</a:t>
            </a:r>
          </a:p>
          <a:p>
            <a:endParaRPr lang="en-IN" sz="2200" dirty="0">
              <a:effectLst/>
              <a:latin typeface="Times New Roman" panose="02020603050405020304" pitchFamily="18" charset="0"/>
              <a:ea typeface="Times New Roman" panose="02020603050405020304" pitchFamily="18" charset="0"/>
            </a:endParaRPr>
          </a:p>
          <a:p>
            <a:pPr marL="800100" lvl="1" indent="-342900">
              <a:buFont typeface="+mj-lt"/>
              <a:buAutoNum type="arabicPeriod"/>
            </a:pPr>
            <a:r>
              <a:rPr lang="en-IN" sz="2200" dirty="0">
                <a:effectLst/>
                <a:latin typeface="Times New Roman" panose="02020603050405020304" pitchFamily="18" charset="0"/>
                <a:ea typeface="Times New Roman" panose="02020603050405020304" pitchFamily="18" charset="0"/>
              </a:rPr>
              <a:t>Preparation of Competitive Exam</a:t>
            </a:r>
          </a:p>
          <a:p>
            <a:pPr marL="800100" lvl="1" indent="-342900">
              <a:buFont typeface="+mj-lt"/>
              <a:buAutoNum type="arabicPeriod"/>
            </a:pPr>
            <a:r>
              <a:rPr lang="en-IN" sz="2200" dirty="0">
                <a:effectLst/>
                <a:latin typeface="Times New Roman" panose="02020603050405020304" pitchFamily="18" charset="0"/>
                <a:ea typeface="Times New Roman" panose="02020603050405020304" pitchFamily="18" charset="0"/>
              </a:rPr>
              <a:t>Preparation of Technical Competition</a:t>
            </a:r>
          </a:p>
          <a:p>
            <a:pPr marL="800100" lvl="1" indent="-342900">
              <a:buFont typeface="+mj-lt"/>
              <a:buAutoNum type="arabicPeriod"/>
            </a:pPr>
            <a:r>
              <a:rPr lang="en-IN" sz="2200" dirty="0">
                <a:effectLst/>
                <a:latin typeface="Times New Roman" panose="02020603050405020304" pitchFamily="18" charset="0"/>
                <a:ea typeface="Times New Roman" panose="02020603050405020304" pitchFamily="18" charset="0"/>
              </a:rPr>
              <a:t>Freelancing Activity/Entrepreneurship/ Revenue Generation</a:t>
            </a:r>
          </a:p>
          <a:p>
            <a:pPr marL="800100" lvl="1" indent="-342900">
              <a:buFont typeface="+mj-lt"/>
              <a:buAutoNum type="arabicPeriod"/>
            </a:pPr>
            <a:r>
              <a:rPr lang="en-IN" sz="2200" dirty="0">
                <a:effectLst/>
                <a:latin typeface="Times New Roman" panose="02020603050405020304" pitchFamily="18" charset="0"/>
                <a:ea typeface="Times New Roman" panose="02020603050405020304" pitchFamily="18" charset="0"/>
              </a:rPr>
              <a:t>Industry/ Field Project</a:t>
            </a:r>
          </a:p>
          <a:p>
            <a:pPr marL="800100" lvl="1" indent="-342900">
              <a:buFont typeface="+mj-lt"/>
              <a:buAutoNum type="arabicPeriod"/>
            </a:pPr>
            <a:r>
              <a:rPr lang="en-IN" sz="2200" dirty="0">
                <a:effectLst/>
                <a:latin typeface="Times New Roman" panose="02020603050405020304" pitchFamily="18" charset="0"/>
                <a:ea typeface="Times New Roman" panose="02020603050405020304" pitchFamily="18" charset="0"/>
              </a:rPr>
              <a:t>Consultancy Project</a:t>
            </a:r>
          </a:p>
          <a:p>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3772612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89144-B2ED-FCC1-D649-3C806C277AF9}"/>
              </a:ext>
            </a:extLst>
          </p:cNvPr>
          <p:cNvSpPr>
            <a:spLocks noGrp="1"/>
          </p:cNvSpPr>
          <p:nvPr>
            <p:ph type="title"/>
          </p:nvPr>
        </p:nvSpPr>
        <p:spPr>
          <a:xfrm>
            <a:off x="628650" y="365126"/>
            <a:ext cx="7886700" cy="1325563"/>
          </a:xfrm>
        </p:spPr>
        <p:txBody>
          <a:bodyPr>
            <a:normAutofit/>
          </a:bodyPr>
          <a:lstStyle/>
          <a:p>
            <a:pPr algn="ctr"/>
            <a:r>
              <a:rPr lang="en-US" sz="2800" b="1" dirty="0">
                <a:effectLst/>
                <a:latin typeface="Times New Roman" panose="02020603050405020304" pitchFamily="18" charset="0"/>
                <a:ea typeface="Calibri" panose="020F0502020204030204" pitchFamily="34" charset="0"/>
              </a:rPr>
              <a:t>Continuous Assessment Reduction through Experience (CARE) </a:t>
            </a:r>
            <a:endParaRPr lang="en-IN" sz="2800" dirty="0"/>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D523A-D095-5D22-20CA-B76A88BE8D35}"/>
              </a:ext>
            </a:extLst>
          </p:cNvPr>
          <p:cNvSpPr>
            <a:spLocks noGrp="1"/>
          </p:cNvSpPr>
          <p:nvPr>
            <p:ph idx="1"/>
          </p:nvPr>
        </p:nvSpPr>
        <p:spPr>
          <a:xfrm>
            <a:off x="628650" y="1929384"/>
            <a:ext cx="7886700" cy="4251960"/>
          </a:xfrm>
        </p:spPr>
        <p:txBody>
          <a:bodyPr>
            <a:normAutofit/>
          </a:bodyPr>
          <a:lstStyle/>
          <a:p>
            <a:r>
              <a:rPr lang="en-US" sz="2200" dirty="0">
                <a:effectLst/>
                <a:latin typeface="Times New Roman" panose="02020603050405020304" pitchFamily="18" charset="0"/>
                <a:ea typeface="Calibri" panose="020F0502020204030204" pitchFamily="34" charset="0"/>
              </a:rPr>
              <a:t>Brief introduction of the continuous assessment of the course. </a:t>
            </a:r>
          </a:p>
          <a:p>
            <a:r>
              <a:rPr lang="en-US" sz="2200" dirty="0">
                <a:effectLst/>
                <a:latin typeface="Times New Roman" panose="02020603050405020304" pitchFamily="18" charset="0"/>
                <a:ea typeface="Calibri" panose="020F0502020204030204" pitchFamily="34" charset="0"/>
              </a:rPr>
              <a:t>Students must be made aware of the CA modification that can be applicable to the course. </a:t>
            </a:r>
          </a:p>
          <a:p>
            <a:r>
              <a:rPr lang="en-US" sz="2200" dirty="0">
                <a:effectLst/>
                <a:latin typeface="Times New Roman" panose="02020603050405020304" pitchFamily="18" charset="0"/>
                <a:ea typeface="Calibri" panose="020F0502020204030204" pitchFamily="34" charset="0"/>
              </a:rPr>
              <a:t>Identify innovative CA models like real life problems, surveys live projects etc. </a:t>
            </a:r>
          </a:p>
          <a:p>
            <a:r>
              <a:rPr lang="en-US" sz="2200" dirty="0">
                <a:effectLst/>
                <a:latin typeface="Times New Roman" panose="02020603050405020304" pitchFamily="18" charset="0"/>
                <a:ea typeface="Calibri" panose="020F0502020204030204" pitchFamily="34" charset="0"/>
              </a:rPr>
              <a:t>State examples of real-life problems that can be taken up for the course.</a:t>
            </a:r>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110185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DE3B3-A39C-7B32-BF92-8C7996E72BD7}"/>
              </a:ext>
            </a:extLst>
          </p:cNvPr>
          <p:cNvSpPr>
            <a:spLocks noGrp="1"/>
          </p:cNvSpPr>
          <p:nvPr>
            <p:ph type="title"/>
          </p:nvPr>
        </p:nvSpPr>
        <p:spPr>
          <a:xfrm>
            <a:off x="628650" y="365126"/>
            <a:ext cx="7886700" cy="1325563"/>
          </a:xfrm>
        </p:spPr>
        <p:txBody>
          <a:bodyPr>
            <a:normAutofit/>
          </a:bodyPr>
          <a:lstStyle/>
          <a:p>
            <a:pPr algn="ctr"/>
            <a:r>
              <a:rPr lang="en-US" sz="2800" b="1" dirty="0"/>
              <a:t>Students in active decision-making through Student Committees </a:t>
            </a:r>
            <a:endParaRPr lang="en-IN" sz="28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30829E-BE3D-BC58-9F10-81934714CA7D}"/>
              </a:ext>
            </a:extLst>
          </p:cNvPr>
          <p:cNvSpPr>
            <a:spLocks noGrp="1"/>
          </p:cNvSpPr>
          <p:nvPr>
            <p:ph idx="1"/>
          </p:nvPr>
        </p:nvSpPr>
        <p:spPr>
          <a:xfrm>
            <a:off x="628650" y="1929384"/>
            <a:ext cx="7886700" cy="4251960"/>
          </a:xfrm>
        </p:spPr>
        <p:txBody>
          <a:bodyPr>
            <a:normAutofit/>
          </a:bodyPr>
          <a:lstStyle/>
          <a:p>
            <a:pPr>
              <a:spcAft>
                <a:spcPts val="1000"/>
              </a:spcAf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Students will be actively involved in decision-making related to academic and learning procedures applicable to them, by becoming a member of various committees as listed below:</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spcAft>
                <a:spcPts val="1000"/>
              </a:spcAft>
              <a:buFont typeface="+mj-lt"/>
              <a:buAutoNum type="alphaLcPeriod"/>
              <a:tabLst>
                <a:tab pos="266700" algn="l"/>
              </a:tabLs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Student Academic and Project Review Committee</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spcAft>
                <a:spcPts val="1000"/>
              </a:spcAft>
              <a:buFont typeface="+mj-lt"/>
              <a:buAutoNum type="alphaLcPeriod"/>
              <a:tabLst>
                <a:tab pos="266700" algn="l"/>
              </a:tabLs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Student Career Committee</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spcAft>
                <a:spcPts val="1000"/>
              </a:spcAft>
              <a:buFont typeface="+mj-lt"/>
              <a:buAutoNum type="alphaLcPeriod"/>
              <a:tabLst>
                <a:tab pos="266700" algn="l"/>
              </a:tabLs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Student entrepreneurship and Media Committee</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13622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Course Assessment Model</a:t>
            </a:r>
            <a:endParaRPr lang="en-IN" altLang="en-US" sz="4800" dirty="0">
              <a:solidFill>
                <a:srgbClr val="C00000"/>
              </a:solidFill>
            </a:endParaRP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a:off x="6804025" y="4581525"/>
            <a:ext cx="10810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468313" y="1484313"/>
            <a:ext cx="8229600" cy="5068888"/>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MARKS BREAK UP</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Attendance 					  5</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CA (T</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wo</a:t>
            </a:r>
            <a:r>
              <a:rPr kumimoji="0" lang="en-US" sz="2400" b="0" i="0" u="none" strike="noStrike" kern="1200" cap="none" spc="0" normalizeH="0" baseline="0" noProof="0" dirty="0">
                <a:ln>
                  <a:noFill/>
                </a:ln>
                <a:solidFill>
                  <a:schemeClr val="tx1"/>
                </a:solidFill>
                <a:effectLst/>
                <a:uLnTx/>
                <a:uFillTx/>
                <a:latin typeface="+mn-lt"/>
                <a:ea typeface="+mn-ea"/>
                <a:cs typeface="+mn-cs"/>
              </a:rPr>
              <a:t> best out of </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three</a:t>
            </a:r>
            <a:r>
              <a:rPr kumimoji="0" lang="en-US" sz="2400" b="0" i="0" u="none" strike="noStrike" kern="1200" cap="none" spc="0" normalizeH="0" baseline="0" noProof="0" dirty="0">
                <a:ln>
                  <a:noFill/>
                </a:ln>
                <a:solidFill>
                  <a:schemeClr val="tx1"/>
                </a:solidFill>
                <a:effectLst/>
                <a:uLnTx/>
                <a:uFillTx/>
                <a:latin typeface="+mn-lt"/>
                <a:ea typeface="+mn-ea"/>
                <a:cs typeface="+mn-cs"/>
              </a:rPr>
              <a:t> CA)	                             25</a:t>
            </a:r>
            <a:r>
              <a:rPr kumimoji="0" lang="en-US" sz="2400" b="0" i="1"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Mid Term Exam (MTE)				  20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End Term Exam (ETE)				  50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Total	</a:t>
            </a:r>
            <a:r>
              <a:rPr kumimoji="0" 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rgbClr val="FF0000"/>
                </a:solidFill>
                <a:effectLst/>
                <a:uLnTx/>
                <a:uFillTx/>
                <a:latin typeface="+mn-lt"/>
                <a:ea typeface="+mn-ea"/>
                <a:cs typeface="+mn-cs"/>
              </a:rPr>
              <a:t>100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pic>
        <p:nvPicPr>
          <p:cNvPr id="14342"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412AB-6C9E-6C91-BF9E-FFC67BA50DB1}"/>
              </a:ext>
            </a:extLst>
          </p:cNvPr>
          <p:cNvSpPr>
            <a:spLocks noGrp="1"/>
          </p:cNvSpPr>
          <p:nvPr>
            <p:ph type="title"/>
          </p:nvPr>
        </p:nvSpPr>
        <p:spPr>
          <a:xfrm>
            <a:off x="628650" y="365126"/>
            <a:ext cx="7886700" cy="1325563"/>
          </a:xfrm>
        </p:spPr>
        <p:txBody>
          <a:bodyPr>
            <a:normAutofit fontScale="90000"/>
          </a:bodyPr>
          <a:lstStyle/>
          <a:p>
            <a:pPr algn="ctr"/>
            <a:r>
              <a:rPr lang="en-US" sz="4800" dirty="0"/>
              <a:t>Interfaces and Contact Information</a:t>
            </a:r>
            <a:endParaRPr lang="en-IN" sz="48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342FDF-FA96-F233-F9E9-833DCE3966F2}"/>
              </a:ext>
            </a:extLst>
          </p:cNvPr>
          <p:cNvSpPr>
            <a:spLocks noGrp="1"/>
          </p:cNvSpPr>
          <p:nvPr>
            <p:ph idx="1"/>
          </p:nvPr>
        </p:nvSpPr>
        <p:spPr>
          <a:xfrm>
            <a:off x="628650" y="1929384"/>
            <a:ext cx="7886700" cy="4251960"/>
          </a:xfrm>
        </p:spPr>
        <p:txBody>
          <a:bodyPr>
            <a:normAutofit lnSpcReduction="10000"/>
          </a:bodyPr>
          <a:lstStyle/>
          <a:p>
            <a:pPr>
              <a:spcAft>
                <a:spcPts val="1000"/>
              </a:spcAf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UMS link to apply for EDU Revolution initiatives: </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0" indent="0" algn="ctr">
              <a:spcAft>
                <a:spcPts val="1000"/>
              </a:spcAft>
              <a:buNone/>
            </a:pPr>
            <a:r>
              <a:rPr lang="en-IN" sz="2000" b="1" i="1" dirty="0">
                <a:effectLst/>
                <a:latin typeface="Times New Roman" panose="02020603050405020304" pitchFamily="18" charset="0"/>
                <a:ea typeface="Times New Roman" panose="02020603050405020304" pitchFamily="18" charset="0"/>
                <a:cs typeface="Mangal" panose="02040503050203030202" pitchFamily="18" charset="0"/>
              </a:rPr>
              <a:t>UMS Navigation --- LMS </a:t>
            </a:r>
            <a:r>
              <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2000" b="1" i="1" dirty="0">
                <a:effectLst/>
                <a:latin typeface="Times New Roman" panose="02020603050405020304" pitchFamily="18" charset="0"/>
                <a:ea typeface="Times New Roman" panose="02020603050405020304" pitchFamily="18" charset="0"/>
                <a:cs typeface="Mangal" panose="02040503050203030202" pitchFamily="18" charset="0"/>
              </a:rPr>
              <a:t>  EDU Revolution</a:t>
            </a:r>
            <a:r>
              <a:rPr lang="en-US" sz="2000" b="1" i="1" dirty="0">
                <a:effectLst/>
                <a:latin typeface="Times New Roman" panose="02020603050405020304" pitchFamily="18" charset="0"/>
                <a:ea typeface="Times New Roman" panose="02020603050405020304" pitchFamily="18" charset="0"/>
                <a:cs typeface="Mangal" panose="02040503050203030202" pitchFamily="18" charset="0"/>
              </a:rPr>
              <a:t>: BE THE CHANGE</a:t>
            </a:r>
          </a:p>
          <a:p>
            <a:pPr marL="0" indent="0" algn="ctr">
              <a:spcAft>
                <a:spcPts val="1000"/>
              </a:spcAft>
              <a:buNone/>
            </a:pPr>
            <a:endParaRPr lang="en-IN" sz="2000" i="1" dirty="0">
              <a:effectLst/>
              <a:latin typeface="Calibri" panose="020F0502020204030204" pitchFamily="34" charset="0"/>
              <a:ea typeface="Calibri" panose="020F0502020204030204" pitchFamily="34" charset="0"/>
              <a:cs typeface="Mangal" panose="02040503050203030202" pitchFamily="18" charset="0"/>
            </a:endParaRPr>
          </a:p>
          <a:p>
            <a:pPr>
              <a:spcAft>
                <a:spcPts val="1000"/>
              </a:spcAft>
            </a:pPr>
            <a:r>
              <a:rPr lang="en-IN" sz="2200" dirty="0">
                <a:effectLst/>
                <a:latin typeface="Times New Roman" panose="02020603050405020304" pitchFamily="18" charset="0"/>
                <a:ea typeface="Times New Roman" panose="02020603050405020304" pitchFamily="18" charset="0"/>
                <a:cs typeface="Mangal" panose="02040503050203030202" pitchFamily="18" charset="0"/>
              </a:rPr>
              <a:t>In case of any query in this regard the student can approach for resolution through RMS at the following path:</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pPr marL="0" indent="0" algn="ctr">
              <a:spcAft>
                <a:spcPts val="1000"/>
              </a:spcAft>
              <a:buNone/>
            </a:pPr>
            <a:r>
              <a:rPr lang="en-IN" sz="1800" b="1" i="1" dirty="0">
                <a:effectLst/>
                <a:latin typeface="Times New Roman" panose="02020603050405020304" pitchFamily="18" charset="0"/>
                <a:ea typeface="Times New Roman" panose="02020603050405020304" pitchFamily="18" charset="0"/>
                <a:cs typeface="Mangal" panose="02040503050203030202" pitchFamily="18" charset="0"/>
              </a:rPr>
              <a:t>UMS Navigation--- Relationship management system </a:t>
            </a:r>
            <a:r>
              <a:rPr lang="en-IN" sz="1800" b="1" i="1"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IN" sz="1800" b="1" i="1" dirty="0">
                <a:effectLst/>
                <a:latin typeface="Times New Roman" panose="02020603050405020304" pitchFamily="18" charset="0"/>
                <a:ea typeface="Times New Roman" panose="02020603050405020304" pitchFamily="18" charset="0"/>
                <a:cs typeface="Mangal" panose="02040503050203030202" pitchFamily="18" charset="0"/>
              </a:rPr>
              <a:t> EDU Revolution</a:t>
            </a:r>
            <a:r>
              <a:rPr lang="en-US" sz="1800" b="1" i="1" dirty="0">
                <a:effectLst/>
                <a:latin typeface="Times New Roman" panose="02020603050405020304" pitchFamily="18" charset="0"/>
                <a:ea typeface="Times New Roman" panose="02020603050405020304" pitchFamily="18" charset="0"/>
                <a:cs typeface="Mangal" panose="02040503050203030202" pitchFamily="18" charset="0"/>
              </a:rPr>
              <a:t>: BE THE CHANGE</a:t>
            </a:r>
          </a:p>
          <a:p>
            <a:pPr marL="0" indent="0" algn="ctr">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1000"/>
              </a:spcAft>
            </a:pPr>
            <a:r>
              <a:rPr lang="en-US" sz="2200" dirty="0">
                <a:effectLst/>
                <a:latin typeface="Times New Roman" panose="02020603050405020304" pitchFamily="18" charset="0"/>
                <a:ea typeface="Times New Roman" panose="02020603050405020304" pitchFamily="18" charset="0"/>
                <a:cs typeface="Mangal" panose="02040503050203030202" pitchFamily="18" charset="0"/>
              </a:rPr>
              <a:t>OR get your queries resolved  through the </a:t>
            </a:r>
            <a:r>
              <a:rPr lang="en-IN" sz="2200" b="1" dirty="0">
                <a:effectLst/>
                <a:latin typeface="Times New Roman" panose="02020603050405020304" pitchFamily="18" charset="0"/>
                <a:ea typeface="Times New Roman" panose="02020603050405020304" pitchFamily="18" charset="0"/>
                <a:cs typeface="Mangal" panose="02040503050203030202" pitchFamily="18" charset="0"/>
              </a:rPr>
              <a:t>Helpline Number: 01824-520150.</a:t>
            </a:r>
            <a:endParaRPr lang="en-IN" sz="22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pic>
        <p:nvPicPr>
          <p:cNvPr id="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extLst>
      <p:ext uri="{BB962C8B-B14F-4D97-AF65-F5344CB8AC3E}">
        <p14:creationId xmlns:p14="http://schemas.microsoft.com/office/powerpoint/2010/main" val="426782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ctr" anchorCtr="0"/>
          <a:lstStyle/>
          <a:p>
            <a:r>
              <a:rPr lang="en-US" altLang="en-US" dirty="0"/>
              <a:t>The End</a:t>
            </a:r>
          </a:p>
        </p:txBody>
      </p:sp>
      <p:sp>
        <p:nvSpPr>
          <p:cNvPr id="36867" name="Content Placeholder 2"/>
          <p:cNvSpPr>
            <a:spLocks noGrp="1"/>
          </p:cNvSpPr>
          <p:nvPr>
            <p:ph idx="1"/>
          </p:nvPr>
        </p:nvSpPr>
        <p:spPr/>
        <p:txBody>
          <a:bodyPr vert="horz" wrap="square" lIns="91440" tIns="45720" rIns="91440" bIns="45720" anchor="t" anchorCtr="0"/>
          <a:lstStyle/>
          <a:p>
            <a:pPr>
              <a:buClrTx/>
              <a:buSzTx/>
              <a:buFont typeface="Arial" panose="020B0604020202020204" pitchFamily="34" charset="0"/>
            </a:pPr>
            <a:endParaRPr lang="en-US" altLang="en-US" dirty="0"/>
          </a:p>
        </p:txBody>
      </p:sp>
      <p:pic>
        <p:nvPicPr>
          <p:cNvPr id="36868" name="Picture 5" descr="http://gabrielledolan.com/wp/wp-content/uploads/2013/05/any-questions.jpg"/>
          <p:cNvPicPr>
            <a:picLocks noChangeAspect="1"/>
          </p:cNvPicPr>
          <p:nvPr/>
        </p:nvPicPr>
        <p:blipFill>
          <a:blip r:embed="rId2"/>
          <a:stretch>
            <a:fillRect/>
          </a:stretch>
        </p:blipFill>
        <p:spPr>
          <a:xfrm>
            <a:off x="533400" y="1295400"/>
            <a:ext cx="7934325" cy="4724400"/>
          </a:xfrm>
          <a:prstGeom prst="rect">
            <a:avLst/>
          </a:prstGeom>
          <a:noFill/>
          <a:ln w="9525">
            <a:noFill/>
          </a:ln>
        </p:spPr>
      </p:pic>
      <p:sp>
        <p:nvSpPr>
          <p:cNvPr id="36869" name="Date Placeholder 3"/>
          <p:cNvSpPr txBox="1">
            <a:spLocks noGrp="1"/>
          </p:cNvSpPr>
          <p:nvPr>
            <p:ph type="dt" sz="half" idx="10"/>
          </p:nvPr>
        </p:nvSpPr>
        <p:spPr>
          <a:xfrm>
            <a:off x="179388" y="6519863"/>
            <a:ext cx="5545137" cy="365125"/>
          </a:xfrm>
          <a:noFill/>
          <a:ln>
            <a:noFill/>
          </a:ln>
        </p:spPr>
        <p:txBody>
          <a:bodyPr anchor="ctr" anchorCtr="0"/>
          <a:lstStyle/>
          <a:p>
            <a:pPr marL="0" indent="0" eaLnBrk="1" hangingPunct="1">
              <a:spcBef>
                <a:spcPct val="0"/>
              </a:spcBef>
              <a:buFontTx/>
              <a:buNone/>
            </a:pPr>
            <a:endParaRPr lang="en-IN" altLang="en-US" sz="1400" dirty="0">
              <a:solidFill>
                <a:srgbClr val="898989"/>
              </a:solidFill>
              <a:latin typeface="Tahoma" panose="020B0604030504040204" pitchFamily="34" charset="0"/>
              <a:ea typeface="Tahoma" panose="020B0604030504040204" pitchFamily="34" charset="0"/>
            </a:endParaRPr>
          </a:p>
        </p:txBody>
      </p:sp>
      <p:pic>
        <p:nvPicPr>
          <p:cNvPr id="36870" name="Picture 49"/>
          <p:cNvPicPr>
            <a:picLocks noChangeAspect="1"/>
          </p:cNvPicPr>
          <p:nvPr/>
        </p:nvPicPr>
        <p:blipFill>
          <a:blip r:embed="rId3"/>
          <a:stretch>
            <a:fillRect/>
          </a:stretch>
        </p:blipFill>
        <p:spPr>
          <a:xfrm>
            <a:off x="7543800" y="25400"/>
            <a:ext cx="1563688" cy="6096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ctr" anchorCtr="0"/>
          <a:lstStyle/>
          <a:p>
            <a:r>
              <a:rPr lang="en-US" altLang="en-US" dirty="0">
                <a:latin typeface="Times New Roman" panose="02020603050405020304" pitchFamily="18" charset="0"/>
                <a:cs typeface="Times New Roman" panose="02020603050405020304" pitchFamily="18" charset="0"/>
              </a:rPr>
              <a:t>Course Outcomes</a:t>
            </a:r>
            <a:endParaRPr lang="en-IN" altLang="en-US" dirty="0"/>
          </a:p>
        </p:txBody>
      </p:sp>
      <p:sp>
        <p:nvSpPr>
          <p:cNvPr id="16387" name="Content Placeholder 2"/>
          <p:cNvSpPr>
            <a:spLocks noGrp="1"/>
          </p:cNvSpPr>
          <p:nvPr>
            <p:ph idx="1"/>
          </p:nvPr>
        </p:nvSpPr>
        <p:spPr>
          <a:xfrm>
            <a:off x="354013" y="1268412"/>
            <a:ext cx="8435975" cy="4968899"/>
          </a:xfrm>
        </p:spPr>
        <p:txBody>
          <a:bodyPr vert="horz" wrap="square" lIns="91440" tIns="45720" rIns="91440" bIns="45720" anchor="t" anchorCtr="0"/>
          <a:lstStyle/>
          <a:p>
            <a:pPr algn="just"/>
            <a:r>
              <a:rPr lang="en-US" altLang="en-US" b="1" dirty="0">
                <a:latin typeface="Times New Roman" panose="02020603050405020304" pitchFamily="18" charset="0"/>
                <a:cs typeface="Times New Roman" panose="02020603050405020304" pitchFamily="18" charset="0"/>
              </a:rPr>
              <a:t>Through this course, students should be able to:</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CO1 :: understand advanced concepts of blockchain architecture and design</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CO2 :: discover security vulnerabilities in smart contracts in order to mitigate them</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CO3 :: apply security best practices in blockchain applications</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Times New Roman" panose="02020603050405020304" pitchFamily="18" charset="0"/>
                <a:ea typeface="DengXian" panose="02010600030101010101" pitchFamily="2" charset="-122"/>
                <a:cs typeface="Times New Roman" panose="02020603050405020304" pitchFamily="18" charset="0"/>
              </a:rPr>
              <a:t>CO4::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analyze the importance of security in decentralized finance</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Times New Roman" panose="02020603050405020304" pitchFamily="18" charset="0"/>
                <a:ea typeface="DengXian" panose="02010600030101010101" pitchFamily="2" charset="-122"/>
                <a:cs typeface="Times New Roman" panose="02020603050405020304" pitchFamily="18" charset="0"/>
              </a:rPr>
              <a:t>CO5::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explore advanced topics and emerging trends in blockchain technology</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latin typeface="Times New Roman" panose="02020603050405020304" pitchFamily="18" charset="0"/>
                <a:ea typeface="DengXian" panose="02010600030101010101" pitchFamily="2" charset="-122"/>
                <a:cs typeface="Times New Roman" panose="02020603050405020304" pitchFamily="18" charset="0"/>
              </a:rPr>
              <a:t>CO6:: </a:t>
            </a:r>
            <a:r>
              <a:rPr lang="en-US" sz="1800" dirty="0">
                <a:latin typeface="Times New Roman" panose="02020603050405020304" pitchFamily="18" charset="0"/>
                <a:ea typeface="DengXian" panose="02010600030101010101" pitchFamily="2" charset="-122"/>
                <a:cs typeface="Times New Roman" panose="02020603050405020304" pitchFamily="18" charset="0"/>
              </a:rPr>
              <a:t>demonstrate the deployment of secure smart contracts</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561975"/>
          </a:xfrm>
        </p:spPr>
        <p:txBody>
          <a:bodyPr vert="horz" wrap="square" lIns="91440" tIns="45720" rIns="91440" bIns="45720" anchor="ctr" anchorCtr="0"/>
          <a:lstStyle/>
          <a:p>
            <a:r>
              <a:rPr lang="en-IN" altLang="en-US" sz="4800" dirty="0">
                <a:solidFill>
                  <a:srgbClr val="C00000"/>
                </a:solidFill>
              </a:rPr>
              <a:t>Program Outcomes for </a:t>
            </a:r>
            <a:r>
              <a:rPr lang="en-GB" altLang="en-IN" sz="4800" dirty="0">
                <a:solidFill>
                  <a:srgbClr val="C00000"/>
                </a:solidFill>
              </a:rPr>
              <a:t>CSC306</a:t>
            </a:r>
            <a:r>
              <a:rPr lang="en-IN" altLang="en-US" sz="4800" dirty="0">
                <a:solidFill>
                  <a:srgbClr val="C00000"/>
                </a:solidFill>
              </a:rPr>
              <a:t> </a:t>
            </a:r>
          </a:p>
        </p:txBody>
      </p:sp>
      <p:sp>
        <p:nvSpPr>
          <p:cNvPr id="16387" name="Content Placeholder 2"/>
          <p:cNvSpPr>
            <a:spLocks noGrp="1"/>
          </p:cNvSpPr>
          <p:nvPr>
            <p:ph idx="1"/>
          </p:nvPr>
        </p:nvSpPr>
        <p:spPr>
          <a:xfrm>
            <a:off x="457200" y="981075"/>
            <a:ext cx="8229600" cy="5145088"/>
          </a:xfrm>
        </p:spPr>
        <p:txBody>
          <a:bodyPr vert="horz" wrap="square" lIns="91440" tIns="45720" rIns="91440" bIns="45720" anchor="t" anchorCtr="0"/>
          <a:lstStyle/>
          <a:p>
            <a:r>
              <a:rPr lang="en-US" altLang="en-US" sz="1600" dirty="0">
                <a:solidFill>
                  <a:srgbClr val="000000"/>
                </a:solidFill>
                <a:latin typeface="Times New Roman" panose="02020603050405020304" pitchFamily="18" charset="0"/>
              </a:rPr>
              <a:t>PO-1:Engineering knowledge::Apply the knowledge of mathematics, science, engineering fundamentals, and an engineering specialization to the solution of complex engineering problems.</a:t>
            </a:r>
            <a:r>
              <a:rPr lang="en-US" altLang="en-US" sz="2800" dirty="0"/>
              <a:t> </a:t>
            </a:r>
          </a:p>
          <a:p>
            <a:r>
              <a:rPr lang="en-US" altLang="en-US" sz="1600" dirty="0">
                <a:solidFill>
                  <a:srgbClr val="000000"/>
                </a:solidFill>
                <a:latin typeface="Times New Roman" panose="02020603050405020304" pitchFamily="18" charset="0"/>
              </a:rPr>
              <a:t>PO-2: Problem analysis::Identify, formulate, research literature, and analyze complex engineering problems reaching substantiated conclusions using first principles of mathematics, natural sciences, and engineering sciences.</a:t>
            </a:r>
            <a:r>
              <a:rPr lang="en-US" altLang="en-US" sz="2800" dirty="0"/>
              <a:t> </a:t>
            </a:r>
          </a:p>
          <a:p>
            <a:r>
              <a:rPr lang="en-US" altLang="en-US" sz="1600" dirty="0">
                <a:solidFill>
                  <a:srgbClr val="000000"/>
                </a:solidFill>
                <a:latin typeface="Times New Roman" panose="02020603050405020304" pitchFamily="18" charset="0"/>
              </a:rPr>
              <a:t>PO-3:Design/development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r>
              <a:rPr lang="en-US" altLang="en-US" sz="2800" dirty="0"/>
              <a:t> </a:t>
            </a:r>
          </a:p>
          <a:p>
            <a:r>
              <a:rPr lang="en-US" altLang="en-US" sz="1600" dirty="0">
                <a:solidFill>
                  <a:srgbClr val="000000"/>
                </a:solidFill>
                <a:latin typeface="Times New Roman" panose="02020603050405020304" pitchFamily="18" charset="0"/>
              </a:rPr>
              <a:t>PO-4:Conduct investigations of complex problems::Use research-based knowledge and research methods including design of experiments, analysis and interpretation of data, and synthesis of the information to provide valid conclusions.</a:t>
            </a:r>
            <a:r>
              <a:rPr lang="en-US" altLang="en-US" sz="2800" dirty="0"/>
              <a:t> </a:t>
            </a:r>
          </a:p>
          <a:p>
            <a:r>
              <a:rPr lang="en-US" altLang="en-US" sz="1600" dirty="0">
                <a:solidFill>
                  <a:srgbClr val="000000"/>
                </a:solidFill>
                <a:latin typeface="Times New Roman" panose="02020603050405020304" pitchFamily="18" charset="0"/>
              </a:rPr>
              <a:t>PO-5: Modern tool usage::Create, select, and apply appropriate techniques, resources, and modern engineering and IT tools including prediction and modeling to complex engineering activities with an understanding of the limitations</a:t>
            </a:r>
            <a:r>
              <a:rPr lang="en-US" altLang="en-US" sz="2800" dirty="0"/>
              <a:t> </a:t>
            </a:r>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404813"/>
            <a:ext cx="8229600" cy="5721350"/>
          </a:xfrm>
        </p:spPr>
        <p:txBody>
          <a:bodyPr vert="horz" wrap="square" lIns="91440" tIns="45720" rIns="91440" bIns="45720" anchor="t" anchorCtr="0"/>
          <a:lstStyle/>
          <a:p>
            <a:r>
              <a:rPr lang="en-US" altLang="en-US" sz="1600" dirty="0">
                <a:solidFill>
                  <a:srgbClr val="000000"/>
                </a:solidFill>
                <a:latin typeface="Times New Roman" panose="02020603050405020304" pitchFamily="18" charset="0"/>
              </a:rPr>
              <a:t>PO-6:The engineer and society::Apply reasoning informed by the contextual knowledge to assess societal, health, safety, legal and cultural issues and the consequent responsibilities relevant to the professional engineering practice.</a:t>
            </a:r>
            <a:r>
              <a:rPr lang="en-US" altLang="en-US" sz="2800" dirty="0"/>
              <a:t> </a:t>
            </a:r>
          </a:p>
          <a:p>
            <a:r>
              <a:rPr lang="en-US" altLang="en-US" sz="1600" dirty="0">
                <a:solidFill>
                  <a:srgbClr val="000000"/>
                </a:solidFill>
                <a:latin typeface="Times New Roman" panose="02020603050405020304" pitchFamily="18" charset="0"/>
              </a:rPr>
              <a:t>PO-8:Ethics::Apply ethical principles and commit to professional ethics and responsibilities and norms of the engineering practice. </a:t>
            </a:r>
          </a:p>
          <a:p>
            <a:r>
              <a:rPr lang="en-US" altLang="en-US" sz="1600" dirty="0">
                <a:solidFill>
                  <a:srgbClr val="000000"/>
                </a:solidFill>
                <a:latin typeface="Times New Roman" panose="02020603050405020304" pitchFamily="18" charset="0"/>
              </a:rPr>
              <a:t>PO-9:Individual and team work::Function effectively as an individual, and as a member or leader in diverse teams, and in multidisciplinary settings. </a:t>
            </a:r>
          </a:p>
          <a:p>
            <a:r>
              <a:rPr lang="en-US" altLang="en-US" sz="1600" dirty="0">
                <a:solidFill>
                  <a:srgbClr val="000000"/>
                </a:solidFill>
                <a:latin typeface="Times New Roman" panose="02020603050405020304" pitchFamily="18" charset="0"/>
              </a:rPr>
              <a:t>PO-10:Communication::Communicate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r>
              <a:rPr lang="en-US" altLang="en-US" sz="1600" dirty="0">
                <a:solidFill>
                  <a:srgbClr val="000000"/>
                </a:solidFill>
                <a:latin typeface="Times New Roman" panose="02020603050405020304" pitchFamily="18" charset="0"/>
              </a:rPr>
              <a:t>PO-11: 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2800" dirty="0"/>
              <a:t> </a:t>
            </a:r>
            <a:endParaRPr lang="en-US" altLang="en-US" sz="1600" dirty="0">
              <a:solidFill>
                <a:srgbClr val="000000"/>
              </a:solidFill>
              <a:latin typeface="Times New Roman" panose="02020603050405020304" pitchFamily="18" charset="0"/>
            </a:endParaRPr>
          </a:p>
          <a:p>
            <a:r>
              <a:rPr lang="en-US" altLang="en-US" sz="1600" dirty="0">
                <a:solidFill>
                  <a:srgbClr val="000000"/>
                </a:solidFill>
                <a:latin typeface="Times New Roman" panose="02020603050405020304" pitchFamily="18" charset="0"/>
              </a:rPr>
              <a:t>PO-12: Life-long learning::Recognize the need for, and have the preparation and ability to engage in independent and life-long learning in the broadest context of technological change.</a:t>
            </a:r>
            <a:r>
              <a:rPr lang="en-US" altLang="en-US" sz="2800" dirty="0"/>
              <a:t> </a:t>
            </a:r>
          </a:p>
          <a:p>
            <a:r>
              <a:rPr lang="en-US" altLang="en-US" sz="1600" dirty="0">
                <a:solidFill>
                  <a:srgbClr val="000000"/>
                </a:solidFill>
                <a:latin typeface="Times New Roman" panose="02020603050405020304" pitchFamily="18" charset="0"/>
              </a:rPr>
              <a:t>PO-13: Competitive Skills::Ability to compete in national and international technical events and building the competitive spirit </a:t>
            </a:r>
            <a:endParaRPr lang="en-IN" altLang="en-US" sz="1600" dirty="0">
              <a:solidFill>
                <a:srgbClr val="0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r>
              <a:rPr lang="en-US" altLang="en-US" dirty="0">
                <a:latin typeface="Times New Roman" panose="02020603050405020304" pitchFamily="18" charset="0"/>
                <a:cs typeface="Times New Roman" panose="02020603050405020304" pitchFamily="18" charset="0"/>
              </a:rPr>
              <a:t>Revised Bloom’s Taxonomy</a:t>
            </a:r>
            <a:endParaRPr lang="en-US" altLang="en-US" dirty="0">
              <a:latin typeface="Times New Roman" panose="02020603050405020304" pitchFamily="18" charset="0"/>
              <a:ea typeface="Times New Roman" panose="02020603050405020304" pitchFamily="18" charset="0"/>
            </a:endParaRPr>
          </a:p>
        </p:txBody>
      </p:sp>
      <p:pic>
        <p:nvPicPr>
          <p:cNvPr id="5" name="Picture 2" descr="revised Bloom's Taxonomy"/>
          <p:cNvPicPr>
            <a:picLocks noGrp="1" noChangeAspect="1" noChangeArrowheads="1"/>
          </p:cNvPicPr>
          <p:nvPr>
            <p:ph idx="1"/>
          </p:nvPr>
        </p:nvPicPr>
        <p:blipFill rotWithShape="1">
          <a:blip r:embed="rId2"/>
          <a:srcRect t="12808"/>
          <a:stretch>
            <a:fillRect/>
          </a:stretch>
        </p:blipFill>
        <p:spPr>
          <a:xfrm>
            <a:off x="1735138" y="2398713"/>
            <a:ext cx="5808663" cy="3055938"/>
          </a:xfr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lang="en-IN" altLang="en-US" sz="4800" dirty="0">
                <a:solidFill>
                  <a:srgbClr val="C00000"/>
                </a:solidFill>
              </a:rPr>
              <a:t>CA</a:t>
            </a:r>
            <a:r>
              <a:rPr lang="en-IN" altLang="en-US" dirty="0"/>
              <a:t> </a:t>
            </a:r>
            <a:r>
              <a:rPr lang="en-IN" altLang="en-US" sz="4800" dirty="0">
                <a:solidFill>
                  <a:srgbClr val="C00000"/>
                </a:solidFill>
              </a:rPr>
              <a:t>Details</a:t>
            </a:r>
          </a:p>
        </p:txBody>
      </p:sp>
      <p:sp>
        <p:nvSpPr>
          <p:cNvPr id="15363" name="Content Placeholder 2"/>
          <p:cNvSpPr>
            <a:spLocks noGrp="1"/>
          </p:cNvSpPr>
          <p:nvPr>
            <p:ph idx="1"/>
          </p:nvPr>
        </p:nvSpPr>
        <p:spPr>
          <a:xfrm>
            <a:off x="457200" y="1600200"/>
            <a:ext cx="8229600" cy="4924425"/>
          </a:xfrm>
        </p:spPr>
        <p:txBody>
          <a:bodyPr vert="horz" wrap="square" lIns="91440" tIns="45720" rIns="91440" bIns="45720" anchor="t" anchorCtr="0"/>
          <a:lstStyle/>
          <a:p>
            <a:pPr marL="0" indent="0">
              <a:buNone/>
            </a:pPr>
            <a:r>
              <a:rPr lang="en-IN" altLang="en-US" sz="2400" dirty="0"/>
              <a:t>1. </a:t>
            </a:r>
            <a:r>
              <a:rPr lang="en-GB" altLang="en-IN" sz="2400" dirty="0"/>
              <a:t>CA1(</a:t>
            </a:r>
            <a:r>
              <a:rPr lang="en-IN" altLang="en-US" sz="2400" dirty="0"/>
              <a:t>BYOD practical </a:t>
            </a:r>
            <a:r>
              <a:rPr lang="en-GB" altLang="en-IN" sz="2400" dirty="0"/>
              <a:t>)</a:t>
            </a:r>
            <a:endParaRPr lang="en-IN" altLang="en-US" sz="2400" dirty="0"/>
          </a:p>
          <a:p>
            <a:pPr marL="0" indent="0">
              <a:buNone/>
            </a:pPr>
            <a:r>
              <a:rPr lang="en-IN" altLang="en-US" sz="2400" dirty="0"/>
              <a:t>	</a:t>
            </a:r>
            <a:r>
              <a:rPr lang="en-IN" altLang="en-US" sz="2000" dirty="0"/>
              <a:t>Rubrics: </a:t>
            </a:r>
            <a:r>
              <a:rPr lang="en-US" altLang="en-US" sz="2000" dirty="0"/>
              <a:t>Job Evaluation -15 marks and Viva -15 marks </a:t>
            </a:r>
            <a:r>
              <a:rPr lang="en-IN" altLang="en-US" sz="2000" dirty="0"/>
              <a:t> </a:t>
            </a:r>
          </a:p>
          <a:p>
            <a:pPr marL="0" indent="0">
              <a:buNone/>
            </a:pPr>
            <a:r>
              <a:rPr lang="en-IN" altLang="en-US" sz="2000" dirty="0"/>
              <a:t>		 </a:t>
            </a:r>
            <a:r>
              <a:rPr lang="en-IN" altLang="en-US" sz="2400" dirty="0"/>
              <a:t>	</a:t>
            </a:r>
          </a:p>
          <a:p>
            <a:pPr marL="0" indent="0">
              <a:buNone/>
            </a:pPr>
            <a:r>
              <a:rPr lang="en-IN" altLang="en-US" sz="2400" dirty="0"/>
              <a:t>2. </a:t>
            </a:r>
            <a:r>
              <a:rPr lang="en-GB" altLang="en-IN" sz="2400" dirty="0"/>
              <a:t>CA2(BYOD practical )</a:t>
            </a:r>
            <a:r>
              <a:rPr lang="en-IN" altLang="en-US" sz="2400" dirty="0"/>
              <a:t> </a:t>
            </a:r>
          </a:p>
          <a:p>
            <a:pPr marL="0" indent="0">
              <a:buNone/>
            </a:pPr>
            <a:r>
              <a:rPr lang="en-IN" altLang="en-US" sz="2400" dirty="0"/>
              <a:t>	</a:t>
            </a:r>
            <a:r>
              <a:rPr lang="en-IN" altLang="en-US" sz="2000" dirty="0"/>
              <a:t>Rubrics: </a:t>
            </a:r>
            <a:r>
              <a:rPr lang="en-US" altLang="en-IN" sz="2000" dirty="0"/>
              <a:t>Job Evaluation -15 marks and Viva -15 marks </a:t>
            </a:r>
            <a:endParaRPr lang="en-IN" altLang="en-US" sz="2400" dirty="0"/>
          </a:p>
          <a:p>
            <a:pPr marL="0" indent="0">
              <a:buNone/>
            </a:pPr>
            <a:endParaRPr lang="en-IN" altLang="en-US" sz="2400" dirty="0"/>
          </a:p>
          <a:p>
            <a:pPr marL="0" indent="0">
              <a:buNone/>
            </a:pPr>
            <a:endParaRPr lang="en-IN" altLang="en-US" sz="2400" dirty="0"/>
          </a:p>
          <a:p>
            <a:pPr marL="0" indent="0">
              <a:buNone/>
            </a:pPr>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5" descr="http://www.anxiety.org/sites/default/files/contentpathway/signs-of-anxiety_0.jpg"/>
          <p:cNvPicPr>
            <a:picLocks noChangeAspect="1"/>
          </p:cNvPicPr>
          <p:nvPr/>
        </p:nvPicPr>
        <p:blipFill>
          <a:blip r:embed="rId2"/>
          <a:stretch>
            <a:fillRect/>
          </a:stretch>
        </p:blipFill>
        <p:spPr>
          <a:xfrm>
            <a:off x="6659563" y="4292600"/>
            <a:ext cx="2381250" cy="2381250"/>
          </a:xfrm>
          <a:prstGeom prst="rect">
            <a:avLst/>
          </a:prstGeom>
          <a:noFill/>
          <a:ln w="9525">
            <a:noFill/>
          </a:ln>
        </p:spPr>
      </p:pic>
      <p:sp>
        <p:nvSpPr>
          <p:cNvPr id="18435"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The hitch…</a:t>
            </a:r>
            <a:endParaRPr lang="en-IN" altLang="en-US" sz="4800" dirty="0">
              <a:solidFill>
                <a:srgbClr val="C00000"/>
              </a:solidFill>
            </a:endParaRP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Rectangle 9"/>
          <p:cNvSpPr/>
          <p:nvPr/>
        </p:nvSpPr>
        <p:spPr>
          <a:xfrm>
            <a:off x="2051050" y="2133600"/>
            <a:ext cx="1873250" cy="574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Box 2"/>
          <p:cNvSpPr txBox="1"/>
          <p:nvPr/>
        </p:nvSpPr>
        <p:spPr>
          <a:xfrm>
            <a:off x="395288" y="1628775"/>
            <a:ext cx="8569325" cy="3539430"/>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sz="2800" kern="1200" cap="none" spc="0" normalizeH="0" baseline="0" noProof="0" dirty="0">
                <a:solidFill>
                  <a:srgbClr val="FF0000"/>
                </a:solidFill>
                <a:latin typeface="+mn-lt"/>
                <a:ea typeface="+mn-ea"/>
                <a:cs typeface="+mn-cs"/>
              </a:rPr>
              <a:t>The three BURNING questions in mind…</a:t>
            </a:r>
          </a:p>
          <a:p>
            <a:pPr marR="0" defTabSz="914400" eaLnBrk="1" fontAlgn="auto" hangingPunct="1">
              <a:spcBef>
                <a:spcPts val="0"/>
              </a:spcBef>
              <a:spcAft>
                <a:spcPts val="0"/>
              </a:spcAft>
              <a:buClrTx/>
              <a:buSzTx/>
              <a:buFontTx/>
              <a:buNone/>
              <a:defRPr/>
            </a:pPr>
            <a:endParaRPr kumimoji="0" lang="en-US" sz="2800" b="1" kern="1200" cap="none" spc="0" normalizeH="0" baseline="0" noProof="0" dirty="0">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Why are we learning </a:t>
            </a:r>
            <a:r>
              <a:rPr kumimoji="0" lang="en-GB" altLang="en-US" sz="2800" b="1" kern="1200" cap="none" spc="0" normalizeH="0" baseline="0" noProof="0" dirty="0">
                <a:solidFill>
                  <a:srgbClr val="C00000"/>
                </a:solidFill>
                <a:latin typeface="+mn-lt"/>
                <a:ea typeface="+mn-ea"/>
                <a:cs typeface="+mn-cs"/>
              </a:rPr>
              <a:t>Blockchain architecture and design-II</a:t>
            </a:r>
            <a:r>
              <a:rPr kumimoji="0" lang="en-US" sz="2800" b="1" kern="1200" cap="none" spc="0" normalizeH="0" baseline="0" noProof="0" dirty="0">
                <a:solidFill>
                  <a:srgbClr val="C00000"/>
                </a:solidFill>
                <a:latin typeface="+mn-lt"/>
                <a:ea typeface="+mn-ea"/>
                <a:cs typeface="+mn-cs"/>
              </a:rPr>
              <a:t>?</a:t>
            </a:r>
          </a:p>
          <a:p>
            <a:pPr marL="457200" marR="0" indent="-457200" defTabSz="914400" eaLnBrk="1" fontAlgn="auto" hangingPunct="1">
              <a:spcBef>
                <a:spcPts val="0"/>
              </a:spcBef>
              <a:spcAft>
                <a:spcPts val="0"/>
              </a:spcAft>
              <a:buClrTx/>
              <a:buSzTx/>
              <a:buFont typeface="Arial" panose="020B0604020202020204" pitchFamily="34" charset="0"/>
              <a:buChar char="•"/>
              <a:defRPr/>
            </a:pPr>
            <a:endParaRPr kumimoji="0" lang="en-US" sz="2800" b="1" kern="1200" cap="none" spc="0" normalizeH="0" baseline="0" noProof="0" dirty="0">
              <a:solidFill>
                <a:srgbClr val="C00000"/>
              </a:solidFill>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What would we do with it?</a:t>
            </a:r>
          </a:p>
          <a:p>
            <a:pPr marL="457200" marR="0" indent="-457200" defTabSz="914400" eaLnBrk="1" fontAlgn="auto" hangingPunct="1">
              <a:spcBef>
                <a:spcPts val="0"/>
              </a:spcBef>
              <a:spcAft>
                <a:spcPts val="0"/>
              </a:spcAft>
              <a:buClrTx/>
              <a:buSzTx/>
              <a:buFont typeface="Arial" panose="020B0604020202020204" pitchFamily="34" charset="0"/>
              <a:buChar char="•"/>
              <a:defRPr/>
            </a:pPr>
            <a:endParaRPr kumimoji="0" lang="en-US" sz="2800" b="1" kern="1200" cap="none" spc="0" normalizeH="0" baseline="0" noProof="0" dirty="0">
              <a:solidFill>
                <a:srgbClr val="C00000"/>
              </a:solidFill>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What will be the course outcome?</a:t>
            </a:r>
            <a:endParaRPr kumimoji="0" lang="en-IN" sz="2800" b="1" kern="1200" cap="none" spc="0" normalizeH="0" baseline="0" noProof="0" dirty="0">
              <a:solidFill>
                <a:srgbClr val="C00000"/>
              </a:solidFill>
              <a:latin typeface="+mn-lt"/>
              <a:ea typeface="+mn-ea"/>
              <a:cs typeface="+mn-cs"/>
            </a:endParaRPr>
          </a:p>
        </p:txBody>
      </p:sp>
      <p:pic>
        <p:nvPicPr>
          <p:cNvPr id="18439" name="Picture 49"/>
          <p:cNvPicPr>
            <a:picLocks noChangeAspect="1"/>
          </p:cNvPicPr>
          <p:nvPr/>
        </p:nvPicPr>
        <p:blipFill>
          <a:blip r:embed="rId3"/>
          <a:stretch>
            <a:fillRect/>
          </a:stretch>
        </p:blipFill>
        <p:spPr>
          <a:xfrm>
            <a:off x="7543800" y="25400"/>
            <a:ext cx="1563688" cy="609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1679</Words>
  <Application>Microsoft Office PowerPoint</Application>
  <PresentationFormat>On-screen Show (4:3)</PresentationFormat>
  <Paragraphs>210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Rounded MT Bold</vt:lpstr>
      <vt:lpstr>Calibri</vt:lpstr>
      <vt:lpstr>Symbol</vt:lpstr>
      <vt:lpstr>Tahoma</vt:lpstr>
      <vt:lpstr>Times New Roman</vt:lpstr>
      <vt:lpstr>Wingdings</vt:lpstr>
      <vt:lpstr>Office Theme</vt:lpstr>
      <vt:lpstr>CSC403 Blockchain Architecture and Design-II</vt:lpstr>
      <vt:lpstr>Course details</vt:lpstr>
      <vt:lpstr>Course Assessment Model</vt:lpstr>
      <vt:lpstr>Course Outcomes</vt:lpstr>
      <vt:lpstr>Program Outcomes for CSC306 </vt:lpstr>
      <vt:lpstr>PowerPoint Presentation</vt:lpstr>
      <vt:lpstr>Revised Bloom’s Taxonomy</vt:lpstr>
      <vt:lpstr>CA Details</vt:lpstr>
      <vt:lpstr>The hitch…</vt:lpstr>
      <vt:lpstr>Why Blockchain architecture and  design-II?  </vt:lpstr>
      <vt:lpstr>Why Blockchain architecture and  design-II? </vt:lpstr>
      <vt:lpstr>Unit I</vt:lpstr>
      <vt:lpstr>UNIT II</vt:lpstr>
      <vt:lpstr>UNIT III</vt:lpstr>
      <vt:lpstr>UNIT IV</vt:lpstr>
      <vt:lpstr>UNIT V</vt:lpstr>
      <vt:lpstr>UNIT VI</vt:lpstr>
      <vt:lpstr>OPEN EDUCATIONAL RESOURCES</vt:lpstr>
      <vt:lpstr>Career Prospects</vt:lpstr>
      <vt:lpstr>EDU Revolution: Be the Change  </vt:lpstr>
      <vt:lpstr>What's New</vt:lpstr>
      <vt:lpstr>Course Equivalence and Attendance Relaxation</vt:lpstr>
      <vt:lpstr>Recognition of Prior Learning (RPL)</vt:lpstr>
      <vt:lpstr>NPTEL Course/MOOCs/Certifications</vt:lpstr>
      <vt:lpstr>Projects </vt:lpstr>
      <vt:lpstr>Grade Revision and Overall Welfare (GROW)</vt:lpstr>
      <vt:lpstr>Attendance Relaxation (only for Pre-final/Final year of the programme)</vt:lpstr>
      <vt:lpstr>Continuous Assessment Reduction through Experience (CARE) </vt:lpstr>
      <vt:lpstr>Students in active decision-making through Student Committees </vt:lpstr>
      <vt:lpstr>Interfaces and Contact Information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Chetna Vaid Kwatra</dc:creator>
  <cp:lastModifiedBy>Atul Malhotra</cp:lastModifiedBy>
  <cp:revision>263</cp:revision>
  <dcterms:created xsi:type="dcterms:W3CDTF">2013-10-21T21:58:00Z</dcterms:created>
  <dcterms:modified xsi:type="dcterms:W3CDTF">2025-01-10T07:06:29Z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AD30399749F04B74A13B6333F1F6A66A_12</vt:lpwstr>
  </property>
  <property fmtid="{D5CDD505-2E9C-101B-9397-08002B2CF9AE}" pid="3" name="KSOProductBuildVer">
    <vt:lpwstr>2057-12.2.0.13359</vt:lpwstr>
  </property>
</Properties>
</file>