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304" r:id="rId3"/>
    <p:sldId id="306" r:id="rId4"/>
    <p:sldId id="529" r:id="rId5"/>
    <p:sldId id="494" r:id="rId6"/>
    <p:sldId id="495" r:id="rId7"/>
    <p:sldId id="531" r:id="rId8"/>
    <p:sldId id="496" r:id="rId9"/>
    <p:sldId id="303" r:id="rId10"/>
    <p:sldId id="477" r:id="rId11"/>
    <p:sldId id="472" r:id="rId12"/>
    <p:sldId id="386" r:id="rId13"/>
    <p:sldId id="474" r:id="rId14"/>
    <p:sldId id="486" r:id="rId15"/>
    <p:sldId id="489" r:id="rId16"/>
    <p:sldId id="490" r:id="rId17"/>
    <p:sldId id="492" r:id="rId18"/>
    <p:sldId id="526" r:id="rId19"/>
    <p:sldId id="532" r:id="rId20"/>
    <p:sldId id="483" r:id="rId21"/>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A5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07" d="100"/>
          <a:sy n="107" d="100"/>
        </p:scale>
        <p:origin x="1734" y="120"/>
      </p:cViewPr>
      <p:guideLst>
        <p:guide orient="horz" pos="2159"/>
        <p:guide pos="2880"/>
      </p:guideLst>
    </p:cSldViewPr>
  </p:slideViewPr>
  <p:notesTextViewPr>
    <p:cViewPr>
      <p:scale>
        <a:sx n="1" d="1"/>
        <a:sy n="1" d="1"/>
      </p:scale>
      <p:origin x="0" y="0"/>
    </p:cViewPr>
  </p:notesTextViewPr>
  <p:sorterViewPr showFormatting="0">
    <p:cViewPr>
      <p:scale>
        <a:sx n="100" d="100"/>
        <a:sy n="100" d="100"/>
      </p:scale>
      <p:origin x="0" y="32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066C5BE-7214-49AF-96AA-63861E46A6D9}" type="datetimeFigureOut">
              <a:rPr kumimoji="0" lang="en-IN" sz="1200" b="0" i="0" u="none" strike="noStrike" kern="1200" cap="none" spc="0" normalizeH="0" baseline="0" noProof="0">
                <a:ln>
                  <a:noFill/>
                </a:ln>
                <a:solidFill>
                  <a:schemeClr val="tx1"/>
                </a:solidFill>
                <a:effectLst/>
                <a:uLnTx/>
                <a:uFillTx/>
                <a:latin typeface="+mn-lt"/>
                <a:ea typeface="+mn-ea"/>
                <a:cs typeface="+mn-cs"/>
              </a:rPr>
              <a:t>25-07-2024</a:t>
            </a:fld>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en-IN" altLang="en-US" sz="1200" dirty="0">
                <a:latin typeface="Calibri" panose="020F0502020204030204" pitchFamily="34" charset="0"/>
              </a:rPr>
              <a:t>‹#›</a:t>
            </a:fld>
            <a:endParaRPr lang="en-IN" alt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rPr>
              <a:t>© LPU :: CSE403 - NETWORK SECURITY AND CRYPTOGRAPHY</a:t>
            </a:r>
            <a:endParaRPr kumimoji="0" lang="en-IN"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5122863"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4266110C-E070-4FD3-B325-D91F4605A80B}" type="datetimeFigureOut">
              <a:rPr kumimoji="0" lang="en-IN"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rPr>
              <a:t>25-07-2024</a:t>
            </a:fld>
            <a:endParaRPr kumimoji="0" lang="en-IN"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5122863"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BA972BF2-1F7C-4DA6-9B10-9C8A172BEAEB}" type="datetimeFigureOut">
              <a:rPr kumimoji="0" lang="en-IN"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rPr>
              <a:t>25-07-2024</a:t>
            </a:fld>
            <a:endParaRPr kumimoji="0" lang="en-IN"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rPr>
              <a:t>© LPU :: CSE403 - NETWORK SECURITY AND CRYPTOGRAPHY</a:t>
            </a:r>
            <a:endParaRPr kumimoji="0" lang="en-IN"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2"/>
          </p:nvPr>
        </p:nvSpPr>
        <p:spPr>
          <a:xfrm>
            <a:off x="457200" y="6356350"/>
            <a:ext cx="5122863"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B75EC72-C7B0-4543-8E35-A8C08526F434}" type="datetimeFigureOut">
              <a:rPr kumimoji="0" lang="en-IN"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rPr>
              <a:t>25-07-2024</a:t>
            </a:fld>
            <a:endParaRPr kumimoji="0" lang="en-IN"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2"/>
          </p:nvPr>
        </p:nvSpPr>
        <p:spPr>
          <a:xfrm>
            <a:off x="457200" y="6356350"/>
            <a:ext cx="5122863"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3EA57A-9450-48E4-86D1-C8732784C252}" type="datetimeFigureOut">
              <a:rPr kumimoji="0" lang="en-IN"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rPr>
              <a:t>25-07-2024</a:t>
            </a:fld>
            <a:endParaRPr kumimoji="0" lang="en-IN"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6" name="Footer Placeholder 5"/>
          <p:cNvSpPr>
            <a:spLocks noGrp="1"/>
          </p:cNvSpPr>
          <p:nvPr>
            <p:ph type="ftr" sz="quarter" idx="3"/>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2"/>
          </p:nvPr>
        </p:nvSpPr>
        <p:spPr>
          <a:xfrm>
            <a:off x="457200" y="6356350"/>
            <a:ext cx="5122863"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7CE35984-7B3F-4F79-B22B-0ADDB1628E82}" type="datetimeFigureOut">
              <a:rPr kumimoji="0" lang="en-IN"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rPr>
              <a:t>25-07-2024</a:t>
            </a:fld>
            <a:endParaRPr kumimoji="0" lang="en-IN"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8" name="Footer Placeholder 7"/>
          <p:cNvSpPr>
            <a:spLocks noGrp="1"/>
          </p:cNvSpPr>
          <p:nvPr>
            <p:ph type="ftr" sz="quarter" idx="13"/>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8"/>
          <p:cNvSpPr>
            <a:spLocks noGrp="1"/>
          </p:cNvSpPr>
          <p:nvPr>
            <p:ph type="sldNum" sz="quarter" idx="14"/>
          </p:nvPr>
        </p:nvSpPr>
        <p:spPr>
          <a:xfrm>
            <a:off x="6553200" y="6356350"/>
            <a:ext cx="2133600" cy="365125"/>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2"/>
          </p:nvPr>
        </p:nvSpPr>
        <p:spPr>
          <a:xfrm>
            <a:off x="457200" y="6356350"/>
            <a:ext cx="5122863"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A0389826-F273-4335-ABD4-C16850B071E5}" type="datetimeFigureOut">
              <a:rPr kumimoji="0" lang="en-IN"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rPr>
              <a:t>25-07-2024</a:t>
            </a:fld>
            <a:endParaRPr kumimoji="0" lang="en-IN"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4" name="Footer Placeholder 3"/>
          <p:cNvSpPr>
            <a:spLocks noGrp="1"/>
          </p:cNvSpPr>
          <p:nvPr>
            <p:ph type="ftr" sz="quarter" idx="3"/>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2"/>
          </p:nvPr>
        </p:nvSpPr>
        <p:spPr>
          <a:xfrm>
            <a:off x="457200" y="6356350"/>
            <a:ext cx="5122863"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D3A8AD14-D0E5-4459-BD1A-52975AE45C62}" type="datetimeFigureOut">
              <a:rPr kumimoji="0" lang="en-IN"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rPr>
              <a:t>25-07-2024</a:t>
            </a:fld>
            <a:endParaRPr kumimoji="0" lang="en-IN"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3" name="Footer Placeholder 2"/>
          <p:cNvSpPr>
            <a:spLocks noGrp="1"/>
          </p:cNvSpPr>
          <p:nvPr>
            <p:ph type="ftr" sz="quarter" idx="3"/>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tx1"/>
              </a:solidFill>
              <a:effectLst/>
              <a:uLnTx/>
              <a:uFillTx/>
              <a:latin typeface="+mn-lt"/>
              <a:ea typeface="+mn-ea"/>
              <a:cs typeface="+mn-cs"/>
            </a:endParaRPr>
          </a:p>
        </p:txBody>
      </p:sp>
      <p:sp>
        <p:nvSpPr>
          <p:cNvPr id="5" name="Slide Number Placeholder 3"/>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2"/>
          </p:nvPr>
        </p:nvSpPr>
        <p:spPr>
          <a:xfrm>
            <a:off x="457200" y="6356350"/>
            <a:ext cx="5122863"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A29C806A-B641-4FC3-B1CE-04F4FD3D6D02}" type="datetimeFigureOut">
              <a:rPr kumimoji="0" lang="en-IN"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rPr>
              <a:t>25-07-2024</a:t>
            </a:fld>
            <a:endParaRPr kumimoji="0" lang="en-IN"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6" name="Footer Placeholder 5"/>
          <p:cNvSpPr>
            <a:spLocks noGrp="1"/>
          </p:cNvSpPr>
          <p:nvPr>
            <p:ph type="ftr" sz="quarter" idx="3"/>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IN"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2"/>
          </p:nvPr>
        </p:nvSpPr>
        <p:spPr>
          <a:xfrm>
            <a:off x="457200" y="6356350"/>
            <a:ext cx="5122863"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C0BDD622-2328-4A32-85E1-9AD5670CABD9}" type="datetimeFigureOut">
              <a:rPr kumimoji="0" lang="en-IN"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rPr>
              <a:t>25-07-2024</a:t>
            </a:fld>
            <a:endParaRPr kumimoji="0" lang="en-IN"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6" name="Footer Placeholder 5"/>
          <p:cNvSpPr>
            <a:spLocks noGrp="1"/>
          </p:cNvSpPr>
          <p:nvPr>
            <p:ph type="ftr" sz="quarter" idx="3"/>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t" anchorCtr="0" compatLnSpc="1"/>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nchorCtr="0"/>
          <a:lstStyle/>
          <a:p>
            <a:pPr lvl="0"/>
            <a:r>
              <a:rPr lang="en-US" altLang="en-US" dirty="0"/>
              <a:t>Click to edit Master title style</a:t>
            </a:r>
            <a:endParaRPr lang="en-IN" altLang="en-US" dirty="0"/>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endParaRPr lang="en-IN" altLang="en-US" dirty="0"/>
          </a:p>
        </p:txBody>
      </p:sp>
      <p:sp>
        <p:nvSpPr>
          <p:cNvPr id="4" name="Date Placeholder 3"/>
          <p:cNvSpPr>
            <a:spLocks noGrp="1"/>
          </p:cNvSpPr>
          <p:nvPr>
            <p:ph type="dt" sz="half" idx="2"/>
          </p:nvPr>
        </p:nvSpPr>
        <p:spPr>
          <a:xfrm>
            <a:off x="457200" y="6356350"/>
            <a:ext cx="5122863" cy="365125"/>
          </a:xfrm>
          <a:prstGeom prst="rect">
            <a:avLst/>
          </a:prstGeom>
        </p:spPr>
        <p:txBody>
          <a:bodyPr vert="horz" lIns="91440" tIns="45720" rIns="91440" bIns="45720" rtlCol="0" anchor="ctr"/>
          <a:lstStyle>
            <a:lvl1pPr algn="l" eaLnBrk="1" fontAlgn="auto" hangingPunct="1">
              <a:spcBef>
                <a:spcPts val="0"/>
              </a:spcBef>
              <a:spcAft>
                <a:spcPts val="0"/>
              </a:spcAft>
              <a:defRPr sz="14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rPr>
              <a:t>© LPU :: CSE403 - NETWORK SECURITY AND CRYPTOGRAPHY</a:t>
            </a:r>
            <a:endParaRPr kumimoji="0" lang="en-IN" sz="1400" b="0" i="0" u="none" strike="noStrike" kern="1200" cap="none" spc="0" normalizeH="0" baseline="0" noProof="0">
              <a:ln>
                <a:noFill/>
              </a:ln>
              <a:solidFill>
                <a:schemeClr val="tx1">
                  <a:tint val="75000"/>
                </a:schemeClr>
              </a:solidFill>
              <a:effectLst/>
              <a:uLnTx/>
              <a:uFillTx/>
              <a:latin typeface="Tahoma" panose="020B0604030504040204" pitchFamily="34" charset="0"/>
              <a:ea typeface="Tahoma" panose="020B0604030504040204" pitchFamily="34" charset="0"/>
              <a:cs typeface="Tahom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7338" y="1557338"/>
            <a:ext cx="8856663" cy="1470025"/>
          </a:xfrm>
        </p:spPr>
        <p:txBody>
          <a:bodyPr vert="horz" wrap="square" lIns="91440" tIns="45720" rIns="91440" bIns="45720" numCol="1" rtlCol="0" anchor="ctr" anchorCtr="0" compatLnSpc="1">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GB" sz="3600" dirty="0">
                <a:solidFill>
                  <a:schemeClr val="tx2">
                    <a:lumMod val="50000"/>
                  </a:schemeClr>
                </a:solidFill>
              </a:rPr>
              <a:t>CSC403</a:t>
            </a:r>
            <a:br>
              <a:rPr kumimoji="0" lang="en-US" sz="3600" b="0" i="0" u="none" strike="noStrike" kern="1200" cap="none" spc="0" normalizeH="0" baseline="0" noProof="0" dirty="0">
                <a:ln>
                  <a:noFill/>
                </a:ln>
                <a:solidFill>
                  <a:schemeClr val="tx2">
                    <a:lumMod val="50000"/>
                  </a:schemeClr>
                </a:solidFill>
                <a:effectLst/>
                <a:uLnTx/>
                <a:uFillTx/>
                <a:latin typeface="+mj-lt"/>
                <a:ea typeface="+mj-ea"/>
                <a:cs typeface="+mj-cs"/>
              </a:rPr>
            </a:br>
            <a:r>
              <a:rPr kumimoji="0" lang="en-GB" altLang="en-IN" sz="3600" b="0" i="0" u="none" strike="noStrike" kern="1200" cap="none" spc="0" normalizeH="0" baseline="0" noProof="0" dirty="0">
                <a:ln>
                  <a:noFill/>
                </a:ln>
                <a:solidFill>
                  <a:schemeClr val="tx2">
                    <a:lumMod val="50000"/>
                  </a:schemeClr>
                </a:solidFill>
                <a:effectLst/>
                <a:uLnTx/>
                <a:uFillTx/>
                <a:latin typeface="+mj-lt"/>
                <a:ea typeface="+mj-ea"/>
                <a:cs typeface="+mj-cs"/>
              </a:rPr>
              <a:t>Blockchain Architecture and Design-II</a:t>
            </a:r>
          </a:p>
        </p:txBody>
      </p:sp>
      <p:cxnSp>
        <p:nvCxnSpPr>
          <p:cNvPr id="6" name="Straight Connector 5"/>
          <p:cNvCxnSpPr/>
          <p:nvPr/>
        </p:nvCxnSpPr>
        <p:spPr>
          <a:xfrm>
            <a:off x="1258888" y="3141663"/>
            <a:ext cx="7058025" cy="0"/>
          </a:xfrm>
          <a:prstGeom prst="line">
            <a:avLst/>
          </a:prstGeom>
        </p:spPr>
        <p:style>
          <a:lnRef idx="3">
            <a:schemeClr val="accent6"/>
          </a:lnRef>
          <a:fillRef idx="0">
            <a:schemeClr val="accent6"/>
          </a:fillRef>
          <a:effectRef idx="2">
            <a:schemeClr val="accent6"/>
          </a:effectRef>
          <a:fontRef idx="minor">
            <a:schemeClr val="tx1"/>
          </a:fontRef>
        </p:style>
      </p:cxnSp>
      <p:sp>
        <p:nvSpPr>
          <p:cNvPr id="5" name="TextBox 4"/>
          <p:cNvSpPr txBox="1"/>
          <p:nvPr/>
        </p:nvSpPr>
        <p:spPr>
          <a:xfrm>
            <a:off x="3851275" y="3284538"/>
            <a:ext cx="1771650" cy="461963"/>
          </a:xfrm>
          <a:prstGeom prst="rect">
            <a:avLst/>
          </a:prstGeom>
          <a:noFill/>
        </p:spPr>
        <p:txBody>
          <a:bodyPr wrap="none">
            <a:spAutoFit/>
          </a:bodyPr>
          <a:lstStyle/>
          <a:p>
            <a:pPr marR="0" defTabSz="914400" eaLnBrk="1" fontAlgn="auto" hangingPunct="1">
              <a:spcBef>
                <a:spcPts val="0"/>
              </a:spcBef>
              <a:spcAft>
                <a:spcPts val="0"/>
              </a:spcAft>
              <a:buClrTx/>
              <a:buSzTx/>
              <a:buFontTx/>
              <a:buNone/>
              <a:defRPr/>
            </a:pPr>
            <a:r>
              <a:rPr kumimoji="0" lang="en-US" sz="2400" kern="1200" cap="none" spc="0" normalizeH="0" baseline="0" noProof="0" dirty="0">
                <a:solidFill>
                  <a:schemeClr val="accent1">
                    <a:lumMod val="75000"/>
                  </a:schemeClr>
                </a:solidFill>
                <a:latin typeface="Arial Rounded MT Bold" pitchFamily="34" charset="0"/>
                <a:ea typeface="+mn-ea"/>
                <a:cs typeface="+mn-cs"/>
              </a:rPr>
              <a:t>Lecture #0</a:t>
            </a:r>
            <a:endParaRPr kumimoji="0" lang="en-IN" sz="2400" kern="1200" cap="none" spc="0" normalizeH="0" baseline="0" noProof="0" dirty="0">
              <a:solidFill>
                <a:schemeClr val="accent1">
                  <a:lumMod val="75000"/>
                </a:schemeClr>
              </a:solidFill>
              <a:latin typeface="Arial Rounded MT Bold" pitchFamily="34" charset="0"/>
              <a:ea typeface="+mn-ea"/>
              <a:cs typeface="+mn-cs"/>
            </a:endParaRPr>
          </a:p>
        </p:txBody>
      </p:sp>
      <p:sp>
        <p:nvSpPr>
          <p:cNvPr id="7" name="Subtitle 6"/>
          <p:cNvSpPr>
            <a:spLocks noGrp="1"/>
          </p:cNvSpPr>
          <p:nvPr>
            <p:ph type="subTitle" idx="1"/>
          </p:nvPr>
        </p:nvSpPr>
        <p:spPr>
          <a:xfrm>
            <a:off x="1547813" y="3789363"/>
            <a:ext cx="6400800" cy="1752600"/>
          </a:xfrm>
        </p:spPr>
        <p:txBody>
          <a:bodyPr vert="horz" wrap="square" lIns="91440" tIns="45720" rIns="91440" bIns="45720" numCol="1" rtlCol="0" anchor="t" anchorCtr="0" compatLnSpc="1">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rPr>
              <a:t>The kick start session</a:t>
            </a:r>
            <a:endParaRPr kumimoji="0" lang="en-IN"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2295" name="Picture 49"/>
          <p:cNvPicPr>
            <a:picLocks noChangeAspect="1"/>
          </p:cNvPicPr>
          <p:nvPr/>
        </p:nvPicPr>
        <p:blipFill>
          <a:blip r:embed="rId2"/>
          <a:stretch>
            <a:fillRect/>
          </a:stretch>
        </p:blipFill>
        <p:spPr>
          <a:xfrm>
            <a:off x="7543800" y="25400"/>
            <a:ext cx="1563688" cy="60960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37147" y="476568"/>
            <a:ext cx="8002587" cy="706437"/>
          </a:xfrm>
        </p:spPr>
        <p:txBody>
          <a:bodyPr vert="horz" wrap="square" lIns="91440" tIns="45720" rIns="91440" bIns="45720" anchor="ctr" anchorCtr="0"/>
          <a:lstStyle/>
          <a:p>
            <a:pPr eaLnBrk="1" hangingPunct="1"/>
            <a:r>
              <a:rPr lang="en-US" altLang="en-US" sz="3600" b="1" dirty="0">
                <a:solidFill>
                  <a:srgbClr val="FF0000"/>
                </a:solidFill>
              </a:rPr>
              <a:t>Why </a:t>
            </a:r>
            <a:r>
              <a:rPr lang="en-GB" altLang="en-US" sz="3600" b="1" dirty="0">
                <a:solidFill>
                  <a:srgbClr val="FF0000"/>
                </a:solidFill>
              </a:rPr>
              <a:t>Blockchain architecture and </a:t>
            </a:r>
            <a:br>
              <a:rPr lang="en-GB" altLang="en-US" sz="3600" b="1" dirty="0">
                <a:solidFill>
                  <a:srgbClr val="FF0000"/>
                </a:solidFill>
              </a:rPr>
            </a:br>
            <a:r>
              <a:rPr lang="en-GB" altLang="en-US" sz="3600" b="1" dirty="0">
                <a:solidFill>
                  <a:srgbClr val="FF0000"/>
                </a:solidFill>
              </a:rPr>
              <a:t>design-II</a:t>
            </a:r>
            <a:r>
              <a:rPr lang="en-US" altLang="en-US" sz="3600" b="1" dirty="0">
                <a:solidFill>
                  <a:srgbClr val="FF0000"/>
                </a:solidFill>
              </a:rPr>
              <a:t>? </a:t>
            </a:r>
            <a:br>
              <a:rPr lang="en-US" altLang="en-US" sz="2800" dirty="0"/>
            </a:br>
            <a:endParaRPr lang="en-US" altLang="en-US" sz="2800" dirty="0">
              <a:solidFill>
                <a:schemeClr val="accent2"/>
              </a:solidFill>
            </a:endParaRPr>
          </a:p>
        </p:txBody>
      </p:sp>
      <p:cxnSp>
        <p:nvCxnSpPr>
          <p:cNvPr id="5" name="Straight Connector 4"/>
          <p:cNvCxnSpPr/>
          <p:nvPr/>
        </p:nvCxnSpPr>
        <p:spPr>
          <a:xfrm>
            <a:off x="1042988" y="1125538"/>
            <a:ext cx="7056438" cy="0"/>
          </a:xfrm>
          <a:prstGeom prst="line">
            <a:avLst/>
          </a:prstGeom>
        </p:spPr>
        <p:style>
          <a:lnRef idx="3">
            <a:schemeClr val="accent6"/>
          </a:lnRef>
          <a:fillRef idx="0">
            <a:schemeClr val="accent6"/>
          </a:fillRef>
          <a:effectRef idx="2">
            <a:schemeClr val="accent6"/>
          </a:effectRef>
          <a:fontRef idx="minor">
            <a:schemeClr val="tx1"/>
          </a:fontRef>
        </p:style>
      </p:cxnSp>
      <p:pic>
        <p:nvPicPr>
          <p:cNvPr id="19463" name="Picture 49"/>
          <p:cNvPicPr>
            <a:picLocks noChangeAspect="1"/>
          </p:cNvPicPr>
          <p:nvPr/>
        </p:nvPicPr>
        <p:blipFill>
          <a:blip r:embed="rId2"/>
          <a:stretch>
            <a:fillRect/>
          </a:stretch>
        </p:blipFill>
        <p:spPr>
          <a:xfrm>
            <a:off x="7543800" y="25400"/>
            <a:ext cx="1563688" cy="609600"/>
          </a:xfrm>
          <a:prstGeom prst="rect">
            <a:avLst/>
          </a:prstGeom>
          <a:noFill/>
          <a:ln w="9525">
            <a:noFill/>
          </a:ln>
        </p:spPr>
      </p:pic>
      <p:pic>
        <p:nvPicPr>
          <p:cNvPr id="3" name="Picture 2">
            <a:extLst>
              <a:ext uri="{FF2B5EF4-FFF2-40B4-BE49-F238E27FC236}">
                <a16:creationId xmlns:a16="http://schemas.microsoft.com/office/drawing/2014/main" id="{D0FF7E06-ECCE-47D5-BE1E-79CFE94A7AE7}"/>
              </a:ext>
            </a:extLst>
          </p:cNvPr>
          <p:cNvPicPr>
            <a:picLocks noChangeAspect="1"/>
          </p:cNvPicPr>
          <p:nvPr/>
        </p:nvPicPr>
        <p:blipFill>
          <a:blip r:embed="rId3"/>
          <a:stretch>
            <a:fillRect/>
          </a:stretch>
        </p:blipFill>
        <p:spPr>
          <a:xfrm>
            <a:off x="1032968" y="1099812"/>
            <a:ext cx="7078063" cy="46583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468313" y="404813"/>
            <a:ext cx="8002587" cy="706437"/>
          </a:xfrm>
        </p:spPr>
        <p:txBody>
          <a:bodyPr vert="horz" wrap="square" lIns="91440" tIns="45720" rIns="91440" bIns="45720" anchor="ctr" anchorCtr="0"/>
          <a:lstStyle/>
          <a:p>
            <a:pPr eaLnBrk="1" hangingPunct="1"/>
            <a:r>
              <a:rPr lang="en-US" altLang="en-US" sz="3600" b="1" dirty="0">
                <a:solidFill>
                  <a:srgbClr val="FF0000"/>
                </a:solidFill>
              </a:rPr>
              <a:t>Why </a:t>
            </a:r>
            <a:r>
              <a:rPr lang="en-GB" altLang="en-US" sz="3600" b="1" dirty="0">
                <a:solidFill>
                  <a:srgbClr val="FF0000"/>
                </a:solidFill>
              </a:rPr>
              <a:t>Blockchain architecture and </a:t>
            </a:r>
            <a:br>
              <a:rPr lang="en-GB" altLang="en-US" sz="3600" b="1" dirty="0">
                <a:solidFill>
                  <a:srgbClr val="FF0000"/>
                </a:solidFill>
              </a:rPr>
            </a:br>
            <a:r>
              <a:rPr lang="en-GB" altLang="en-US" sz="3600" b="1" dirty="0">
                <a:solidFill>
                  <a:srgbClr val="FF0000"/>
                </a:solidFill>
              </a:rPr>
              <a:t>design-II</a:t>
            </a:r>
            <a:r>
              <a:rPr lang="en-US" altLang="en-US" sz="3600" b="1" dirty="0">
                <a:solidFill>
                  <a:srgbClr val="FF0000"/>
                </a:solidFill>
              </a:rPr>
              <a:t>?</a:t>
            </a:r>
            <a:br>
              <a:rPr lang="en-US" altLang="en-US" sz="2800" dirty="0"/>
            </a:br>
            <a:endParaRPr lang="en-US" altLang="en-US" sz="2800" dirty="0">
              <a:solidFill>
                <a:schemeClr val="accent2"/>
              </a:solidFill>
            </a:endParaRPr>
          </a:p>
        </p:txBody>
      </p:sp>
      <p:cxnSp>
        <p:nvCxnSpPr>
          <p:cNvPr id="5" name="Straight Connector 4"/>
          <p:cNvCxnSpPr/>
          <p:nvPr/>
        </p:nvCxnSpPr>
        <p:spPr>
          <a:xfrm>
            <a:off x="1042988" y="1125538"/>
            <a:ext cx="7056438" cy="0"/>
          </a:xfrm>
          <a:prstGeom prst="line">
            <a:avLst/>
          </a:prstGeom>
        </p:spPr>
        <p:style>
          <a:lnRef idx="3">
            <a:schemeClr val="accent6"/>
          </a:lnRef>
          <a:fillRef idx="0">
            <a:schemeClr val="accent6"/>
          </a:fillRef>
          <a:effectRef idx="2">
            <a:schemeClr val="accent6"/>
          </a:effectRef>
          <a:fontRef idx="minor">
            <a:schemeClr val="tx1"/>
          </a:fontRef>
        </p:style>
      </p:cxnSp>
      <p:sp>
        <p:nvSpPr>
          <p:cNvPr id="20484" name="Rectangle 5"/>
          <p:cNvSpPr/>
          <p:nvPr/>
        </p:nvSpPr>
        <p:spPr>
          <a:xfrm>
            <a:off x="539750" y="1628775"/>
            <a:ext cx="8280400" cy="353943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 typeface="Wingdings" panose="05000000000000000000" pitchFamily="2" charset="2"/>
              <a:buChar char="§"/>
            </a:pPr>
            <a:r>
              <a:rPr lang="en-US" altLang="en-US" sz="2800" dirty="0">
                <a:solidFill>
                  <a:srgbClr val="FF0000"/>
                </a:solidFill>
                <a:latin typeface="Tahoma" panose="020B0604030504040204" pitchFamily="34" charset="0"/>
                <a:cs typeface="Arial" panose="020B0604020202020204" pitchFamily="34" charset="0"/>
              </a:rPr>
              <a:t> understand the basic architecture of blockchain</a:t>
            </a:r>
          </a:p>
          <a:p>
            <a:pPr marL="0" lvl="0" indent="0" algn="just" eaLnBrk="1" hangingPunct="1">
              <a:spcBef>
                <a:spcPct val="0"/>
              </a:spcBef>
              <a:buFont typeface="Wingdings" panose="05000000000000000000" pitchFamily="2" charset="2"/>
              <a:buChar char="§"/>
            </a:pPr>
            <a:endParaRPr lang="en-US" altLang="en-US" sz="2800" dirty="0">
              <a:solidFill>
                <a:srgbClr val="FF0000"/>
              </a:solidFill>
              <a:latin typeface="Tahoma" panose="020B0604030504040204" pitchFamily="34" charset="0"/>
              <a:cs typeface="Arial" panose="020B0604020202020204" pitchFamily="34" charset="0"/>
            </a:endParaRPr>
          </a:p>
          <a:p>
            <a:pPr marL="0" lvl="0" indent="0" algn="just" eaLnBrk="1" hangingPunct="1">
              <a:spcBef>
                <a:spcPct val="0"/>
              </a:spcBef>
              <a:buFont typeface="Wingdings" panose="05000000000000000000" pitchFamily="2" charset="2"/>
              <a:buChar char="§"/>
            </a:pPr>
            <a:endParaRPr lang="en-US" altLang="en-US" sz="1400" dirty="0">
              <a:solidFill>
                <a:srgbClr val="FF0000"/>
              </a:solidFill>
              <a:latin typeface="Tahoma" panose="020B0604030504040204" pitchFamily="34" charset="0"/>
              <a:cs typeface="Arial" panose="020B0604020202020204" pitchFamily="34" charset="0"/>
            </a:endParaRPr>
          </a:p>
          <a:p>
            <a:pPr marL="0" lvl="0" indent="0" algn="just" eaLnBrk="1" hangingPunct="1">
              <a:spcBef>
                <a:spcPct val="0"/>
              </a:spcBef>
              <a:buFont typeface="Wingdings" panose="05000000000000000000" pitchFamily="2" charset="2"/>
              <a:buChar char="§"/>
            </a:pPr>
            <a:r>
              <a:rPr lang="en-US" altLang="en-US" sz="2800" dirty="0">
                <a:solidFill>
                  <a:srgbClr val="FF0000"/>
                </a:solidFill>
                <a:latin typeface="Tahoma" panose="020B0604030504040204" pitchFamily="34" charset="0"/>
                <a:cs typeface="Arial" panose="020B0604020202020204" pitchFamily="34" charset="0"/>
              </a:rPr>
              <a:t> identify the use cases for implementation in blockchain </a:t>
            </a:r>
          </a:p>
          <a:p>
            <a:pPr marL="0" lvl="0" indent="0" algn="just" eaLnBrk="1" hangingPunct="1">
              <a:spcBef>
                <a:spcPct val="0"/>
              </a:spcBef>
              <a:buFont typeface="Wingdings" panose="05000000000000000000" pitchFamily="2" charset="2"/>
              <a:buChar char="§"/>
            </a:pPr>
            <a:endParaRPr lang="en-US" altLang="en-US" sz="1400" dirty="0">
              <a:solidFill>
                <a:srgbClr val="FF0000"/>
              </a:solidFill>
              <a:latin typeface="Tahoma" panose="020B0604030504040204" pitchFamily="34" charset="0"/>
              <a:cs typeface="Arial" panose="020B0604020202020204" pitchFamily="34" charset="0"/>
            </a:endParaRPr>
          </a:p>
          <a:p>
            <a:pPr marL="0" lvl="0" indent="0" algn="just" eaLnBrk="1" hangingPunct="1">
              <a:spcBef>
                <a:spcPct val="0"/>
              </a:spcBef>
              <a:buFont typeface="Wingdings" panose="05000000000000000000" pitchFamily="2" charset="2"/>
              <a:buChar char="§"/>
            </a:pPr>
            <a:endParaRPr lang="en-US" altLang="en-US" sz="1400" dirty="0">
              <a:solidFill>
                <a:srgbClr val="FF0000"/>
              </a:solidFill>
              <a:latin typeface="Tahoma" panose="020B0604030504040204" pitchFamily="34" charset="0"/>
              <a:cs typeface="Arial" panose="020B0604020202020204" pitchFamily="34" charset="0"/>
            </a:endParaRPr>
          </a:p>
          <a:p>
            <a:pPr marL="0" lvl="0" indent="0" algn="just" eaLnBrk="1" hangingPunct="1">
              <a:spcBef>
                <a:spcPct val="0"/>
              </a:spcBef>
              <a:buFont typeface="Wingdings" panose="05000000000000000000" pitchFamily="2" charset="2"/>
              <a:buChar char="§"/>
            </a:pPr>
            <a:endParaRPr lang="en-US" altLang="en-US" sz="1400" dirty="0">
              <a:solidFill>
                <a:srgbClr val="FF0000"/>
              </a:solidFill>
              <a:latin typeface="Tahoma" panose="020B0604030504040204" pitchFamily="34" charset="0"/>
              <a:cs typeface="Arial" panose="020B0604020202020204" pitchFamily="34" charset="0"/>
            </a:endParaRPr>
          </a:p>
          <a:p>
            <a:pPr marL="0" lvl="0" indent="0" algn="just" eaLnBrk="1" hangingPunct="1">
              <a:spcBef>
                <a:spcPct val="0"/>
              </a:spcBef>
              <a:buFont typeface="Wingdings" panose="05000000000000000000" pitchFamily="2" charset="2"/>
              <a:buChar char="§"/>
            </a:pPr>
            <a:r>
              <a:rPr lang="en-US" altLang="en-US" sz="2800" dirty="0">
                <a:solidFill>
                  <a:srgbClr val="FF0000"/>
                </a:solidFill>
                <a:latin typeface="Tahoma" panose="020B0604030504040204" pitchFamily="34" charset="0"/>
                <a:cs typeface="Arial" panose="020B0604020202020204" pitchFamily="34" charset="0"/>
              </a:rPr>
              <a:t> </a:t>
            </a:r>
            <a:r>
              <a:rPr lang="en-IN" altLang="en-US" sz="2800" dirty="0">
                <a:solidFill>
                  <a:srgbClr val="FF0000"/>
                </a:solidFill>
                <a:latin typeface="Tahoma" panose="020B0604030504040204" pitchFamily="34" charset="0"/>
                <a:cs typeface="Arial" panose="020B0604020202020204" pitchFamily="34" charset="0"/>
              </a:rPr>
              <a:t>develop blockchain applications for various use cases</a:t>
            </a:r>
            <a:endParaRPr lang="en-US" altLang="en-US" sz="2800" dirty="0">
              <a:solidFill>
                <a:srgbClr val="FF0000"/>
              </a:solidFill>
              <a:latin typeface="Arial" panose="020B0604020202020204" pitchFamily="34" charset="0"/>
              <a:ea typeface="Arial" panose="020B0604020202020204" pitchFamily="34" charset="0"/>
            </a:endParaRPr>
          </a:p>
        </p:txBody>
      </p:sp>
      <p:pic>
        <p:nvPicPr>
          <p:cNvPr id="20485" name="Picture 49"/>
          <p:cNvPicPr>
            <a:picLocks noChangeAspect="1"/>
          </p:cNvPicPr>
          <p:nvPr/>
        </p:nvPicPr>
        <p:blipFill>
          <a:blip r:embed="rId2"/>
          <a:stretch>
            <a:fillRect/>
          </a:stretch>
        </p:blipFill>
        <p:spPr>
          <a:xfrm>
            <a:off x="7543800" y="25400"/>
            <a:ext cx="1563688" cy="60960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74638"/>
            <a:ext cx="8229600" cy="922337"/>
          </a:xfrm>
        </p:spPr>
        <p:txBody>
          <a:bodyPr vert="horz" wrap="square" lIns="91440" tIns="45720" rIns="91440" bIns="45720" anchor="ctr" anchorCtr="0"/>
          <a:lstStyle/>
          <a:p>
            <a:r>
              <a:rPr lang="en-US" altLang="en-US" sz="3600" b="1" dirty="0">
                <a:solidFill>
                  <a:srgbClr val="FF0000"/>
                </a:solidFill>
              </a:rPr>
              <a:t>Unit I</a:t>
            </a:r>
            <a:endParaRPr lang="en-GB" altLang="en-US" sz="3600" b="1" dirty="0">
              <a:solidFill>
                <a:srgbClr val="FF0000"/>
              </a:solidFill>
            </a:endParaRPr>
          </a:p>
        </p:txBody>
      </p:sp>
      <p:cxnSp>
        <p:nvCxnSpPr>
          <p:cNvPr id="10" name="Straight Connector 9"/>
          <p:cNvCxnSpPr/>
          <p:nvPr/>
        </p:nvCxnSpPr>
        <p:spPr>
          <a:xfrm>
            <a:off x="1042988" y="1341438"/>
            <a:ext cx="7056438" cy="0"/>
          </a:xfrm>
          <a:prstGeom prst="line">
            <a:avLst/>
          </a:prstGeom>
        </p:spPr>
        <p:style>
          <a:lnRef idx="3">
            <a:schemeClr val="accent6"/>
          </a:lnRef>
          <a:fillRef idx="0">
            <a:schemeClr val="accent6"/>
          </a:fillRef>
          <a:effectRef idx="2">
            <a:schemeClr val="accent6"/>
          </a:effectRef>
          <a:fontRef idx="minor">
            <a:schemeClr val="tx1"/>
          </a:fontRef>
        </p:style>
      </p:cxnSp>
      <p:sp>
        <p:nvSpPr>
          <p:cNvPr id="9" name="Rectangle 3"/>
          <p:cNvSpPr txBox="1">
            <a:spLocks noChangeArrowheads="1"/>
          </p:cNvSpPr>
          <p:nvPr/>
        </p:nvSpPr>
        <p:spPr bwMode="auto">
          <a:xfrm>
            <a:off x="1042988" y="1628775"/>
            <a:ext cx="7631747" cy="5087620"/>
          </a:xfrm>
          <a:prstGeom prst="rect">
            <a:avLst/>
          </a:prstGeom>
          <a:noFill/>
          <a:ln w="9525">
            <a:noFill/>
            <a:miter lim="800000"/>
          </a:ln>
        </p:spPr>
        <p:txBody>
          <a:bodyPr/>
          <a:lstStyle/>
          <a:p>
            <a:pPr marL="342900" marR="0" indent="-342900" defTabSz="914400" eaLnBrk="1" hangingPunct="1">
              <a:spcBef>
                <a:spcPct val="20000"/>
              </a:spcBef>
              <a:buClrTx/>
              <a:buSzTx/>
              <a:buFont typeface="Wingdings" panose="05000000000000000000" pitchFamily="2" charset="2"/>
              <a:buChar char="§"/>
              <a:defRPr/>
            </a:pPr>
            <a:r>
              <a:rPr lang="en-US" altLang="en-US" b="1" dirty="0">
                <a:solidFill>
                  <a:srgbClr val="FF0000"/>
                </a:solidFill>
                <a:latin typeface="Times New Roman" panose="02020603050405020304" pitchFamily="18" charset="0"/>
                <a:cs typeface="Times New Roman" panose="02020603050405020304" pitchFamily="18" charset="0"/>
              </a:rPr>
              <a:t>Advanced blockchain concepts </a:t>
            </a:r>
          </a:p>
          <a:p>
            <a:pPr marL="342900" marR="0" indent="-342900" defTabSz="914400" eaLnBrk="1" hangingPunct="1">
              <a:spcBef>
                <a:spcPct val="20000"/>
              </a:spcBef>
              <a:buClrTx/>
              <a:buSzTx/>
              <a:buFont typeface="Wingdings" panose="05000000000000000000" pitchFamily="2" charset="2"/>
              <a:buChar char="§"/>
              <a:defRPr/>
            </a:pPr>
            <a:endParaRPr lang="en-US" altLang="en-US" b="1" dirty="0">
              <a:solidFill>
                <a:srgbClr val="FF0000"/>
              </a:solidFill>
              <a:latin typeface="Times New Roman" panose="02020603050405020304" pitchFamily="18" charset="0"/>
              <a:cs typeface="Times New Roman" panose="02020603050405020304" pitchFamily="18" charset="0"/>
            </a:endParaRPr>
          </a:p>
          <a:p>
            <a:pPr marL="342900" marR="0" indent="-342900" defTabSz="914400" eaLnBrk="1" hangingPunct="1">
              <a:spcBef>
                <a:spcPct val="20000"/>
              </a:spcBef>
              <a:buClrTx/>
              <a:buSzTx/>
              <a:buFont typeface="Wingdings" panose="05000000000000000000" pitchFamily="2" charset="2"/>
              <a:buChar char="§"/>
              <a:defRPr/>
            </a:pPr>
            <a:r>
              <a:rPr lang="en-US" altLang="en-US" b="1" dirty="0">
                <a:solidFill>
                  <a:srgbClr val="FF0000"/>
                </a:solidFill>
                <a:latin typeface="Times New Roman" panose="02020603050405020304" pitchFamily="18" charset="0"/>
                <a:cs typeface="Times New Roman" panose="02020603050405020304" pitchFamily="18" charset="0"/>
              </a:rPr>
              <a:t>Review of basic blockchain concepts</a:t>
            </a:r>
          </a:p>
          <a:p>
            <a:pPr marL="342900" marR="0" indent="-342900" defTabSz="914400" eaLnBrk="1" hangingPunct="1">
              <a:spcBef>
                <a:spcPct val="20000"/>
              </a:spcBef>
              <a:buClrTx/>
              <a:buSzTx/>
              <a:buFont typeface="Wingdings" panose="05000000000000000000" pitchFamily="2" charset="2"/>
              <a:buChar char="§"/>
              <a:defRPr/>
            </a:pPr>
            <a:endParaRPr lang="en-US" altLang="en-US" b="1" dirty="0">
              <a:solidFill>
                <a:srgbClr val="FF0000"/>
              </a:solidFill>
              <a:latin typeface="Times New Roman" panose="02020603050405020304" pitchFamily="18" charset="0"/>
              <a:cs typeface="Times New Roman" panose="02020603050405020304" pitchFamily="18" charset="0"/>
            </a:endParaRPr>
          </a:p>
          <a:p>
            <a:pPr marL="342900" marR="0" indent="-342900" defTabSz="914400" eaLnBrk="1" hangingPunct="1">
              <a:spcBef>
                <a:spcPct val="20000"/>
              </a:spcBef>
              <a:buClrTx/>
              <a:buSzTx/>
              <a:buFont typeface="Wingdings" panose="05000000000000000000" pitchFamily="2" charset="2"/>
              <a:buChar char="§"/>
              <a:defRPr/>
            </a:pPr>
            <a:r>
              <a:rPr lang="en-US" altLang="en-US" b="1" dirty="0">
                <a:solidFill>
                  <a:srgbClr val="FF0000"/>
                </a:solidFill>
                <a:latin typeface="Times New Roman" panose="02020603050405020304" pitchFamily="18" charset="0"/>
                <a:cs typeface="Times New Roman" panose="02020603050405020304" pitchFamily="18" charset="0"/>
              </a:rPr>
              <a:t>Deep dive into blockchain</a:t>
            </a:r>
          </a:p>
          <a:p>
            <a:pPr marL="342900" marR="0" indent="-342900" defTabSz="914400" eaLnBrk="1" hangingPunct="1">
              <a:spcBef>
                <a:spcPct val="20000"/>
              </a:spcBef>
              <a:buClrTx/>
              <a:buSzTx/>
              <a:buFont typeface="Wingdings" panose="05000000000000000000" pitchFamily="2" charset="2"/>
              <a:buChar char="§"/>
              <a:defRPr/>
            </a:pPr>
            <a:endParaRPr lang="en-US" altLang="en-US" b="1" dirty="0">
              <a:solidFill>
                <a:srgbClr val="FF0000"/>
              </a:solidFill>
              <a:latin typeface="Times New Roman" panose="02020603050405020304" pitchFamily="18" charset="0"/>
              <a:cs typeface="Times New Roman" panose="02020603050405020304" pitchFamily="18" charset="0"/>
            </a:endParaRPr>
          </a:p>
          <a:p>
            <a:pPr marL="342900" marR="0" indent="-342900" defTabSz="914400" eaLnBrk="1" hangingPunct="1">
              <a:spcBef>
                <a:spcPct val="20000"/>
              </a:spcBef>
              <a:buClrTx/>
              <a:buSzTx/>
              <a:buFont typeface="Wingdings" panose="05000000000000000000" pitchFamily="2" charset="2"/>
              <a:buChar char="§"/>
              <a:defRPr/>
            </a:pPr>
            <a:r>
              <a:rPr lang="en-US" altLang="en-US" b="1" dirty="0">
                <a:solidFill>
                  <a:srgbClr val="FF0000"/>
                </a:solidFill>
                <a:latin typeface="Times New Roman" panose="02020603050405020304" pitchFamily="18" charset="0"/>
                <a:cs typeface="Times New Roman" panose="02020603050405020304" pitchFamily="18" charset="0"/>
              </a:rPr>
              <a:t>Consensus algorithms (Proof of Work, Proof of Stake, Delegated Proof of Stake, Byzantine Fault Tolerance)</a:t>
            </a:r>
          </a:p>
          <a:p>
            <a:pPr marL="342900" marR="0" indent="-342900" defTabSz="914400" eaLnBrk="1" hangingPunct="1">
              <a:spcBef>
                <a:spcPct val="20000"/>
              </a:spcBef>
              <a:buClrTx/>
              <a:buSzTx/>
              <a:buFont typeface="Wingdings" panose="05000000000000000000" pitchFamily="2" charset="2"/>
              <a:buChar char="§"/>
              <a:defRPr/>
            </a:pPr>
            <a:endParaRPr lang="en-US" altLang="en-US" b="1" dirty="0">
              <a:solidFill>
                <a:srgbClr val="FF0000"/>
              </a:solidFill>
              <a:latin typeface="Times New Roman" panose="02020603050405020304" pitchFamily="18" charset="0"/>
              <a:cs typeface="Times New Roman" panose="02020603050405020304" pitchFamily="18" charset="0"/>
            </a:endParaRPr>
          </a:p>
          <a:p>
            <a:pPr marL="342900" marR="0" indent="-342900" defTabSz="914400" eaLnBrk="1" hangingPunct="1">
              <a:spcBef>
                <a:spcPct val="20000"/>
              </a:spcBef>
              <a:buClrTx/>
              <a:buSzTx/>
              <a:buFont typeface="Wingdings" panose="05000000000000000000" pitchFamily="2" charset="2"/>
              <a:buChar char="§"/>
              <a:defRPr/>
            </a:pPr>
            <a:r>
              <a:rPr lang="en-US" altLang="en-US" b="1" dirty="0">
                <a:solidFill>
                  <a:srgbClr val="FF0000"/>
                </a:solidFill>
                <a:latin typeface="Times New Roman" panose="02020603050405020304" pitchFamily="18" charset="0"/>
                <a:cs typeface="Times New Roman" panose="02020603050405020304" pitchFamily="18" charset="0"/>
              </a:rPr>
              <a:t>Scalability solutions: </a:t>
            </a:r>
            <a:r>
              <a:rPr lang="en-US" altLang="en-US" b="1" dirty="0" err="1">
                <a:solidFill>
                  <a:srgbClr val="FF0000"/>
                </a:solidFill>
                <a:latin typeface="Times New Roman" panose="02020603050405020304" pitchFamily="18" charset="0"/>
                <a:cs typeface="Times New Roman" panose="02020603050405020304" pitchFamily="18" charset="0"/>
              </a:rPr>
              <a:t>Sharding</a:t>
            </a:r>
            <a:r>
              <a:rPr lang="en-US" altLang="en-US" b="1" dirty="0">
                <a:solidFill>
                  <a:srgbClr val="FF0000"/>
                </a:solidFill>
                <a:latin typeface="Times New Roman" panose="02020603050405020304" pitchFamily="18" charset="0"/>
                <a:cs typeface="Times New Roman" panose="02020603050405020304" pitchFamily="18" charset="0"/>
              </a:rPr>
              <a:t>, layer 2 solutions (e.g., Plasma, Rollups)</a:t>
            </a:r>
          </a:p>
          <a:p>
            <a:pPr marL="342900" marR="0" indent="-342900" defTabSz="914400" eaLnBrk="1" hangingPunct="1">
              <a:spcBef>
                <a:spcPct val="20000"/>
              </a:spcBef>
              <a:buClrTx/>
              <a:buSzTx/>
              <a:buFont typeface="Wingdings" panose="05000000000000000000" pitchFamily="2" charset="2"/>
              <a:buChar char="§"/>
              <a:defRPr/>
            </a:pPr>
            <a:endParaRPr lang="en-US" altLang="en-US" b="1" dirty="0">
              <a:solidFill>
                <a:srgbClr val="FF0000"/>
              </a:solidFill>
              <a:latin typeface="Times New Roman" panose="02020603050405020304" pitchFamily="18" charset="0"/>
              <a:cs typeface="Times New Roman" panose="02020603050405020304" pitchFamily="18" charset="0"/>
            </a:endParaRPr>
          </a:p>
          <a:p>
            <a:pPr marL="342900" marR="0" indent="-342900" defTabSz="914400" eaLnBrk="1" hangingPunct="1">
              <a:spcBef>
                <a:spcPct val="20000"/>
              </a:spcBef>
              <a:buClrTx/>
              <a:buSzTx/>
              <a:buFont typeface="Wingdings" panose="05000000000000000000" pitchFamily="2" charset="2"/>
              <a:buChar char="§"/>
              <a:defRPr/>
            </a:pPr>
            <a:r>
              <a:rPr lang="en-US" altLang="en-US" b="1" dirty="0">
                <a:solidFill>
                  <a:srgbClr val="FF0000"/>
                </a:solidFill>
                <a:latin typeface="Times New Roman" panose="02020603050405020304" pitchFamily="18" charset="0"/>
                <a:cs typeface="Times New Roman" panose="02020603050405020304" pitchFamily="18" charset="0"/>
              </a:rPr>
              <a:t>Blockchain interoperability: cross-chain communication and atomic</a:t>
            </a:r>
            <a:endParaRPr lang="en-US" b="1" dirty="0">
              <a:solidFill>
                <a:srgbClr val="FF0000"/>
              </a:solidFill>
              <a:latin typeface="Times New Roman" panose="02020603050405020304" pitchFamily="18" charset="0"/>
              <a:cs typeface="Times New Roman" panose="02020603050405020304" pitchFamily="18" charset="0"/>
            </a:endParaRPr>
          </a:p>
        </p:txBody>
      </p:sp>
      <p:pic>
        <p:nvPicPr>
          <p:cNvPr id="22534" name="Picture 49"/>
          <p:cNvPicPr>
            <a:picLocks noChangeAspect="1"/>
          </p:cNvPicPr>
          <p:nvPr/>
        </p:nvPicPr>
        <p:blipFill>
          <a:blip r:embed="rId2"/>
          <a:stretch>
            <a:fillRect/>
          </a:stretch>
        </p:blipFill>
        <p:spPr>
          <a:xfrm>
            <a:off x="7543800" y="25400"/>
            <a:ext cx="1563688" cy="60960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900"/>
          </a:xfrm>
        </p:spPr>
        <p:txBody>
          <a:bodyPr vert="horz" wrap="square" lIns="91440" tIns="45720" rIns="91440" bIns="45720" numCol="1" anchor="ctr" anchorCtr="0" compatLnSpc="1"/>
          <a:lstStyle/>
          <a:p>
            <a:pPr marL="342900" marR="0" lvl="0" indent="-342900" algn="ctr" defTabSz="914400" rtl="0" eaLnBrk="1" fontAlgn="auto" latinLnBrk="0" hangingPunct="1">
              <a:lnSpc>
                <a:spcPct val="100000"/>
              </a:lnSpc>
              <a:spcBef>
                <a:spcPct val="20000"/>
              </a:spcBef>
              <a:spcAft>
                <a:spcPts val="0"/>
              </a:spcAft>
              <a:buClrTx/>
              <a:buSzTx/>
              <a:buFontTx/>
              <a:buNone/>
              <a:defRPr/>
            </a:pPr>
            <a:r>
              <a:rPr kumimoji="0" lang="en-US" sz="3200" b="1" i="0" u="none" strike="noStrike" kern="1200" cap="none" spc="0" normalizeH="0" baseline="0" noProof="0" dirty="0">
                <a:ln>
                  <a:noFill/>
                </a:ln>
                <a:solidFill>
                  <a:srgbClr val="FF0000"/>
                </a:solidFill>
                <a:effectLst/>
                <a:uLnTx/>
                <a:uFillTx/>
                <a:latin typeface="+mj-lt"/>
                <a:ea typeface="+mn-ea"/>
                <a:cs typeface="+mn-cs"/>
              </a:rPr>
              <a:t>UNIT II</a:t>
            </a:r>
            <a:endParaRPr kumimoji="0" lang="en-GB" altLang="en-US" sz="3200" b="1" i="0" u="none" strike="noStrike" kern="1200" cap="none" spc="0" normalizeH="0" baseline="0" noProof="0" dirty="0">
              <a:ln>
                <a:noFill/>
              </a:ln>
              <a:solidFill>
                <a:srgbClr val="FF0000"/>
              </a:solidFill>
              <a:effectLst/>
              <a:uLnTx/>
              <a:uFillTx/>
              <a:latin typeface="+mj-lt"/>
              <a:ea typeface="+mj-ea"/>
              <a:cs typeface="+mj-cs"/>
            </a:endParaRPr>
          </a:p>
        </p:txBody>
      </p:sp>
      <p:sp>
        <p:nvSpPr>
          <p:cNvPr id="25603" name="AutoShape 4" descr="http://www.codeproject.com/KB/architecture/patterns_in_real_life/organization.gif"/>
          <p:cNvSpPr>
            <a:spLocks noChangeAspect="1"/>
          </p:cNvSpPr>
          <p:nvPr/>
        </p:nvSpPr>
        <p:spPr>
          <a:xfrm>
            <a:off x="155575" y="-144462"/>
            <a:ext cx="304800" cy="3048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1800" dirty="0">
              <a:latin typeface="Arial" panose="020B0604020202020204" pitchFamily="34" charset="0"/>
              <a:ea typeface="Arial" panose="020B0604020202020204" pitchFamily="34" charset="0"/>
            </a:endParaRPr>
          </a:p>
        </p:txBody>
      </p:sp>
      <p:pic>
        <p:nvPicPr>
          <p:cNvPr id="25606" name="Picture 49"/>
          <p:cNvPicPr>
            <a:picLocks noChangeAspect="1"/>
          </p:cNvPicPr>
          <p:nvPr/>
        </p:nvPicPr>
        <p:blipFill>
          <a:blip r:embed="rId2"/>
          <a:stretch>
            <a:fillRect/>
          </a:stretch>
        </p:blipFill>
        <p:spPr>
          <a:xfrm>
            <a:off x="7543800" y="25400"/>
            <a:ext cx="1563688" cy="609600"/>
          </a:xfrm>
          <a:prstGeom prst="rect">
            <a:avLst/>
          </a:prstGeom>
          <a:noFill/>
          <a:ln w="9525">
            <a:noFill/>
          </a:ln>
        </p:spPr>
      </p:pic>
      <p:sp>
        <p:nvSpPr>
          <p:cNvPr id="3" name="Text Box 2"/>
          <p:cNvSpPr txBox="1"/>
          <p:nvPr/>
        </p:nvSpPr>
        <p:spPr>
          <a:xfrm>
            <a:off x="728980" y="1374777"/>
            <a:ext cx="7646035" cy="4850764"/>
          </a:xfrm>
          <a:prstGeom prst="rect">
            <a:avLst/>
          </a:prstGeom>
          <a:noFill/>
        </p:spPr>
        <p:txBody>
          <a:bodyPr wrap="square" rtlCol="0" anchor="t">
            <a:noAutofit/>
          </a:bodyPr>
          <a:lstStyle/>
          <a:p>
            <a:pPr marL="285750" indent="-285750" algn="just">
              <a:buFont typeface="Arial" panose="020B0604020202020204" pitchFamily="34" charset="0"/>
              <a:buChar char="•"/>
            </a:pPr>
            <a:r>
              <a:rPr lang="en-US" altLang="en-US" b="1" dirty="0">
                <a:solidFill>
                  <a:srgbClr val="FF0000"/>
                </a:solidFill>
                <a:latin typeface="Times New Roman" panose="02020603050405020304" pitchFamily="18" charset="0"/>
                <a:cs typeface="Times New Roman" panose="02020603050405020304" pitchFamily="18" charset="0"/>
              </a:rPr>
              <a:t>Smart contract security </a:t>
            </a:r>
          </a:p>
          <a:p>
            <a:pPr marL="285750" indent="-285750" algn="just">
              <a:buFont typeface="Arial" panose="020B0604020202020204" pitchFamily="34" charset="0"/>
              <a:buChar char="•"/>
            </a:pPr>
            <a:endParaRPr lang="en-US" altLang="en-US" b="1"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b="1" dirty="0">
                <a:solidFill>
                  <a:srgbClr val="FF0000"/>
                </a:solidFill>
                <a:latin typeface="Times New Roman" panose="02020603050405020304" pitchFamily="18" charset="0"/>
                <a:cs typeface="Times New Roman" panose="02020603050405020304" pitchFamily="18" charset="0"/>
              </a:rPr>
              <a:t>Introduction to smart contract security</a:t>
            </a:r>
          </a:p>
          <a:p>
            <a:pPr marL="285750" indent="-285750" algn="just">
              <a:buFont typeface="Arial" panose="020B0604020202020204" pitchFamily="34" charset="0"/>
              <a:buChar char="•"/>
            </a:pPr>
            <a:endParaRPr lang="en-US" altLang="en-US" b="1"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b="1" dirty="0">
                <a:solidFill>
                  <a:srgbClr val="FF0000"/>
                </a:solidFill>
                <a:latin typeface="Times New Roman" panose="02020603050405020304" pitchFamily="18" charset="0"/>
                <a:cs typeface="Times New Roman" panose="02020603050405020304" pitchFamily="18" charset="0"/>
              </a:rPr>
              <a:t>Common vulnerabilities in smart contracts: reentrancy attacks, integer overflow/underflow, front-running, timestamp dependence, denial of service</a:t>
            </a:r>
          </a:p>
          <a:p>
            <a:pPr marL="285750" indent="-285750" algn="just">
              <a:buFont typeface="Arial" panose="020B0604020202020204" pitchFamily="34" charset="0"/>
              <a:buChar char="•"/>
            </a:pPr>
            <a:endParaRPr lang="en-US" altLang="en-US" b="1"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b="1" dirty="0">
                <a:solidFill>
                  <a:srgbClr val="FF0000"/>
                </a:solidFill>
                <a:latin typeface="Times New Roman" panose="02020603050405020304" pitchFamily="18" charset="0"/>
                <a:cs typeface="Times New Roman" panose="02020603050405020304" pitchFamily="18" charset="0"/>
              </a:rPr>
              <a:t>Tools for smart contract security analysis: </a:t>
            </a:r>
            <a:r>
              <a:rPr lang="en-US" altLang="en-US" b="1" dirty="0" err="1">
                <a:solidFill>
                  <a:srgbClr val="FF0000"/>
                </a:solidFill>
                <a:latin typeface="Times New Roman" panose="02020603050405020304" pitchFamily="18" charset="0"/>
                <a:cs typeface="Times New Roman" panose="02020603050405020304" pitchFamily="18" charset="0"/>
              </a:rPr>
              <a:t>MythX</a:t>
            </a:r>
            <a:r>
              <a:rPr lang="en-US" altLang="en-US" b="1" dirty="0">
                <a:solidFill>
                  <a:srgbClr val="FF0000"/>
                </a:solidFill>
                <a:latin typeface="Times New Roman" panose="02020603050405020304" pitchFamily="18" charset="0"/>
                <a:cs typeface="Times New Roman" panose="02020603050405020304" pitchFamily="18" charset="0"/>
              </a:rPr>
              <a:t>, Slither, </a:t>
            </a:r>
            <a:r>
              <a:rPr lang="en-US" altLang="en-US" b="1" dirty="0" err="1">
                <a:solidFill>
                  <a:srgbClr val="FF0000"/>
                </a:solidFill>
                <a:latin typeface="Times New Roman" panose="02020603050405020304" pitchFamily="18" charset="0"/>
                <a:cs typeface="Times New Roman" panose="02020603050405020304" pitchFamily="18" charset="0"/>
              </a:rPr>
              <a:t>Oyente</a:t>
            </a:r>
            <a:endParaRPr lang="en-US" altLang="en-US" b="1"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altLang="en-US" b="1"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b="1" dirty="0">
                <a:solidFill>
                  <a:srgbClr val="FF0000"/>
                </a:solidFill>
                <a:latin typeface="Times New Roman" panose="02020603050405020304" pitchFamily="18" charset="0"/>
                <a:cs typeface="Times New Roman" panose="02020603050405020304" pitchFamily="18" charset="0"/>
              </a:rPr>
              <a:t>Best practices for writing secure smart contracts</a:t>
            </a:r>
          </a:p>
          <a:p>
            <a:pPr marL="285750" indent="-285750" algn="just">
              <a:buFont typeface="Arial" panose="020B0604020202020204" pitchFamily="34" charset="0"/>
              <a:buChar char="•"/>
            </a:pPr>
            <a:endParaRPr lang="en-US" altLang="en-US" b="1"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b="1" dirty="0">
                <a:solidFill>
                  <a:srgbClr val="FF0000"/>
                </a:solidFill>
                <a:latin typeface="Times New Roman" panose="02020603050405020304" pitchFamily="18" charset="0"/>
                <a:cs typeface="Times New Roman" panose="02020603050405020304" pitchFamily="18" charset="0"/>
              </a:rPr>
              <a:t>Case studies of notable smart contract security breaches and lessons</a:t>
            </a:r>
          </a:p>
          <a:p>
            <a:pPr marL="285750" indent="-285750" algn="just">
              <a:buFont typeface="Arial" panose="020B0604020202020204" pitchFamily="34" charset="0"/>
              <a:buChar char="•"/>
            </a:pPr>
            <a:r>
              <a:rPr lang="en-US" altLang="en-US" b="1" dirty="0">
                <a:solidFill>
                  <a:srgbClr val="FF0000"/>
                </a:solidFill>
                <a:latin typeface="Times New Roman" panose="02020603050405020304" pitchFamily="18" charset="0"/>
                <a:cs typeface="Times New Roman" panose="02020603050405020304" pitchFamily="18" charset="0"/>
              </a:rPr>
              <a:t>learned</a:t>
            </a:r>
            <a:endParaRPr lang="en-GB" altLang="en-US"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11188" y="1268413"/>
            <a:ext cx="7056438" cy="0"/>
          </a:xfrm>
          <a:prstGeom prst="line">
            <a:avLst/>
          </a:prstGeom>
        </p:spPr>
        <p:style>
          <a:lnRef idx="3">
            <a:schemeClr val="accent6"/>
          </a:lnRef>
          <a:fillRef idx="0">
            <a:schemeClr val="accent6"/>
          </a:fillRef>
          <a:effectRef idx="2">
            <a:schemeClr val="accent6"/>
          </a:effectRef>
          <a:fontRef idx="minor">
            <a:schemeClr val="tx1"/>
          </a:fontRef>
        </p:style>
      </p:cxnSp>
      <p:sp>
        <p:nvSpPr>
          <p:cNvPr id="26627" name="AutoShape 4"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p:cNvSpPr>
          <p:nvPr/>
        </p:nvSpPr>
        <p:spPr>
          <a:xfrm>
            <a:off x="155575" y="-144462"/>
            <a:ext cx="304800" cy="3048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IN" altLang="en-US" sz="1800" dirty="0">
              <a:solidFill>
                <a:srgbClr val="000000"/>
              </a:solidFill>
              <a:latin typeface="Arial" panose="020B0604020202020204" pitchFamily="34" charset="0"/>
              <a:ea typeface="Arial" panose="020B0604020202020204" pitchFamily="34" charset="0"/>
            </a:endParaRPr>
          </a:p>
        </p:txBody>
      </p:sp>
      <p:sp>
        <p:nvSpPr>
          <p:cNvPr id="26628" name="AutoShape 6"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p:cNvSpPr>
          <p:nvPr/>
        </p:nvSpPr>
        <p:spPr>
          <a:xfrm>
            <a:off x="307975" y="7938"/>
            <a:ext cx="304800" cy="3048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IN" altLang="en-US" sz="1800" dirty="0">
              <a:solidFill>
                <a:srgbClr val="000000"/>
              </a:solidFill>
              <a:latin typeface="Arial" panose="020B0604020202020204" pitchFamily="34" charset="0"/>
              <a:ea typeface="Arial" panose="020B0604020202020204" pitchFamily="34" charset="0"/>
            </a:endParaRPr>
          </a:p>
        </p:txBody>
      </p:sp>
      <p:sp>
        <p:nvSpPr>
          <p:cNvPr id="12" name="Title 1"/>
          <p:cNvSpPr>
            <a:spLocks noGrp="1"/>
          </p:cNvSpPr>
          <p:nvPr>
            <p:ph type="title"/>
          </p:nvPr>
        </p:nvSpPr>
        <p:spPr>
          <a:xfrm>
            <a:off x="-108585" y="260668"/>
            <a:ext cx="8229600" cy="850900"/>
          </a:xfrm>
        </p:spPr>
        <p:txBody>
          <a:bodyPr vert="horz" wrap="square" lIns="91440" tIns="45720" rIns="91440" bIns="45720" numCol="1" anchor="ctr" anchorCtr="0" compatLnSpc="1"/>
          <a:lstStyle/>
          <a:p>
            <a:pPr marL="342900" marR="0" lvl="0" indent="-342900" algn="ctr" defTabSz="914400" rtl="0" eaLnBrk="1" fontAlgn="auto" latinLnBrk="0" hangingPunct="1">
              <a:lnSpc>
                <a:spcPct val="100000"/>
              </a:lnSpc>
              <a:spcBef>
                <a:spcPct val="20000"/>
              </a:spcBef>
              <a:spcAft>
                <a:spcPts val="0"/>
              </a:spcAft>
              <a:buClrTx/>
              <a:buSzTx/>
              <a:buFontTx/>
              <a:buNone/>
              <a:defRPr/>
            </a:pPr>
            <a:r>
              <a:rPr kumimoji="0" lang="en-US" sz="3200" b="1" i="0" u="none" strike="noStrike" kern="1200" cap="none" spc="0" normalizeH="0" baseline="0" noProof="0" dirty="0">
                <a:ln>
                  <a:noFill/>
                </a:ln>
                <a:solidFill>
                  <a:srgbClr val="FF0000"/>
                </a:solidFill>
                <a:effectLst/>
                <a:uLnTx/>
                <a:uFillTx/>
                <a:latin typeface="+mj-lt"/>
                <a:ea typeface="+mn-ea"/>
                <a:cs typeface="+mn-cs"/>
              </a:rPr>
              <a:t>UNIT III</a:t>
            </a:r>
            <a:endParaRPr kumimoji="0" lang="en-GB" altLang="en-US" sz="3200" b="1" i="0" u="none" strike="noStrike" kern="1200" cap="none" spc="0" normalizeH="0" baseline="0" noProof="0" dirty="0">
              <a:ln>
                <a:noFill/>
              </a:ln>
              <a:solidFill>
                <a:srgbClr val="FF0000"/>
              </a:solidFill>
              <a:effectLst/>
              <a:uLnTx/>
              <a:uFillTx/>
              <a:latin typeface="+mj-lt"/>
              <a:ea typeface="+mn-ea"/>
              <a:cs typeface="+mn-cs"/>
            </a:endParaRPr>
          </a:p>
        </p:txBody>
      </p:sp>
      <p:pic>
        <p:nvPicPr>
          <p:cNvPr id="26631" name="Picture 49"/>
          <p:cNvPicPr>
            <a:picLocks noChangeAspect="1"/>
          </p:cNvPicPr>
          <p:nvPr/>
        </p:nvPicPr>
        <p:blipFill>
          <a:blip r:embed="rId2"/>
          <a:stretch>
            <a:fillRect/>
          </a:stretch>
        </p:blipFill>
        <p:spPr>
          <a:xfrm>
            <a:off x="7543800" y="25400"/>
            <a:ext cx="1563688" cy="609600"/>
          </a:xfrm>
          <a:prstGeom prst="rect">
            <a:avLst/>
          </a:prstGeom>
          <a:noFill/>
          <a:ln w="9525">
            <a:noFill/>
          </a:ln>
        </p:spPr>
      </p:pic>
      <p:sp>
        <p:nvSpPr>
          <p:cNvPr id="2" name="Text Box 1"/>
          <p:cNvSpPr txBox="1"/>
          <p:nvPr/>
        </p:nvSpPr>
        <p:spPr>
          <a:xfrm>
            <a:off x="575329" y="1628800"/>
            <a:ext cx="7922260" cy="3970318"/>
          </a:xfrm>
          <a:prstGeom prst="rect">
            <a:avLst/>
          </a:prstGeom>
          <a:noFill/>
        </p:spPr>
        <p:txBody>
          <a:bodyPr wrap="square" rtlCol="0" anchor="t">
            <a:spAutoFit/>
          </a:bodyPr>
          <a:lstStyle/>
          <a:p>
            <a:pPr marL="285750" indent="-285750">
              <a:buFont typeface="Arial" panose="020B0604020202020204" pitchFamily="34" charset="0"/>
              <a:buChar char="•"/>
            </a:pPr>
            <a:r>
              <a:rPr lang="en-US" altLang="en-US" b="1" dirty="0">
                <a:solidFill>
                  <a:srgbClr val="FF0000"/>
                </a:solidFill>
                <a:latin typeface="Times New Roman" panose="02020603050405020304" pitchFamily="18" charset="0"/>
                <a:cs typeface="Times New Roman" panose="02020603050405020304" pitchFamily="18" charset="0"/>
              </a:rPr>
              <a:t>Advanced Solidity programming </a:t>
            </a:r>
          </a:p>
          <a:p>
            <a:pPr marL="285750" indent="-285750">
              <a:buFont typeface="Arial" panose="020B0604020202020204" pitchFamily="34" charset="0"/>
              <a:buChar char="•"/>
            </a:pPr>
            <a:endParaRPr lang="en-US" altLang="en-US" b="1" dirty="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b="1" dirty="0">
                <a:solidFill>
                  <a:srgbClr val="FF0000"/>
                </a:solidFill>
                <a:latin typeface="Times New Roman" panose="02020603050405020304" pitchFamily="18" charset="0"/>
                <a:cs typeface="Times New Roman" panose="02020603050405020304" pitchFamily="18" charset="0"/>
              </a:rPr>
              <a:t>Advanced data structures in Solidity: Structs, mappings, nested mappings, </a:t>
            </a:r>
            <a:r>
              <a:rPr lang="en-US" altLang="en-US" b="1" dirty="0" err="1">
                <a:solidFill>
                  <a:srgbClr val="FF0000"/>
                </a:solidFill>
                <a:latin typeface="Times New Roman" panose="02020603050405020304" pitchFamily="18" charset="0"/>
                <a:cs typeface="Times New Roman" panose="02020603050405020304" pitchFamily="18" charset="0"/>
              </a:rPr>
              <a:t>enums</a:t>
            </a:r>
            <a:endParaRPr lang="en-US" altLang="en-US" b="1" dirty="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en-US" b="1" dirty="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b="1" dirty="0">
                <a:solidFill>
                  <a:srgbClr val="FF0000"/>
                </a:solidFill>
                <a:latin typeface="Times New Roman" panose="02020603050405020304" pitchFamily="18" charset="0"/>
                <a:cs typeface="Times New Roman" panose="02020603050405020304" pitchFamily="18" charset="0"/>
              </a:rPr>
              <a:t>Design patterns for secure smart contracts: Checks-Effects-Interactions, Circuit Breaker, Emergency Stop, Pull over Push</a:t>
            </a:r>
          </a:p>
          <a:p>
            <a:pPr marL="285750" indent="-285750">
              <a:buFont typeface="Arial" panose="020B0604020202020204" pitchFamily="34" charset="0"/>
              <a:buChar char="•"/>
            </a:pPr>
            <a:endParaRPr lang="en-US" altLang="en-US" b="1" dirty="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b="1" dirty="0">
                <a:solidFill>
                  <a:srgbClr val="FF0000"/>
                </a:solidFill>
                <a:latin typeface="Times New Roman" panose="02020603050405020304" pitchFamily="18" charset="0"/>
                <a:cs typeface="Times New Roman" panose="02020603050405020304" pitchFamily="18" charset="0"/>
              </a:rPr>
              <a:t>Writing and testing upgradable smart contracts</a:t>
            </a:r>
          </a:p>
          <a:p>
            <a:pPr marL="285750" indent="-285750">
              <a:buFont typeface="Arial" panose="020B0604020202020204" pitchFamily="34" charset="0"/>
              <a:buChar char="•"/>
            </a:pPr>
            <a:endParaRPr lang="en-US" altLang="en-US" b="1" dirty="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b="1" dirty="0">
                <a:solidFill>
                  <a:srgbClr val="FF0000"/>
                </a:solidFill>
                <a:latin typeface="Times New Roman" panose="02020603050405020304" pitchFamily="18" charset="0"/>
                <a:cs typeface="Times New Roman" panose="02020603050405020304" pitchFamily="18" charset="0"/>
              </a:rPr>
              <a:t>Using oracles in smart contracts for off-chain data integration</a:t>
            </a:r>
          </a:p>
          <a:p>
            <a:pPr marL="285750" indent="-285750">
              <a:buFont typeface="Arial" panose="020B0604020202020204" pitchFamily="34" charset="0"/>
              <a:buChar char="•"/>
            </a:pPr>
            <a:endParaRPr lang="en-US" altLang="en-US" b="1" dirty="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b="1" dirty="0">
                <a:solidFill>
                  <a:srgbClr val="FF0000"/>
                </a:solidFill>
                <a:latin typeface="Times New Roman" panose="02020603050405020304" pitchFamily="18" charset="0"/>
                <a:cs typeface="Times New Roman" panose="02020603050405020304" pitchFamily="18" charset="0"/>
              </a:rPr>
              <a:t>Advanced testing techniques: unit testing, integration testing, fuzz testing</a:t>
            </a:r>
            <a:endParaRPr lang="en-GB" altLang="en-US" b="1" dirty="0">
              <a:solidFill>
                <a:srgbClr val="FF0000"/>
              </a:solidFill>
              <a:latin typeface="Times New Roman" panose="02020603050405020304" pitchFamily="18" charset="0"/>
              <a:cs typeface="Times New Roman" panose="02020603050405020304" pitchFamily="18" charset="0"/>
            </a:endParaRPr>
          </a:p>
          <a:p>
            <a:endParaRPr lang="en-GB" altLang="en-US"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11188" y="1268413"/>
            <a:ext cx="7056438" cy="0"/>
          </a:xfrm>
          <a:prstGeom prst="line">
            <a:avLst/>
          </a:prstGeom>
        </p:spPr>
        <p:style>
          <a:lnRef idx="3">
            <a:schemeClr val="accent6"/>
          </a:lnRef>
          <a:fillRef idx="0">
            <a:schemeClr val="accent6"/>
          </a:fillRef>
          <a:effectRef idx="2">
            <a:schemeClr val="accent6"/>
          </a:effectRef>
          <a:fontRef idx="minor">
            <a:schemeClr val="tx1"/>
          </a:fontRef>
        </p:style>
      </p:cxnSp>
      <p:sp>
        <p:nvSpPr>
          <p:cNvPr id="28675" name="AutoShape 4"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p:cNvSpPr>
          <p:nvPr/>
        </p:nvSpPr>
        <p:spPr>
          <a:xfrm>
            <a:off x="155575" y="-144462"/>
            <a:ext cx="304800" cy="3048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IN" altLang="en-US" sz="1800" dirty="0">
              <a:solidFill>
                <a:srgbClr val="000000"/>
              </a:solidFill>
              <a:latin typeface="Arial" panose="020B0604020202020204" pitchFamily="34" charset="0"/>
              <a:ea typeface="Arial" panose="020B0604020202020204" pitchFamily="34" charset="0"/>
            </a:endParaRPr>
          </a:p>
        </p:txBody>
      </p:sp>
      <p:sp>
        <p:nvSpPr>
          <p:cNvPr id="28676" name="AutoShape 6"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p:cNvSpPr>
          <p:nvPr/>
        </p:nvSpPr>
        <p:spPr>
          <a:xfrm>
            <a:off x="307975" y="7938"/>
            <a:ext cx="304800" cy="3048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IN" altLang="en-US" sz="1800" dirty="0">
              <a:solidFill>
                <a:srgbClr val="000000"/>
              </a:solidFill>
              <a:latin typeface="Arial" panose="020B0604020202020204" pitchFamily="34" charset="0"/>
              <a:ea typeface="Arial" panose="020B0604020202020204" pitchFamily="34" charset="0"/>
            </a:endParaRPr>
          </a:p>
        </p:txBody>
      </p:sp>
      <p:sp>
        <p:nvSpPr>
          <p:cNvPr id="12" name="Title 1"/>
          <p:cNvSpPr>
            <a:spLocks noGrp="1"/>
          </p:cNvSpPr>
          <p:nvPr>
            <p:ph type="title"/>
          </p:nvPr>
        </p:nvSpPr>
        <p:spPr>
          <a:xfrm>
            <a:off x="457200" y="274638"/>
            <a:ext cx="6851650" cy="850900"/>
          </a:xfrm>
        </p:spPr>
        <p:txBody>
          <a:bodyPr vert="horz" wrap="square" lIns="91440" tIns="45720" rIns="91440" bIns="45720" numCol="1" anchor="ctr" anchorCtr="0" compatLnSpc="1"/>
          <a:lstStyle/>
          <a:p>
            <a:pPr marL="342900" marR="0" lvl="0" indent="-342900" algn="ctr" defTabSz="914400" rtl="0" eaLnBrk="1" fontAlgn="auto" latinLnBrk="0" hangingPunct="1">
              <a:lnSpc>
                <a:spcPct val="100000"/>
              </a:lnSpc>
              <a:spcBef>
                <a:spcPct val="20000"/>
              </a:spcBef>
              <a:spcAft>
                <a:spcPts val="0"/>
              </a:spcAft>
              <a:buClrTx/>
              <a:buSzTx/>
              <a:buFontTx/>
              <a:buNone/>
              <a:defRPr/>
            </a:pPr>
            <a:r>
              <a:rPr kumimoji="0" lang="en-US" sz="3200" b="1" i="0" u="none" strike="noStrike" kern="1200" cap="none" spc="0" normalizeH="0" baseline="0" noProof="0" dirty="0">
                <a:ln>
                  <a:noFill/>
                </a:ln>
                <a:solidFill>
                  <a:srgbClr val="FF0000"/>
                </a:solidFill>
                <a:effectLst/>
                <a:uLnTx/>
                <a:uFillTx/>
                <a:latin typeface="+mj-lt"/>
                <a:ea typeface="+mn-ea"/>
                <a:cs typeface="+mn-cs"/>
              </a:rPr>
              <a:t>UNIT IV</a:t>
            </a:r>
            <a:endParaRPr kumimoji="0" lang="en-GB" altLang="en-US" sz="3200" b="1" i="0" u="none" strike="noStrike" kern="1200" cap="none" spc="0" normalizeH="0" baseline="0" noProof="0" dirty="0">
              <a:ln>
                <a:noFill/>
              </a:ln>
              <a:solidFill>
                <a:srgbClr val="FF0000"/>
              </a:solidFill>
              <a:effectLst/>
              <a:uLnTx/>
              <a:uFillTx/>
              <a:latin typeface="+mj-lt"/>
              <a:ea typeface="+mn-ea"/>
              <a:cs typeface="+mn-cs"/>
            </a:endParaRPr>
          </a:p>
        </p:txBody>
      </p:sp>
      <p:pic>
        <p:nvPicPr>
          <p:cNvPr id="28679" name="Picture 49"/>
          <p:cNvPicPr>
            <a:picLocks noChangeAspect="1"/>
          </p:cNvPicPr>
          <p:nvPr/>
        </p:nvPicPr>
        <p:blipFill>
          <a:blip r:embed="rId2"/>
          <a:stretch>
            <a:fillRect/>
          </a:stretch>
        </p:blipFill>
        <p:spPr>
          <a:xfrm>
            <a:off x="7543800" y="25400"/>
            <a:ext cx="1563688" cy="609600"/>
          </a:xfrm>
          <a:prstGeom prst="rect">
            <a:avLst/>
          </a:prstGeom>
          <a:noFill/>
          <a:ln w="9525">
            <a:noFill/>
          </a:ln>
        </p:spPr>
      </p:pic>
      <p:sp>
        <p:nvSpPr>
          <p:cNvPr id="2" name="Text Box 1"/>
          <p:cNvSpPr txBox="1"/>
          <p:nvPr/>
        </p:nvSpPr>
        <p:spPr>
          <a:xfrm>
            <a:off x="457200" y="1736575"/>
            <a:ext cx="8168640" cy="3416320"/>
          </a:xfrm>
          <a:prstGeom prst="rect">
            <a:avLst/>
          </a:prstGeom>
          <a:noFill/>
        </p:spPr>
        <p:txBody>
          <a:bodyPr wrap="square" rtlCol="0" anchor="t">
            <a:spAutoFit/>
          </a:bodyPr>
          <a:lstStyle/>
          <a:p>
            <a:pPr marL="285750" indent="-285750" algn="just">
              <a:buFont typeface="Arial" panose="020B0604020202020204" pitchFamily="34" charset="0"/>
              <a:buChar char="•"/>
            </a:pPr>
            <a:r>
              <a:rPr lang="en-US" altLang="en-US" b="1" dirty="0">
                <a:solidFill>
                  <a:srgbClr val="FF0000"/>
                </a:solidFill>
                <a:latin typeface="Times New Roman" panose="02020603050405020304" pitchFamily="18" charset="0"/>
                <a:cs typeface="Times New Roman" panose="02020603050405020304" pitchFamily="18" charset="0"/>
              </a:rPr>
              <a:t>Formal verification and auditing </a:t>
            </a:r>
          </a:p>
          <a:p>
            <a:pPr marL="285750" indent="-285750" algn="just">
              <a:buFont typeface="Arial" panose="020B0604020202020204" pitchFamily="34" charset="0"/>
              <a:buChar char="•"/>
            </a:pPr>
            <a:endParaRPr lang="en-US" altLang="en-US" b="1"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b="1" dirty="0">
                <a:solidFill>
                  <a:srgbClr val="FF0000"/>
                </a:solidFill>
                <a:latin typeface="Times New Roman" panose="02020603050405020304" pitchFamily="18" charset="0"/>
                <a:cs typeface="Times New Roman" panose="02020603050405020304" pitchFamily="18" charset="0"/>
              </a:rPr>
              <a:t>Introduction to formal verification of smart contracts</a:t>
            </a:r>
          </a:p>
          <a:p>
            <a:pPr marL="285750" indent="-285750" algn="just">
              <a:buFont typeface="Arial" panose="020B0604020202020204" pitchFamily="34" charset="0"/>
              <a:buChar char="•"/>
            </a:pPr>
            <a:endParaRPr lang="en-US" altLang="en-US" b="1"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b="1" dirty="0">
                <a:solidFill>
                  <a:srgbClr val="FF0000"/>
                </a:solidFill>
                <a:latin typeface="Times New Roman" panose="02020603050405020304" pitchFamily="18" charset="0"/>
                <a:cs typeface="Times New Roman" panose="02020603050405020304" pitchFamily="18" charset="0"/>
              </a:rPr>
              <a:t>Using formal verification tools (e.g., K Framework, </a:t>
            </a:r>
            <a:r>
              <a:rPr lang="en-US" altLang="en-US" b="1" dirty="0" err="1">
                <a:solidFill>
                  <a:srgbClr val="FF0000"/>
                </a:solidFill>
                <a:latin typeface="Times New Roman" panose="02020603050405020304" pitchFamily="18" charset="0"/>
                <a:cs typeface="Times New Roman" panose="02020603050405020304" pitchFamily="18" charset="0"/>
              </a:rPr>
              <a:t>Dafny</a:t>
            </a:r>
            <a:r>
              <a:rPr lang="en-US" altLang="en-US" b="1" dirty="0">
                <a:solidFill>
                  <a:srgbClr val="FF0000"/>
                </a:solidFill>
                <a:latin typeface="Times New Roman" panose="02020603050405020304" pitchFamily="18" charset="0"/>
                <a:cs typeface="Times New Roman" panose="02020603050405020304" pitchFamily="18" charset="0"/>
              </a:rPr>
              <a:t>) to prove contract correctness</a:t>
            </a:r>
          </a:p>
          <a:p>
            <a:pPr marL="285750" indent="-285750" algn="just">
              <a:buFont typeface="Arial" panose="020B0604020202020204" pitchFamily="34" charset="0"/>
              <a:buChar char="•"/>
            </a:pPr>
            <a:endParaRPr lang="en-US" altLang="en-US" b="1"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b="1" dirty="0">
                <a:solidFill>
                  <a:srgbClr val="FF0000"/>
                </a:solidFill>
                <a:latin typeface="Times New Roman" panose="02020603050405020304" pitchFamily="18" charset="0"/>
                <a:cs typeface="Times New Roman" panose="02020603050405020304" pitchFamily="18" charset="0"/>
              </a:rPr>
              <a:t>Conducting smart contract audits: manual review and automated tools</a:t>
            </a:r>
          </a:p>
          <a:p>
            <a:pPr marL="285750" indent="-285750" algn="just">
              <a:buFont typeface="Arial" panose="020B0604020202020204" pitchFamily="34" charset="0"/>
              <a:buChar char="•"/>
            </a:pPr>
            <a:endParaRPr lang="en-US" altLang="en-US" b="1"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b="1" dirty="0">
                <a:solidFill>
                  <a:srgbClr val="FF0000"/>
                </a:solidFill>
                <a:latin typeface="Times New Roman" panose="02020603050405020304" pitchFamily="18" charset="0"/>
                <a:cs typeface="Times New Roman" panose="02020603050405020304" pitchFamily="18" charset="0"/>
              </a:rPr>
              <a:t>Writing comprehensive audit reports</a:t>
            </a:r>
          </a:p>
          <a:p>
            <a:pPr marL="285750" indent="-285750" algn="just">
              <a:buFont typeface="Arial" panose="020B0604020202020204" pitchFamily="34" charset="0"/>
              <a:buChar char="•"/>
            </a:pPr>
            <a:endParaRPr lang="en-US" altLang="en-US" b="1"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b="1" dirty="0">
                <a:solidFill>
                  <a:srgbClr val="FF0000"/>
                </a:solidFill>
                <a:latin typeface="Times New Roman" panose="02020603050405020304" pitchFamily="18" charset="0"/>
                <a:cs typeface="Times New Roman" panose="02020603050405020304" pitchFamily="18" charset="0"/>
              </a:rPr>
              <a:t>Third-party auditing services and certifications</a:t>
            </a:r>
            <a:endParaRPr lang="en-IN" altLang="en-US"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84213" y="1557338"/>
            <a:ext cx="7056438" cy="0"/>
          </a:xfrm>
          <a:prstGeom prst="line">
            <a:avLst/>
          </a:prstGeom>
        </p:spPr>
        <p:style>
          <a:lnRef idx="3">
            <a:schemeClr val="accent6"/>
          </a:lnRef>
          <a:fillRef idx="0">
            <a:schemeClr val="accent6"/>
          </a:fillRef>
          <a:effectRef idx="2">
            <a:schemeClr val="accent6"/>
          </a:effectRef>
          <a:fontRef idx="minor">
            <a:schemeClr val="tx1"/>
          </a:fontRef>
        </p:style>
      </p:cxnSp>
      <p:sp>
        <p:nvSpPr>
          <p:cNvPr id="30723" name="AutoShape 4"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p:cNvSpPr>
          <p:nvPr/>
        </p:nvSpPr>
        <p:spPr>
          <a:xfrm>
            <a:off x="155575" y="-144462"/>
            <a:ext cx="304800" cy="3048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IN" altLang="en-US" sz="1800" dirty="0">
              <a:solidFill>
                <a:srgbClr val="000000"/>
              </a:solidFill>
              <a:latin typeface="Arial" panose="020B0604020202020204" pitchFamily="34" charset="0"/>
              <a:ea typeface="Arial" panose="020B0604020202020204" pitchFamily="34" charset="0"/>
            </a:endParaRPr>
          </a:p>
        </p:txBody>
      </p:sp>
      <p:sp>
        <p:nvSpPr>
          <p:cNvPr id="30724" name="AutoShape 6"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p:cNvSpPr>
          <p:nvPr/>
        </p:nvSpPr>
        <p:spPr>
          <a:xfrm>
            <a:off x="307975" y="7938"/>
            <a:ext cx="304800" cy="3048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IN" altLang="en-US" sz="1800" dirty="0">
              <a:solidFill>
                <a:srgbClr val="000000"/>
              </a:solidFill>
              <a:latin typeface="Arial" panose="020B0604020202020204" pitchFamily="34" charset="0"/>
              <a:ea typeface="Arial" panose="020B0604020202020204" pitchFamily="34" charset="0"/>
            </a:endParaRPr>
          </a:p>
        </p:txBody>
      </p:sp>
      <p:sp>
        <p:nvSpPr>
          <p:cNvPr id="12" name="Title 1"/>
          <p:cNvSpPr>
            <a:spLocks noGrp="1"/>
          </p:cNvSpPr>
          <p:nvPr>
            <p:ph type="title"/>
          </p:nvPr>
        </p:nvSpPr>
        <p:spPr>
          <a:xfrm>
            <a:off x="468313" y="706438"/>
            <a:ext cx="8229600" cy="850900"/>
          </a:xfrm>
        </p:spPr>
        <p:txBody>
          <a:bodyPr vert="horz" wrap="square" lIns="91440" tIns="45720" rIns="91440" bIns="45720" numCol="1" anchor="ctr" anchorCtr="0" compatLnSpc="1"/>
          <a:lstStyle/>
          <a:p>
            <a:pPr marL="342900" marR="0" lvl="0" indent="-342900" algn="ctr" defTabSz="914400" rtl="0" eaLnBrk="1" fontAlgn="auto" latinLnBrk="0" hangingPunct="1">
              <a:lnSpc>
                <a:spcPct val="100000"/>
              </a:lnSpc>
              <a:spcBef>
                <a:spcPct val="20000"/>
              </a:spcBef>
              <a:spcAft>
                <a:spcPts val="0"/>
              </a:spcAft>
              <a:buClrTx/>
              <a:buSzTx/>
              <a:buFontTx/>
              <a:buNone/>
              <a:defRPr/>
            </a:pPr>
            <a:r>
              <a:rPr kumimoji="0" lang="en-US" sz="3200" b="1" i="0" u="none" strike="noStrike" kern="1200" cap="none" spc="0" normalizeH="0" baseline="0" noProof="0" dirty="0">
                <a:ln>
                  <a:noFill/>
                </a:ln>
                <a:solidFill>
                  <a:srgbClr val="FF0000"/>
                </a:solidFill>
                <a:effectLst/>
                <a:uLnTx/>
                <a:uFillTx/>
                <a:latin typeface="+mj-lt"/>
                <a:ea typeface="+mn-ea"/>
                <a:cs typeface="+mn-cs"/>
              </a:rPr>
              <a:t>UNIT V</a:t>
            </a:r>
            <a:endParaRPr kumimoji="0" lang="en-GB" altLang="en-US" sz="3200" b="1" i="0" u="none" strike="noStrike" kern="1200" cap="none" spc="0" normalizeH="0" baseline="0" noProof="0" dirty="0">
              <a:ln>
                <a:noFill/>
              </a:ln>
              <a:solidFill>
                <a:srgbClr val="FF0000"/>
              </a:solidFill>
              <a:effectLst/>
              <a:uLnTx/>
              <a:uFillTx/>
              <a:latin typeface="+mj-lt"/>
              <a:ea typeface="+mn-ea"/>
              <a:cs typeface="+mn-cs"/>
            </a:endParaRPr>
          </a:p>
        </p:txBody>
      </p:sp>
      <p:pic>
        <p:nvPicPr>
          <p:cNvPr id="30728" name="Picture 49"/>
          <p:cNvPicPr>
            <a:picLocks noChangeAspect="1"/>
          </p:cNvPicPr>
          <p:nvPr/>
        </p:nvPicPr>
        <p:blipFill>
          <a:blip r:embed="rId2"/>
          <a:stretch>
            <a:fillRect/>
          </a:stretch>
        </p:blipFill>
        <p:spPr>
          <a:xfrm>
            <a:off x="7543800" y="25400"/>
            <a:ext cx="1563688" cy="609600"/>
          </a:xfrm>
          <a:prstGeom prst="rect">
            <a:avLst/>
          </a:prstGeom>
          <a:noFill/>
          <a:ln w="9525">
            <a:noFill/>
          </a:ln>
        </p:spPr>
      </p:pic>
      <p:sp>
        <p:nvSpPr>
          <p:cNvPr id="2" name="Text Box 1"/>
          <p:cNvSpPr txBox="1"/>
          <p:nvPr/>
        </p:nvSpPr>
        <p:spPr>
          <a:xfrm>
            <a:off x="612775" y="1951672"/>
            <a:ext cx="7852410" cy="3416320"/>
          </a:xfrm>
          <a:prstGeom prst="rect">
            <a:avLst/>
          </a:prstGeom>
          <a:noFill/>
        </p:spPr>
        <p:txBody>
          <a:bodyPr wrap="square" rtlCol="0" anchor="t">
            <a:spAutoFit/>
          </a:bodyPr>
          <a:lstStyle/>
          <a:p>
            <a:pPr marL="285750" indent="-285750" algn="just">
              <a:buFont typeface="Arial" panose="020B0604020202020204" pitchFamily="34" charset="0"/>
              <a:buChar char="•"/>
            </a:pPr>
            <a:r>
              <a:rPr lang="en-GB" altLang="en-US" b="1" dirty="0">
                <a:solidFill>
                  <a:srgbClr val="FF0000"/>
                </a:solidFill>
                <a:latin typeface="Times New Roman" panose="02020603050405020304" pitchFamily="18" charset="0"/>
                <a:cs typeface="Times New Roman" panose="02020603050405020304" pitchFamily="18" charset="0"/>
              </a:rPr>
              <a:t>Decentralized Finance (</a:t>
            </a:r>
            <a:r>
              <a:rPr lang="en-GB" altLang="en-US" b="1" dirty="0" err="1">
                <a:solidFill>
                  <a:srgbClr val="FF0000"/>
                </a:solidFill>
                <a:latin typeface="Times New Roman" panose="02020603050405020304" pitchFamily="18" charset="0"/>
                <a:cs typeface="Times New Roman" panose="02020603050405020304" pitchFamily="18" charset="0"/>
              </a:rPr>
              <a:t>DeFi</a:t>
            </a:r>
            <a:r>
              <a:rPr lang="en-GB" altLang="en-US" b="1" dirty="0">
                <a:solidFill>
                  <a:srgbClr val="FF0000"/>
                </a:solidFill>
                <a:latin typeface="Times New Roman" panose="02020603050405020304" pitchFamily="18" charset="0"/>
                <a:cs typeface="Times New Roman" panose="02020603050405020304" pitchFamily="18" charset="0"/>
              </a:rPr>
              <a:t>) security </a:t>
            </a:r>
          </a:p>
          <a:p>
            <a:pPr marL="285750" indent="-285750" algn="just">
              <a:buFont typeface="Arial" panose="020B0604020202020204" pitchFamily="34" charset="0"/>
              <a:buChar char="•"/>
            </a:pPr>
            <a:endParaRPr lang="en-GB" altLang="en-US" b="1"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altLang="en-US" b="1" dirty="0">
                <a:solidFill>
                  <a:srgbClr val="FF0000"/>
                </a:solidFill>
                <a:latin typeface="Times New Roman" panose="02020603050405020304" pitchFamily="18" charset="0"/>
                <a:cs typeface="Times New Roman" panose="02020603050405020304" pitchFamily="18" charset="0"/>
              </a:rPr>
              <a:t>Overview of </a:t>
            </a:r>
            <a:r>
              <a:rPr lang="en-GB" altLang="en-US" b="1" dirty="0" err="1">
                <a:solidFill>
                  <a:srgbClr val="FF0000"/>
                </a:solidFill>
                <a:latin typeface="Times New Roman" panose="02020603050405020304" pitchFamily="18" charset="0"/>
                <a:cs typeface="Times New Roman" panose="02020603050405020304" pitchFamily="18" charset="0"/>
              </a:rPr>
              <a:t>DeFi</a:t>
            </a:r>
            <a:r>
              <a:rPr lang="en-GB" altLang="en-US" b="1" dirty="0">
                <a:solidFill>
                  <a:srgbClr val="FF0000"/>
                </a:solidFill>
                <a:latin typeface="Times New Roman" panose="02020603050405020304" pitchFamily="18" charset="0"/>
                <a:cs typeface="Times New Roman" panose="02020603050405020304" pitchFamily="18" charset="0"/>
              </a:rPr>
              <a:t> and its ecosystem</a:t>
            </a:r>
          </a:p>
          <a:p>
            <a:pPr marL="285750" indent="-285750" algn="just">
              <a:buFont typeface="Arial" panose="020B0604020202020204" pitchFamily="34" charset="0"/>
              <a:buChar char="•"/>
            </a:pPr>
            <a:endParaRPr lang="en-GB" altLang="en-US" b="1"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altLang="en-US" b="1" dirty="0">
                <a:solidFill>
                  <a:srgbClr val="FF0000"/>
                </a:solidFill>
                <a:latin typeface="Times New Roman" panose="02020603050405020304" pitchFamily="18" charset="0"/>
                <a:cs typeface="Times New Roman" panose="02020603050405020304" pitchFamily="18" charset="0"/>
              </a:rPr>
              <a:t>Security considerations in </a:t>
            </a:r>
            <a:r>
              <a:rPr lang="en-GB" altLang="en-US" b="1" dirty="0" err="1">
                <a:solidFill>
                  <a:srgbClr val="FF0000"/>
                </a:solidFill>
                <a:latin typeface="Times New Roman" panose="02020603050405020304" pitchFamily="18" charset="0"/>
                <a:cs typeface="Times New Roman" panose="02020603050405020304" pitchFamily="18" charset="0"/>
              </a:rPr>
              <a:t>DeFi</a:t>
            </a:r>
            <a:r>
              <a:rPr lang="en-GB" altLang="en-US" b="1" dirty="0">
                <a:solidFill>
                  <a:srgbClr val="FF0000"/>
                </a:solidFill>
                <a:latin typeface="Times New Roman" panose="02020603050405020304" pitchFamily="18" charset="0"/>
                <a:cs typeface="Times New Roman" panose="02020603050405020304" pitchFamily="18" charset="0"/>
              </a:rPr>
              <a:t> applications: Liquidity pools, decentralized exchanges, lending protocols</a:t>
            </a:r>
          </a:p>
          <a:p>
            <a:pPr marL="285750" indent="-285750" algn="just">
              <a:buFont typeface="Arial" panose="020B0604020202020204" pitchFamily="34" charset="0"/>
              <a:buChar char="•"/>
            </a:pPr>
            <a:endParaRPr lang="en-GB" altLang="en-US" b="1"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altLang="en-US" b="1" dirty="0" err="1">
                <a:solidFill>
                  <a:srgbClr val="FF0000"/>
                </a:solidFill>
                <a:latin typeface="Times New Roman" panose="02020603050405020304" pitchFamily="18" charset="0"/>
                <a:cs typeface="Times New Roman" panose="02020603050405020304" pitchFamily="18" charset="0"/>
              </a:rPr>
              <a:t>Analyzing</a:t>
            </a:r>
            <a:r>
              <a:rPr lang="en-GB" altLang="en-US" b="1" dirty="0">
                <a:solidFill>
                  <a:srgbClr val="FF0000"/>
                </a:solidFill>
                <a:latin typeface="Times New Roman" panose="02020603050405020304" pitchFamily="18" charset="0"/>
                <a:cs typeface="Times New Roman" panose="02020603050405020304" pitchFamily="18" charset="0"/>
              </a:rPr>
              <a:t> </a:t>
            </a:r>
            <a:r>
              <a:rPr lang="en-GB" altLang="en-US" b="1" dirty="0" err="1">
                <a:solidFill>
                  <a:srgbClr val="FF0000"/>
                </a:solidFill>
                <a:latin typeface="Times New Roman" panose="02020603050405020304" pitchFamily="18" charset="0"/>
                <a:cs typeface="Times New Roman" panose="02020603050405020304" pitchFamily="18" charset="0"/>
              </a:rPr>
              <a:t>DeFi</a:t>
            </a:r>
            <a:r>
              <a:rPr lang="en-GB" altLang="en-US" b="1" dirty="0">
                <a:solidFill>
                  <a:srgbClr val="FF0000"/>
                </a:solidFill>
                <a:latin typeface="Times New Roman" panose="02020603050405020304" pitchFamily="18" charset="0"/>
                <a:cs typeface="Times New Roman" panose="02020603050405020304" pitchFamily="18" charset="0"/>
              </a:rPr>
              <a:t> hacks and vulnerabilities</a:t>
            </a:r>
          </a:p>
          <a:p>
            <a:pPr marL="285750" indent="-285750" algn="just">
              <a:buFont typeface="Arial" panose="020B0604020202020204" pitchFamily="34" charset="0"/>
              <a:buChar char="•"/>
            </a:pPr>
            <a:endParaRPr lang="en-GB" altLang="en-US" b="1"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altLang="en-US" b="1" dirty="0">
                <a:solidFill>
                  <a:srgbClr val="FF0000"/>
                </a:solidFill>
                <a:latin typeface="Times New Roman" panose="02020603050405020304" pitchFamily="18" charset="0"/>
                <a:cs typeface="Times New Roman" panose="02020603050405020304" pitchFamily="18" charset="0"/>
              </a:rPr>
              <a:t>Implementing secure </a:t>
            </a:r>
            <a:r>
              <a:rPr lang="en-GB" altLang="en-US" b="1" dirty="0" err="1">
                <a:solidFill>
                  <a:srgbClr val="FF0000"/>
                </a:solidFill>
                <a:latin typeface="Times New Roman" panose="02020603050405020304" pitchFamily="18" charset="0"/>
                <a:cs typeface="Times New Roman" panose="02020603050405020304" pitchFamily="18" charset="0"/>
              </a:rPr>
              <a:t>DeFi</a:t>
            </a:r>
            <a:r>
              <a:rPr lang="en-GB" altLang="en-US" b="1" dirty="0">
                <a:solidFill>
                  <a:srgbClr val="FF0000"/>
                </a:solidFill>
                <a:latin typeface="Times New Roman" panose="02020603050405020304" pitchFamily="18" charset="0"/>
                <a:cs typeface="Times New Roman" panose="02020603050405020304" pitchFamily="18" charset="0"/>
              </a:rPr>
              <a:t> protocols</a:t>
            </a:r>
          </a:p>
          <a:p>
            <a:pPr marL="285750" indent="-285750" algn="just">
              <a:buFont typeface="Arial" panose="020B0604020202020204" pitchFamily="34" charset="0"/>
              <a:buChar char="•"/>
            </a:pPr>
            <a:endParaRPr lang="en-GB" altLang="en-US" b="1"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altLang="en-US" b="1" dirty="0">
                <a:solidFill>
                  <a:srgbClr val="FF0000"/>
                </a:solidFill>
                <a:latin typeface="Times New Roman" panose="02020603050405020304" pitchFamily="18" charset="0"/>
                <a:cs typeface="Times New Roman" panose="02020603050405020304" pitchFamily="18" charset="0"/>
              </a:rPr>
              <a:t>Regulatory considerations in </a:t>
            </a:r>
            <a:r>
              <a:rPr lang="en-GB" altLang="en-US" b="1" dirty="0" err="1">
                <a:solidFill>
                  <a:srgbClr val="FF0000"/>
                </a:solidFill>
                <a:latin typeface="Times New Roman" panose="02020603050405020304" pitchFamily="18" charset="0"/>
                <a:cs typeface="Times New Roman" panose="02020603050405020304" pitchFamily="18" charset="0"/>
              </a:rPr>
              <a:t>DeFi</a:t>
            </a:r>
            <a:endParaRPr lang="en-GB" altLang="en-US"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827088" y="1268413"/>
            <a:ext cx="7056438" cy="0"/>
          </a:xfrm>
          <a:prstGeom prst="line">
            <a:avLst/>
          </a:prstGeom>
        </p:spPr>
        <p:style>
          <a:lnRef idx="3">
            <a:schemeClr val="accent6"/>
          </a:lnRef>
          <a:fillRef idx="0">
            <a:schemeClr val="accent6"/>
          </a:fillRef>
          <a:effectRef idx="2">
            <a:schemeClr val="accent6"/>
          </a:effectRef>
          <a:fontRef idx="minor">
            <a:schemeClr val="tx1"/>
          </a:fontRef>
        </p:style>
      </p:cxnSp>
      <p:sp>
        <p:nvSpPr>
          <p:cNvPr id="32771" name="AutoShape 4"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p:cNvSpPr>
          <p:nvPr/>
        </p:nvSpPr>
        <p:spPr>
          <a:xfrm>
            <a:off x="155575" y="-144462"/>
            <a:ext cx="304800" cy="3048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IN" altLang="en-US" sz="1800" dirty="0">
              <a:solidFill>
                <a:srgbClr val="000000"/>
              </a:solidFill>
              <a:latin typeface="Arial" panose="020B0604020202020204" pitchFamily="34" charset="0"/>
              <a:ea typeface="Arial" panose="020B0604020202020204" pitchFamily="34" charset="0"/>
            </a:endParaRPr>
          </a:p>
        </p:txBody>
      </p:sp>
      <p:sp>
        <p:nvSpPr>
          <p:cNvPr id="32772" name="AutoShape 6"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p:cNvSpPr>
          <p:nvPr/>
        </p:nvSpPr>
        <p:spPr>
          <a:xfrm>
            <a:off x="307975" y="7938"/>
            <a:ext cx="304800" cy="3048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IN" altLang="en-US" sz="1800" dirty="0">
              <a:solidFill>
                <a:srgbClr val="000000"/>
              </a:solidFill>
              <a:latin typeface="Arial" panose="020B0604020202020204" pitchFamily="34" charset="0"/>
              <a:ea typeface="Arial" panose="020B0604020202020204" pitchFamily="34" charset="0"/>
            </a:endParaRPr>
          </a:p>
        </p:txBody>
      </p:sp>
      <p:sp>
        <p:nvSpPr>
          <p:cNvPr id="12" name="Title 1"/>
          <p:cNvSpPr>
            <a:spLocks noGrp="1"/>
          </p:cNvSpPr>
          <p:nvPr>
            <p:ph type="title"/>
          </p:nvPr>
        </p:nvSpPr>
        <p:spPr>
          <a:xfrm>
            <a:off x="538798" y="260033"/>
            <a:ext cx="8229600" cy="850900"/>
          </a:xfrm>
        </p:spPr>
        <p:txBody>
          <a:bodyPr vert="horz" wrap="square" lIns="91440" tIns="45720" rIns="91440" bIns="45720" numCol="1" anchor="ctr" anchorCtr="0" compatLnSpc="1"/>
          <a:lstStyle/>
          <a:p>
            <a:pPr marL="342900" marR="0" lvl="0" indent="-342900" algn="ctr" defTabSz="914400" rtl="0" eaLnBrk="1" fontAlgn="auto" latinLnBrk="0" hangingPunct="1">
              <a:lnSpc>
                <a:spcPct val="100000"/>
              </a:lnSpc>
              <a:spcBef>
                <a:spcPct val="20000"/>
              </a:spcBef>
              <a:spcAft>
                <a:spcPts val="0"/>
              </a:spcAft>
              <a:buClrTx/>
              <a:buSzTx/>
              <a:buFontTx/>
              <a:buNone/>
              <a:defRPr/>
            </a:pPr>
            <a:r>
              <a:rPr kumimoji="0" lang="en-US" sz="3200" b="1" i="0" u="none" strike="noStrike" kern="1200" cap="none" spc="0" normalizeH="0" baseline="0" noProof="0" dirty="0">
                <a:ln>
                  <a:noFill/>
                </a:ln>
                <a:solidFill>
                  <a:srgbClr val="FF0000"/>
                </a:solidFill>
                <a:effectLst/>
                <a:uLnTx/>
                <a:uFillTx/>
                <a:latin typeface="+mj-lt"/>
                <a:ea typeface="+mn-ea"/>
                <a:cs typeface="+mn-cs"/>
              </a:rPr>
              <a:t>UNIT VI</a:t>
            </a:r>
            <a:endParaRPr kumimoji="0" lang="en-GB" altLang="en-US" sz="3200" b="1" i="0" u="none" strike="noStrike" kern="1200" cap="none" spc="0" normalizeH="0" baseline="0" noProof="0" dirty="0">
              <a:ln>
                <a:noFill/>
              </a:ln>
              <a:solidFill>
                <a:srgbClr val="FF0000"/>
              </a:solidFill>
              <a:effectLst/>
              <a:uLnTx/>
              <a:uFillTx/>
              <a:latin typeface="+mj-lt"/>
              <a:ea typeface="+mn-ea"/>
              <a:cs typeface="+mn-cs"/>
            </a:endParaRPr>
          </a:p>
        </p:txBody>
      </p:sp>
      <p:sp>
        <p:nvSpPr>
          <p:cNvPr id="32774" name="AutoShape 6" descr="data:image/jpeg;base64,/9j/4AAQSkZJRgABAQAAAQABAAD/2wCEAAkGBxQQEBUUDxQVEBQUDxQUFRQVFBAUFBUVGBQWFxcVFhQYHCggGBwlHBUYITEhJSkrMC4uFx8zODMsNygtLi0BCgoKDg0OGxAQGywkICQsLCwsLCwsLCwsLCwsLCwsLCwsLDQsLCwsLCwsLCwsLCwsLCwsLCwsLCwsLCwsLCwsLP/AABEIAMIBAwMBEQACEQEDEQH/xAAcAAABBQEBAQAAAAAAAAAAAAAAAQIDBAUGBwj/xABNEAABAwIDBAYHBQUFAg8AAAABAAIDBBEFEiEGMUFRBxMiYXGRFDJSgaGxwTNCYnLRIyRD4fBTgpKy8RV0FhclNGNkg4Sio7O0wsPS/8QAGwEBAAIDAQEAAAAAAAAAAAAAAAMEAQIFBgf/xAA2EQEAAgECBAMFBgUFAQAAAAAAAQIDBBEFEiExEzJBBhRRYXEiQoGRobEjJDPR8DRDYsHhFf/aAAwDAQACEQMRAD8A9xQCAQCAQCAQCAQCAQCAQCAQCAQCAQCAQCAQCAQCAQCAQCAQCAQCAQCAQCAQCAQCAQCAQCAQCAQCAQCAQCAQCAQCAQCAQCAQCAQCAQCAQCAQCAQCAQCAQCAQCAQCAQCAQJdAXQF0ACgLoC6AugLoC6ALkBdAqAQCAQCAQCAQCAQCAQCAQCBLoFQCAQF0CXWNxFJVMb6z2t8XAJvDeMdp7RKhUbRUjPXqYG9xljv5XWs5KR3lNXRai3lx2/KVCXbihbvqWH8t3fJaTnx/FYrwnWW7Y5UJukugbue9/hHJ8yAFHOqxws14Brbfd/WFCbpYpR6sUzvERt/+SxOsp8Fins3qZ80xCjP0ut/hU7ifxSNHyBWnvm/aE0ezVo82SFf/AIzqt/2VGL+E0nyASdTkntVtHA9HXz5v2J/wsxmX7Okcz/u8oHuLyE8XPP3WZ4fwukdcu/4wVr8fm9qL3UzfncrG2oljfg1PjP5h2zeNy+vUBvcZ3D4MYQnhZ57yTr+FU60xquJbN4pRRuqPS83VjM8CaTQDkJBld4FLYstI5t0uLiGh1NoxTi23+Ef2dd0ebY+nsMc1mzxtubaB7NBnA4amxHeOanwZ+eNp7uTxbhk6S3PTyz+nydorDjBAIBAIBAIBAIBAIBAIBAhQZ2M4xFSRGSoeGNGg5uPJo3krW+StI3lPptNk1F+THG8vO8Q6WnF2WmpwRw6xxLj/AHG/qqU6uZ8sPR4/ZytY3zZNvoqt27xWXSOmH92mnPxLrJ42ee1Un/zOF082Sfzj+w/2jj0vqxyt/wCzij/zpM6izEY+DY/XcDBcdmHbkkj8Z2MP/lrHh559T3zhGPtTf8P7nN6PsTk+1qWj809Q8/JPdss97E8b0VPJiifwhM3olleby1bT4ROd8XO+izGkme9mk+0dY8mKI/z6L0PRHCPXqJT+VsbfmCtvcqesobe02o9KwvwdFlE31jPJ+aQD/IAt40mNWv7Qay3rENGn6PsPZ/ADvzPkd8ypI0+P4K1uMay335XodkaFu6kg05xMcfNwK2jFSPRBbX6m/e8/m0YcPiZoyKNvgxg+QW3LEdoV5zXnvafzWAwcLeSzs05pk4LIVA1yb7ERv0eS7WYxJjFU2iojeFr7vf8AdeRve78DeHM+5Ucl5y25Y7PV6HS4+H6f3rP5vSEGE4aMOx+KGIktLQCTvIdESfNzbrFaxTPEQ2zZ51nDLZL94n/P3exBX3kpKgEAgEAgEAgEAgEAgEAgiqJmsaXOIaALkk2ACxM7RuzWs2naHz9tftA+uqXSuDjEx2WMC4DWX0u62hdY6/ouVlvN7b+j6DoNLTR4YxxO17R3+f8A49E2UxakZTNNNJDT6WdH1L5JrjfnObM49/FX8NqTX7LyHEseprmnxpmf2bMe0oPqSdb3eiVjfiAfkpt3O5Z9VmLaeO4bOHQk7i4PDT/ia1w8kOVuRSBwBaQ4HcQQQfejU9ZC2QCAQCAQCAQCBt0YebdJO1Ti70Giu6WQhshbvF90be88TwHwp6jLPkq9Hwjh9dvec/ljrG7o9hdlm4fBY2dM+xkePgwdwv8AMqXFi8OHP4lxC2ry7/djtDkartbUM/Db4Qu/VQz/AKiHWx9OD2+c/wDcPVldeXCAQCAQCAQCAQCAQCAQV66sbC3M8+A4uPIDiUHH7azkUM0lQchMThDDfcTpmdzdr7lFmnakr3Dac+ppHzeXYNTmWnfGxzwXy9tt2tiyNa3K57iL3zE6dyraWkTSd3c47qbY89eX0RVVHPh5zxyEsIAMjA8Nv7DtLeBWt6TitvVNp9Xh1+Lws/f0aGF7RZtJnua7g43LPeeCtYssX7uDrtBk099nWYdtM+PsvIlYR6rrOYR3FTOfMTDfp6oMb19D6o1lpieyRxdH7JRjd1OG17KiMSRm7T5g8QRwIRhaQCAQCAQCBCgLoOO6QtrBRQ5IiDUSCzRvyNNx1hHyHE+9V8+XkjaO7r8J4dOqyc1vLHef+mf0bbJmEelVQJnlBLQ7ewOuS43++6+vlzWunxbdbd03GOI1vPgYulY6fV6AArTgvKqA5tqJPwk/CBn6qlHXUS9PeeXhER8Zerq68yEAgEAgEAgEAgEDZHgC50QMaSdbW7uKCtiOJthaL3c9xsxg9ZzuXd4oM1rXB+eW0lQRdrP4cLeZ5ePFB5t0g4uKnNHA7rGxAvll4SP+61o9ka281XzeWXU4X9nUUn5rfRVgYqYpHvNmMqCLDeT1bDpy371ppI+wue0Mx7xH0eluwOAsLDEx7SLEOAdcd91amImNpcGl5rO8PINsdkpcKk66nHW0pNiHdrID/Dl9pp4O+uppXxzjner02l11NbTwc/m9JRspI5oHVFCTkZb0imcbvguPXafvR9/jyIFjHfmhyNXpbYL8lvwn4tTZ2vLHZSeGneOI939cFNDnzG0unwGt9Hqsu6OcgW4B/wB0/Ty5Iw7tAIBAIBAIEKDF2px9lBAZZNTuYzi93ABR5ckUjdb0Oivqs3JVwewmASYhOa+u7Yz3jadznA6ED2G7gOJVXDjnJbns7/FNZTS4o0mn/GXqjQrzynzORl5Vs2M+0lSfZ674ZGqlj/ry9Rq45eE4/wAHqyuvLhAIBAIBAIBAIGSyBouf5nuAQRsYSbu38By/UoJwgrVNKHdptmyBpDX2BIv8wg852yrJmuNMxro2OsXOJGeoceOYbmDj5dyxu2r3VpNkvR8LqZZb5vRnuA3Em3rEcByC0yx9iVzR321FNvjDS6ED+5Tf74f/AEYlDpfIv8f/ANRH0ejK04SKeFr2lrwHNcCCCAQQRqCCsTET3Zi0xO8PGNstk58Im9Nw0nqgTmbq7qwd7Hj70R793kVWtSaTvDu4NVTU4/Cy+b0lmYVibZntkjZ1QzEFl7hptqAeQFrX4Kelt4cvU4fCts6yuPZB5WI8dFuqvSsOqOthjf7cbHebQfqgsoBAIBAIKuJ1zKeJ0szsjGC7j/XFa2tyxvKTFivlvFKR1l5LQU8u0FeZZrspYjbLyb/Zg+06wLjw8lRrE577+j1ee2PhOn8Onnt3/wA/Z69TwNjaGsAa1oAAGgAGgAV+IiI2h5G1ptbmmUoWWAUHlOwfax+tdwAqf/cMAVLD1z2eo4l9nheGPp+0vV1deXCAQCAQCAQCCKeYNHMncBvJQNhiN8z9XfBo5D9UE6BCUGDi2N5ezEfF36IMuCsDnN60B+V12lwuWnu7uY+qMrm2U4kwurtv9EkuN/3d4PEab1pk8srGk6Z6fVznQYf3Kb/ev/qjUOm7S6XHJ3y1n5PSlZcQII5ow4EOAIIIINiCDvBCTG5vMTvDybGdnYqKrLKYHLJeTJpZhe1zS1vdxtwutK12T5M1snWWhjUQZStcd5mLR3gNH1K3QR3dzsv/AMyp78YGHzbcIS1EAgEAgZI8C5JsALknQALE7epEb9IeQ7RYnLjda2lpD+7sdcu1sbGxldzA3NHE+OlDJect+WOz12kwY+Gafx8vnntD1DBMLjpIWQwizWjuuTxcTxJOqvUpFI2h5jU6i+fJN795aK2QBAjkIeVdFvaxSuf3yfGc/wD5VHT/ANSz1HGJ20WGPp+z1ZXnlwgEAgEAgEFepqcmm9x3D6nkEEMI1zON3Hj3chyCC2woFe8AXOgQczjONZrtj0bxPNBhOcgQOQWHuE0MkL3FrZY3MLha7Q4WJAO/wWJjeG+O/JaLfAvRVg0lFFURTWP7yHMcPVkYY2gPHIaHTgQosNJrvC9xDUVzTWY+DvFM5wQVMUxBlPGXyGwG4cXHgB3oQ5GDDZJXmomFpJXfsouIbbRzuQA1/wBbIz6bMTayta+0cV3Mha4XAJzW1kfYd+nuWtp2hthrz2ivzdH0fbYRV0LY9Ipo42gx8C0AAOYeI7uCjx5ov0hf1/Dr6aebvWfV2IKmc0IBA0lB5j0jbTPnkFBRXe97gyUtO8n+EOX4j7uapajLzTyVem4RoaY6+95+0doddsZsyyggyCzpHWdK/m72RyaOA/VWMOPkrs5PEddbV5pvPb0h0NlK55yAQNkOh8ElmO8PLeh8Xqq13Nw+MkhVLTeez0nHPs4cNfhD1RXXmggECIBAIKOI4iItBYvO4cu8oM6GW5uTcneeaC7E9BYM4aLuNgEHM4ti5lNm6NQZN0CEoEugQOQaeG4kWEa/y/l3IdXW0VW2QXG8bx9R3II8VxNlPGXyHuDR6zjyAQYUMD5Htnqm5pD9hT8GDeHOHzJQZeO4w5znQUzs0jtJpx6rB/ZsP1QaOyWACO0hG4WZfeeGbw5eJKwzv8HJdIuygo3en0LxBlkBewENs4n14u8ne3jr4Kpnw7far0ej4Vr5y/y2aOaJdPsFtuyuZ1c1o6ho1boBIAPWZ9RwUmHPF42UuJ8Kvpbc9I3pP6fV2V1YcgZkPTdw/SLteKSPqacg1Egtpr1bT94/iPAKtnzcsbR3dnhPDfHt4mTpWP1cFBh9bg7oq0xhzXN7d7uLc2pbJ7JNh2uenjViuTHPPLu5NTpdfE6aJ227f+PXNmNo4a+LPCbOFs8ZtnYeRHLkeKv48kXjd5TWaLJpr8t4+ktkFSKhUAgjnPZd+U/JYns2r3h5n0Ii7al53l8fxDiqek+9L0ntHPXHX5PUFdeZCBUCIBBn4liTYrAmxe4sDtLNfluL3QclWF8ry4XbUMaBLCTo9o3PjPFBNh1eHj+rjx5INhlQGtzO0HzQYuI4kZDybwCChdAl0CEoEJQJdBcwrDn1DrN0aPWdwHcO9BoYhWx0zmimGZ7D23XJB5tPPj4IG4aeueKiUieck9VEPs4ADvIO48b+HijO/Rn4vjLpHOhpXZnHSep7uMcfIIw1NmtnmtaC4WZvAO955u7vmg6OvrGU8bpJXBjGAlxO4ALFp5Yb0x2yXitXkNTPPtFW5I80VLEb67mt3ZyOMjhoBwHvvRtzZrbej1OOuLhmDnv1vPZsbUdHRjDZ8LzMkiaLx5iHOLQLPY7g7mNx+e+TT8vWneFXR8Z5rTj1PWso8H6UnRfs8Qhf1jdCWANd/ejcRY+CxXUzHS8Jc3AaZp5tNeNvmfi3SiZR1eHwv6x2gc8Bzv7sbSbnxWL6qbdKQzh9n64p59TeNvktbEbDvEvpeJEvmJztY45iHe3IeLuQ3D5bYcHXnv3QcS4rWae76bpV6FPA17S17Q5rmkOaQC0g7wQd4VuY3jaXn62ms80T1eVbS7KT4XN6Xhhd1Y1fGLksG86ffj7t4+VLJhnHPNR6fScRxavH7vqo+kuy2N2xixBlhaOZoGeO/wD4mHiFPizRk6S5PEOG5NJPxr6S6i6nc0IK2JyZYZHconnyaVieyTDG+SPq8/6D2fu05/6do8ox+qqaPtLve0U/xaR/xelK486EAgRBkbRYg6BjcosHuyl/sm2g9/NBk0tSyRhjmGZjufDvQU6ymMRayZ5AB/d6ob2HgyTmPFBBUwlznOsIqhgvIz7k7f7Rh5/0UET8Q60abhw5d1kEd0CXQF0CEoGkoL+EYW6oN/VjHrO+gQX8UxZrGdTS9lg0LhvPMA/VBgoIZi4MeGPdGHtyvy6Ei+5B0myuCMMbX6ZB6rfaI3l36LA6medsbS55DWtBJJ0AA4p0iOrasTaeWsPHsexabHqttPRgtpmOvcggEf2sg00H3W/XdSve2W3LHZ6fTafHw/D4uXzT2h6js7gkVDA2KEaAXc473usLuPeVcx0isPParU5NTk57NS6226q09VKtwuGf7eKOX87WuPmVi2OJ7pcefJj8lpLQ4VDB9hEyL8rWtPmAsVpWvZnJmy5PPM/murZEECOCSPNtsdhXxv8AS8LvHI053RN0ufbj4A77t3G/nUy4Jj7VHoeH8VravgamN6/Fp7DbdMrLQ1FoqgachIRvtf1Xfh/obYc/N0t3QcR4VbBHi4utJ/R24VlxdmbtNJloqg8qaX/IVrfyyn00b5qx84cf0Jt/cpjzqz8Iov5qvpPI6/tBP8xEfJ6GrTghAqBt0EFfStmjcx+5wt4cig4KVj6aQsk4bncLcDfl3+5BsRVbepLZhnY4Wyneg56vkIysLjkB/YSE3LOTHFBTJJcSBllHrs4PHtNQWYJw8XH8/AjmglugS6BCUGhhWF9b25DkibvcdL9wQWMTxXO3qoBkiGmmhd4oMvKgaQgqSzkuyRjM4+TRzKEOz2Mj6umdc3/bPJJsBo1oJ7hoVjdtt8HAbX7RS4tUCiw8ZosxDnAkCQg6ucRuiFvf5A08uSck8lXpNDpK6PH7xn7+kPRNktnI8PgEcYzOOskhGr3fpwAVnFjilXE1msvqcm9u3o21IqFugS6BboC6AugLoC6Dh9uNhW1RM9LaKpHa07LZCNRcjc/dZ3mq+bBzdY7uzw7itsH8O/2qSpbGbdOD/RcTvFM05Q94y3PsyX3Hk7cdPfpizTE8l0/EOFxevj6XrXvMfB1e2kuXDqo/9Wk+LSFPk6VlytDG+op9YYfQ/Flw6/tTyHysPootJ/TdDj8/ze3wiHcKy4gQCBEBdBQxfDW1DLOsHD1XW3ePMHkg4apY+F2SS4y6a8OWvEd6BpIcC1wzNO8IKM0ZaWtc61j+yl5fgcfggZc3JaLSD7SPg4e21BahnDhcFA8uQaOG4eHDrZzkiG7m88ggkrq50xAAyRj1WDdbvQQsgQOMVkGRV1Be7q4d/wB53Bo7+9Bq4Fg+Y5Wbgf2kh335d57uCw2iGBtptGZ3jDcLBc0uySOadXuuczA7lvLncdVUy5JmeWr0PD9FXHT3jP2+DtdidlY8Ohto6Z4HWPtx9lvJo/mpsOKKRv6uZr9dfU36eWO0OkzKZzxdAXQGZAZkBmQGZAZkBmQGZGOm7mdstkIcQZfSOcDsSgb/AML/AGm/JQ5cVckfN0tBxHJpbf8AH1h5liWOVrIH4bUDM8SMaDmzPLbghgd94O7Nr620VO17xHJL02n0umveNZTpEdZh69slhfodHFCfWay7/wA51d8Sr2KnLSIeT12o8fPa8ev7NkKRUOCAQMugS6BLoM7GsMbUM4B4HZP0Pcg4eaJ0Ti14tY214fy70A6zgWvF2n+rhBRljLSGudYj7KXn+FyCMuNy5os8faR8/wAbUGzhMcZb1szgWD1YwdXkc+QBQWZ6h07rnRo0a0bgOQCC5TUaC6KSw1QcziteZXmKn4aPk4DmBzKCxgmF5+zHdrGntybyXcQ3m74Dx0WG9Y2ZW3e1RZ/yfho7Z7EjmXJbe37Nh4uN9XcPHdXy5Z8tXb4boYn+Nl7Q3tgtkW4fHnks6oe3tHgwadhvlqeK2w4uWOqtxLXzqLclelYddnU8uV9ChyBboC6Aum4LoDOga6S3csTLaKzPaGbWbQ00P2s8TCOBe2/kNVpOWseqzj0OfJ5aTLCrOkiiZfK58p/CxwHm6yitq6w6GLgGqt1mIj6ywarpWJ0p6e5/E+5/wtB+ajnU2ntC5HAcdOuXLEKUm0+LVWkMZiaeLY8p/wAUl/ksTbNb0bxg4Zgnebc2zZ2K2V6iT0iqBlnJJFySGE7zc+s48z7lLi0/LPNKhxDi0Za+Fhjar0KOVWpndxOkdkoesB4cgXMgjJQISgaXIGlyDMxjDhO24sHgaHgR7J7kHGSxmM2dpY213g8igSSzm5X6g/A8wga2iMZBqCWOAPUvc24fpcNkHEHTT7wvrcIMyvqzI8yMHVkWEjBe1wAM3eLD4c94dJszUtmA5jeEHaQUwa25sAAg4javaTMHMgOWNuj5BxJ+4zvWJnZvjpzzszNl8tUTFGeraxrXTWPbOYmzGnhuN3eS0rfmlay4LYq88p9udrhRxikobCYtDbsGkLTuAA++b6DvvxCjzZdvswuaDQeLPi5elYT9H+yIpG9fUC9Q4aA69UDv19s31Pu53xhxbfaszxLiHifwsXSI/V24erLinByBc6HU2ScNF3ENHMkAeZWs2rDeuO9u0Mmr2to4r56iO44NcHnybdRzmpHquY+GarJ2pP5MOs6T6Vn2bZZe8Na1vm43+CjnWRHZ0Mfs9qJ62mIYlR0pSvuKanbfhmL5D/hbb5qOdTkntCzXgmmxdcuT8lY41jFV6jXxg8WsbGPN9yn8ezeI4Vg6+YN2NxGo1qJ7A8HSSSfDQJ7vknzS1njWkxf0cX5xDSo+i1g+1me7uYGtHyJW8aOPWVbJ7Q5reWIhu0fR/Rx74us73ku+aljBSHOy8U1OXveW7S4NDHpHGxvg1o+ikisR6Ktst7d5XGwAcFsjndI2JGEgagcAgcgVBEXIGFyCNz0DHSII3SIMzFqMSi4tmt7iORQc9TvZTuL5Wlxb6oPqtP4ufdzQJVSOrWkPcXcW67vDl9EGCWOD7HSVt7X3SN4gjn/qEBTzGFwmh0APbafuneWn+u/nYOiqsdlrGBjLxR27buLvwhA+HC43x5Ht/Z6dnUXsb79/vWJjeG9LTWd4ef1E8+EVk4h3Ssd1ZOrSxzrtcObmnSx+qo2mcU7vVYKY9bgiJ7w2dgMOhafS6qaN8pcS0OkaS0m93uufWPwW2KsT9qZV+I5MkR4GKs7OtqdtaKPfO155MD3/ABaLDzU9tRjhzMfCdVk6xX82RWdJ0DPsopJO9xbG3z1PwUU6uPur1OAZP9y0QyZekqql0p4WD3SSn4WC08fLPaFqOE6PF1yXRGrxiq3GRgPLq4h8NVjbNbvOzPi8LweWN5Pj2DrJzeom8cznyHzJW0aa0+aWtuOYaf0scR+TXo+jKIfayvf3CzR8FvGkoqZPaDU26RtDeodhqOP+EHEcXXd81NGGkOdk4hqMne8t2mw2KMWYxrfAALeIiFW2S1u8rbYwOCy0PDUDrJsHAIFAQLZAtkCgIHAICyBUFNzkEbnIInvQQukQQvlQQvmQZ9fCJAedrEcxyKDAgJppBv6snQn7p9koN7HMLZUwdcwhr2C51tcDiDzCDkI2mR2Yj2Q8AgFzS+2a3uOm74BBv0MORoa45rE28Cbi/mgvdagzsXpI6hmSZgeL3HNp5tO8LW1It3T4NRkw23pLkpNiczuw9wb+INcfNV50tXXrx3JFe0NOi2Ei/iOe/wB4HyW0aakIb8a1F+07N6g2Wpo90Tb8yLnzKljHSPRRvrM9+9pbtPStb6rQPALbaFabWnrMrjGrPRhO0IbQkaEDwEEgCBwCBwCBQEDgECoFsgUIFQKAgECoM5xQQuKCF7kFeRyCu96CvJIgrvlQUqnK4EOFwRqP64oKbKaQjI556oHge04cAeXeglJaHdkAWbl03W5IJWSIJ2IJmRoLEcKHVZZEgsMjQTsjQTtYgka1BI1qB4ageAgcAgWyB1kC2QKgVAAIFQKgEAgzXBBA8IIHhBXkCCrK0oKkrSgpytcgqviedyAbA+xF9/cgSOkcEFyGmKC7FTILcdOgssgQTshQTMiQStjQSBiB4ageAgcAgcAgcAgVAqAQKgVAIFQCBUAgoOYgjdGgidEgidAgjdTXQROokDDh6BP9nIFGHBBIKAIHCiCCRtMgkbCgkEaB4YgeGIHBqB4agcAgdZAoCBbIHBAIFsgWyAQKgECoBAIBBXLUDSxA0sQIWIE6tAnVoE6tAdWgOrQGRAuRAZEC5EChqBcqBwagXKgUBAtkCoFsgWyBUAgVAqAQCBUAgEAgVBAgRAiAKBqAQCAQCAQCAQKgRAqACByBQgECoFQKgAgVAqAQCAQKEAgECoBB/9k="/>
          <p:cNvSpPr>
            <a:spLocks noChangeAspect="1"/>
          </p:cNvSpPr>
          <p:nvPr/>
        </p:nvSpPr>
        <p:spPr>
          <a:xfrm>
            <a:off x="155575" y="-144462"/>
            <a:ext cx="304800" cy="3048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1800" dirty="0">
              <a:latin typeface="Arial" panose="020B0604020202020204" pitchFamily="34" charset="0"/>
              <a:ea typeface="Arial" panose="020B0604020202020204" pitchFamily="34" charset="0"/>
            </a:endParaRPr>
          </a:p>
        </p:txBody>
      </p:sp>
      <p:sp>
        <p:nvSpPr>
          <p:cNvPr id="32775" name="AutoShape 8" descr="data:image/jpeg;base64,/9j/4AAQSkZJRgABAQAAAQABAAD/2wCEAAkGBxQQEBUUDxQVEBQUDxQUFRQVFBAUFBUVGBQWFxcVFhQYHCggGBwlHBUYITEhJSkrMC4uFx8zODMsNygtLi0BCgoKDg0OGxAQGywkICQsLCwsLCwsLCwsLCwsLCwsLCwsLDQsLCwsLCwsLCwsLCwsLCwsLCwsLCwsLCwsLCwsLP/AABEIAMIBAwMBEQACEQEDEQH/xAAcAAABBQEBAQAAAAAAAAAAAAAAAQIDBAUGBwj/xABNEAABAwIDBAYHBQUFAg8AAAABAAIDBBEFEiEGMUFRBxMiYXGRFDJSgaGxwTNCYnLRIyRD4fBTgpKy8RV0FhclNGNkg4Sio7O0wsPS/8QAGwEBAAIDAQEAAAAAAAAAAAAAAAMEAQIFBgf/xAA2EQEAAgECBAMFBgUFAQAAAAAAAQIDBBEFEiExEzJBBhRRYXEiQoGRobEjJDPR8DRDYsHhFf/aAAwDAQACEQMRAD8A9xQCAQCAQCAQCAQCAQCAQCAQCAQCAQCAQCAQCAQCAQCAQCAQCAQCAQCAQCAQCAQCAQCAQCAQCAQCAQCAQCAQCAQCAQCAQCAQCAQCAQCAQCAQCAQCAQCAQCAQCAQCAQCAQJdAXQF0ACgLoC6AugLoC6ALkBdAqAQCAQCAQCAQCAQCAQCAQCBLoFQCAQF0CXWNxFJVMb6z2t8XAJvDeMdp7RKhUbRUjPXqYG9xljv5XWs5KR3lNXRai3lx2/KVCXbihbvqWH8t3fJaTnx/FYrwnWW7Y5UJukugbue9/hHJ8yAFHOqxws14Brbfd/WFCbpYpR6sUzvERt/+SxOsp8Fins3qZ80xCjP0ut/hU7ifxSNHyBWnvm/aE0ezVo82SFf/AIzqt/2VGL+E0nyASdTkntVtHA9HXz5v2J/wsxmX7Okcz/u8oHuLyE8XPP3WZ4fwukdcu/4wVr8fm9qL3UzfncrG2oljfg1PjP5h2zeNy+vUBvcZ3D4MYQnhZ57yTr+FU60xquJbN4pRRuqPS83VjM8CaTQDkJBld4FLYstI5t0uLiGh1NoxTi23+Ef2dd0ebY+nsMc1mzxtubaB7NBnA4amxHeOanwZ+eNp7uTxbhk6S3PTyz+nydorDjBAIBAIBAIBAIBAIBAIBAhQZ2M4xFSRGSoeGNGg5uPJo3krW+StI3lPptNk1F+THG8vO8Q6WnF2WmpwRw6xxLj/AHG/qqU6uZ8sPR4/ZytY3zZNvoqt27xWXSOmH92mnPxLrJ42ee1Un/zOF082Sfzj+w/2jj0vqxyt/wCzij/zpM6izEY+DY/XcDBcdmHbkkj8Z2MP/lrHh559T3zhGPtTf8P7nN6PsTk+1qWj809Q8/JPdss97E8b0VPJiifwhM3olleby1bT4ROd8XO+izGkme9mk+0dY8mKI/z6L0PRHCPXqJT+VsbfmCtvcqesobe02o9KwvwdFlE31jPJ+aQD/IAt40mNWv7Qay3rENGn6PsPZ/ADvzPkd8ypI0+P4K1uMay335XodkaFu6kg05xMcfNwK2jFSPRBbX6m/e8/m0YcPiZoyKNvgxg+QW3LEdoV5zXnvafzWAwcLeSzs05pk4LIVA1yb7ERv0eS7WYxJjFU2iojeFr7vf8AdeRve78DeHM+5Ucl5y25Y7PV6HS4+H6f3rP5vSEGE4aMOx+KGIktLQCTvIdESfNzbrFaxTPEQ2zZ51nDLZL94n/P3exBX3kpKgEAgEAgEAgEAgEAgEAgiqJmsaXOIaALkk2ACxM7RuzWs2naHz9tftA+uqXSuDjEx2WMC4DWX0u62hdY6/ouVlvN7b+j6DoNLTR4YxxO17R3+f8A49E2UxakZTNNNJDT6WdH1L5JrjfnObM49/FX8NqTX7LyHEseprmnxpmf2bMe0oPqSdb3eiVjfiAfkpt3O5Z9VmLaeO4bOHQk7i4PDT/ia1w8kOVuRSBwBaQ4HcQQQfejU9ZC2QCAQCAQCAQCBt0YebdJO1Ti70Giu6WQhshbvF90be88TwHwp6jLPkq9Hwjh9dvec/ljrG7o9hdlm4fBY2dM+xkePgwdwv8AMqXFi8OHP4lxC2ry7/djtDkartbUM/Db4Qu/VQz/AKiHWx9OD2+c/wDcPVldeXCAQCAQCAQCAQCAQCAQV66sbC3M8+A4uPIDiUHH7azkUM0lQchMThDDfcTpmdzdr7lFmnakr3Dac+ppHzeXYNTmWnfGxzwXy9tt2tiyNa3K57iL3zE6dyraWkTSd3c47qbY89eX0RVVHPh5zxyEsIAMjA8Nv7DtLeBWt6TitvVNp9Xh1+Lws/f0aGF7RZtJnua7g43LPeeCtYssX7uDrtBk099nWYdtM+PsvIlYR6rrOYR3FTOfMTDfp6oMb19D6o1lpieyRxdH7JRjd1OG17KiMSRm7T5g8QRwIRhaQCAQCAQCBCgLoOO6QtrBRQ5IiDUSCzRvyNNx1hHyHE+9V8+XkjaO7r8J4dOqyc1vLHef+mf0bbJmEelVQJnlBLQ7ewOuS43++6+vlzWunxbdbd03GOI1vPgYulY6fV6AArTgvKqA5tqJPwk/CBn6qlHXUS9PeeXhER8Zerq68yEAgEAgEAgEAgEDZHgC50QMaSdbW7uKCtiOJthaL3c9xsxg9ZzuXd4oM1rXB+eW0lQRdrP4cLeZ5ePFB5t0g4uKnNHA7rGxAvll4SP+61o9ka281XzeWXU4X9nUUn5rfRVgYqYpHvNmMqCLDeT1bDpy371ppI+wue0Mx7xH0eluwOAsLDEx7SLEOAdcd91amImNpcGl5rO8PINsdkpcKk66nHW0pNiHdrID/Dl9pp4O+uppXxzjner02l11NbTwc/m9JRspI5oHVFCTkZb0imcbvguPXafvR9/jyIFjHfmhyNXpbYL8lvwn4tTZ2vLHZSeGneOI939cFNDnzG0unwGt9Hqsu6OcgW4B/wB0/Ty5Iw7tAIBAIBAIEKDF2px9lBAZZNTuYzi93ABR5ckUjdb0Oivqs3JVwewmASYhOa+u7Yz3jadznA6ED2G7gOJVXDjnJbns7/FNZTS4o0mn/GXqjQrzynzORl5Vs2M+0lSfZ674ZGqlj/ry9Rq45eE4/wAHqyuvLhAIBAIBAIBAIGSyBouf5nuAQRsYSbu38By/UoJwgrVNKHdptmyBpDX2BIv8wg852yrJmuNMxro2OsXOJGeoceOYbmDj5dyxu2r3VpNkvR8LqZZb5vRnuA3Em3rEcByC0yx9iVzR321FNvjDS6ED+5Tf74f/AEYlDpfIv8f/ANRH0ejK04SKeFr2lrwHNcCCCAQQRqCCsTET3Zi0xO8PGNstk58Im9Nw0nqgTmbq7qwd7Hj70R793kVWtSaTvDu4NVTU4/Cy+b0lmYVibZntkjZ1QzEFl7hptqAeQFrX4Kelt4cvU4fCts6yuPZB5WI8dFuqvSsOqOthjf7cbHebQfqgsoBAIBAIKuJ1zKeJ0szsjGC7j/XFa2tyxvKTFivlvFKR1l5LQU8u0FeZZrspYjbLyb/Zg+06wLjw8lRrE577+j1ee2PhOn8Onnt3/wA/Z69TwNjaGsAa1oAAGgAGgAV+IiI2h5G1ptbmmUoWWAUHlOwfax+tdwAqf/cMAVLD1z2eo4l9nheGPp+0vV1deXCAQCAQCAQCCKeYNHMncBvJQNhiN8z9XfBo5D9UE6BCUGDi2N5ezEfF36IMuCsDnN60B+V12lwuWnu7uY+qMrm2U4kwurtv9EkuN/3d4PEab1pk8srGk6Z6fVznQYf3Kb/ev/qjUOm7S6XHJ3y1n5PSlZcQII5ow4EOAIIIINiCDvBCTG5vMTvDybGdnYqKrLKYHLJeTJpZhe1zS1vdxtwutK12T5M1snWWhjUQZStcd5mLR3gNH1K3QR3dzsv/AMyp78YGHzbcIS1EAgEAgZI8C5JsALknQALE7epEb9IeQ7RYnLjda2lpD+7sdcu1sbGxldzA3NHE+OlDJect+WOz12kwY+Gafx8vnntD1DBMLjpIWQwizWjuuTxcTxJOqvUpFI2h5jU6i+fJN795aK2QBAjkIeVdFvaxSuf3yfGc/wD5VHT/ANSz1HGJ20WGPp+z1ZXnlwgEAgEAgEFepqcmm9x3D6nkEEMI1zON3Hj3chyCC2woFe8AXOgQczjONZrtj0bxPNBhOcgQOQWHuE0MkL3FrZY3MLha7Q4WJAO/wWJjeG+O/JaLfAvRVg0lFFURTWP7yHMcPVkYY2gPHIaHTgQosNJrvC9xDUVzTWY+DvFM5wQVMUxBlPGXyGwG4cXHgB3oQ5GDDZJXmomFpJXfsouIbbRzuQA1/wBbIz6bMTayta+0cV3Mha4XAJzW1kfYd+nuWtp2hthrz2ivzdH0fbYRV0LY9Ipo42gx8C0AAOYeI7uCjx5ov0hf1/Dr6aebvWfV2IKmc0IBA0lB5j0jbTPnkFBRXe97gyUtO8n+EOX4j7uapajLzTyVem4RoaY6+95+0doddsZsyyggyCzpHWdK/m72RyaOA/VWMOPkrs5PEddbV5pvPb0h0NlK55yAQNkOh8ElmO8PLeh8Xqq13Nw+MkhVLTeez0nHPs4cNfhD1RXXmggECIBAIKOI4iItBYvO4cu8oM6GW5uTcneeaC7E9BYM4aLuNgEHM4ti5lNm6NQZN0CEoEugQOQaeG4kWEa/y/l3IdXW0VW2QXG8bx9R3II8VxNlPGXyHuDR6zjyAQYUMD5Htnqm5pD9hT8GDeHOHzJQZeO4w5znQUzs0jtJpx6rB/ZsP1QaOyWACO0hG4WZfeeGbw5eJKwzv8HJdIuygo3en0LxBlkBewENs4n14u8ne3jr4Kpnw7far0ej4Vr5y/y2aOaJdPsFtuyuZ1c1o6ho1boBIAPWZ9RwUmHPF42UuJ8Kvpbc9I3pP6fV2V1YcgZkPTdw/SLteKSPqacg1Egtpr1bT94/iPAKtnzcsbR3dnhPDfHt4mTpWP1cFBh9bg7oq0xhzXN7d7uLc2pbJ7JNh2uenjViuTHPPLu5NTpdfE6aJ227f+PXNmNo4a+LPCbOFs8ZtnYeRHLkeKv48kXjd5TWaLJpr8t4+ktkFSKhUAgjnPZd+U/JYns2r3h5n0Ii7al53l8fxDiqek+9L0ntHPXHX5PUFdeZCBUCIBBn4liTYrAmxe4sDtLNfluL3QclWF8ry4XbUMaBLCTo9o3PjPFBNh1eHj+rjx5INhlQGtzO0HzQYuI4kZDybwCChdAl0CEoEJQJdBcwrDn1DrN0aPWdwHcO9BoYhWx0zmimGZ7D23XJB5tPPj4IG4aeueKiUieck9VEPs4ADvIO48b+HijO/Rn4vjLpHOhpXZnHSep7uMcfIIw1NmtnmtaC4WZvAO955u7vmg6OvrGU8bpJXBjGAlxO4ALFp5Yb0x2yXitXkNTPPtFW5I80VLEb67mt3ZyOMjhoBwHvvRtzZrbej1OOuLhmDnv1vPZsbUdHRjDZ8LzMkiaLx5iHOLQLPY7g7mNx+e+TT8vWneFXR8Z5rTj1PWso8H6UnRfs8Qhf1jdCWANd/ejcRY+CxXUzHS8Jc3AaZp5tNeNvmfi3SiZR1eHwv6x2gc8Bzv7sbSbnxWL6qbdKQzh9n64p59TeNvktbEbDvEvpeJEvmJztY45iHe3IeLuQ3D5bYcHXnv3QcS4rWae76bpV6FPA17S17Q5rmkOaQC0g7wQd4VuY3jaXn62ms80T1eVbS7KT4XN6Xhhd1Y1fGLksG86ffj7t4+VLJhnHPNR6fScRxavH7vqo+kuy2N2xixBlhaOZoGeO/wD4mHiFPizRk6S5PEOG5NJPxr6S6i6nc0IK2JyZYZHconnyaVieyTDG+SPq8/6D2fu05/6do8ox+qqaPtLve0U/xaR/xelK486EAgRBkbRYg6BjcosHuyl/sm2g9/NBk0tSyRhjmGZjufDvQU6ymMRayZ5AB/d6ob2HgyTmPFBBUwlznOsIqhgvIz7k7f7Rh5/0UET8Q60abhw5d1kEd0CXQF0CEoGkoL+EYW6oN/VjHrO+gQX8UxZrGdTS9lg0LhvPMA/VBgoIZi4MeGPdGHtyvy6Ei+5B0myuCMMbX6ZB6rfaI3l36LA6medsbS55DWtBJJ0AA4p0iOrasTaeWsPHsexabHqttPRgtpmOvcggEf2sg00H3W/XdSve2W3LHZ6fTafHw/D4uXzT2h6js7gkVDA2KEaAXc473usLuPeVcx0isPParU5NTk57NS6226q09VKtwuGf7eKOX87WuPmVi2OJ7pcefJj8lpLQ4VDB9hEyL8rWtPmAsVpWvZnJmy5PPM/murZEECOCSPNtsdhXxv8AS8LvHI053RN0ufbj4A77t3G/nUy4Jj7VHoeH8VravgamN6/Fp7DbdMrLQ1FoqgachIRvtf1Xfh/obYc/N0t3QcR4VbBHi4utJ/R24VlxdmbtNJloqg8qaX/IVrfyyn00b5qx84cf0Jt/cpjzqz8Iov5qvpPI6/tBP8xEfJ6GrTghAqBt0EFfStmjcx+5wt4cig4KVj6aQsk4bncLcDfl3+5BsRVbepLZhnY4Wyneg56vkIysLjkB/YSE3LOTHFBTJJcSBllHrs4PHtNQWYJw8XH8/AjmglugS6BCUGhhWF9b25DkibvcdL9wQWMTxXO3qoBkiGmmhd4oMvKgaQgqSzkuyRjM4+TRzKEOz2Mj6umdc3/bPJJsBo1oJ7hoVjdtt8HAbX7RS4tUCiw8ZosxDnAkCQg6ucRuiFvf5A08uSck8lXpNDpK6PH7xn7+kPRNktnI8PgEcYzOOskhGr3fpwAVnFjilXE1msvqcm9u3o21IqFugS6BboC6AugLoC6Dh9uNhW1RM9LaKpHa07LZCNRcjc/dZ3mq+bBzdY7uzw7itsH8O/2qSpbGbdOD/RcTvFM05Q94y3PsyX3Hk7cdPfpizTE8l0/EOFxevj6XrXvMfB1e2kuXDqo/9Wk+LSFPk6VlytDG+op9YYfQ/Flw6/tTyHysPootJ/TdDj8/ze3wiHcKy4gQCBEBdBQxfDW1DLOsHD1XW3ePMHkg4apY+F2SS4y6a8OWvEd6BpIcC1wzNO8IKM0ZaWtc61j+yl5fgcfggZc3JaLSD7SPg4e21BahnDhcFA8uQaOG4eHDrZzkiG7m88ggkrq50xAAyRj1WDdbvQQsgQOMVkGRV1Be7q4d/wB53Bo7+9Bq4Fg+Y5Wbgf2kh335d57uCw2iGBtptGZ3jDcLBc0uySOadXuuczA7lvLncdVUy5JmeWr0PD9FXHT3jP2+DtdidlY8Ohto6Z4HWPtx9lvJo/mpsOKKRv6uZr9dfU36eWO0OkzKZzxdAXQGZAZkBmQGZAZkBmQGZGOm7mdstkIcQZfSOcDsSgb/AML/AGm/JQ5cVckfN0tBxHJpbf8AH1h5liWOVrIH4bUDM8SMaDmzPLbghgd94O7Nr620VO17xHJL02n0umveNZTpEdZh69slhfodHFCfWay7/wA51d8Sr2KnLSIeT12o8fPa8ev7NkKRUOCAQMugS6BLoM7GsMbUM4B4HZP0Pcg4eaJ0Ti14tY214fy70A6zgWvF2n+rhBRljLSGudYj7KXn+FyCMuNy5os8faR8/wAbUGzhMcZb1szgWD1YwdXkc+QBQWZ6h07rnRo0a0bgOQCC5TUaC6KSw1QcziteZXmKn4aPk4DmBzKCxgmF5+zHdrGntybyXcQ3m74Dx0WG9Y2ZW3e1RZ/yfho7Z7EjmXJbe37Nh4uN9XcPHdXy5Z8tXb4boYn+Nl7Q3tgtkW4fHnks6oe3tHgwadhvlqeK2w4uWOqtxLXzqLclelYddnU8uV9ChyBboC6Aum4LoDOga6S3csTLaKzPaGbWbQ00P2s8TCOBe2/kNVpOWseqzj0OfJ5aTLCrOkiiZfK58p/CxwHm6yitq6w6GLgGqt1mIj6ywarpWJ0p6e5/E+5/wtB+ajnU2ntC5HAcdOuXLEKUm0+LVWkMZiaeLY8p/wAUl/ksTbNb0bxg4Zgnebc2zZ2K2V6iT0iqBlnJJFySGE7zc+s48z7lLi0/LPNKhxDi0Za+Fhjar0KOVWpndxOkdkoesB4cgXMgjJQISgaXIGlyDMxjDhO24sHgaHgR7J7kHGSxmM2dpY213g8igSSzm5X6g/A8wga2iMZBqCWOAPUvc24fpcNkHEHTT7wvrcIMyvqzI8yMHVkWEjBe1wAM3eLD4c94dJszUtmA5jeEHaQUwa25sAAg4javaTMHMgOWNuj5BxJ+4zvWJnZvjpzzszNl8tUTFGeraxrXTWPbOYmzGnhuN3eS0rfmlay4LYq88p9udrhRxikobCYtDbsGkLTuAA++b6DvvxCjzZdvswuaDQeLPi5elYT9H+yIpG9fUC9Q4aA69UDv19s31Pu53xhxbfaszxLiHifwsXSI/V24erLinByBc6HU2ScNF3ENHMkAeZWs2rDeuO9u0Mmr2to4r56iO44NcHnybdRzmpHquY+GarJ2pP5MOs6T6Vn2bZZe8Na1vm43+CjnWRHZ0Mfs9qJ62mIYlR0pSvuKanbfhmL5D/hbb5qOdTkntCzXgmmxdcuT8lY41jFV6jXxg8WsbGPN9yn8ezeI4Vg6+YN2NxGo1qJ7A8HSSSfDQJ7vknzS1njWkxf0cX5xDSo+i1g+1me7uYGtHyJW8aOPWVbJ7Q5reWIhu0fR/Rx74us73ku+aljBSHOy8U1OXveW7S4NDHpHGxvg1o+ikisR6Ktst7d5XGwAcFsjndI2JGEgagcAgcgVBEXIGFyCNz0DHSII3SIMzFqMSi4tmt7iORQc9TvZTuL5Wlxb6oPqtP4ufdzQJVSOrWkPcXcW67vDl9EGCWOD7HSVt7X3SN4gjn/qEBTzGFwmh0APbafuneWn+u/nYOiqsdlrGBjLxR27buLvwhA+HC43x5Ht/Z6dnUXsb79/vWJjeG9LTWd4ef1E8+EVk4h3Ssd1ZOrSxzrtcObmnSx+qo2mcU7vVYKY9bgiJ7w2dgMOhafS6qaN8pcS0OkaS0m93uufWPwW2KsT9qZV+I5MkR4GKs7OtqdtaKPfO155MD3/ABaLDzU9tRjhzMfCdVk6xX82RWdJ0DPsopJO9xbG3z1PwUU6uPur1OAZP9y0QyZekqql0p4WD3SSn4WC08fLPaFqOE6PF1yXRGrxiq3GRgPLq4h8NVjbNbvOzPi8LweWN5Pj2DrJzeom8cznyHzJW0aa0+aWtuOYaf0scR+TXo+jKIfayvf3CzR8FvGkoqZPaDU26RtDeodhqOP+EHEcXXd81NGGkOdk4hqMne8t2mw2KMWYxrfAALeIiFW2S1u8rbYwOCy0PDUDrJsHAIFAQLZAtkCgIHAICyBUFNzkEbnIInvQQukQQvlQQvmQZ9fCJAedrEcxyKDAgJppBv6snQn7p9koN7HMLZUwdcwhr2C51tcDiDzCDkI2mR2Yj2Q8AgFzS+2a3uOm74BBv0MORoa45rE28Cbi/mgvdagzsXpI6hmSZgeL3HNp5tO8LW1It3T4NRkw23pLkpNiczuw9wb+INcfNV50tXXrx3JFe0NOi2Ei/iOe/wB4HyW0aakIb8a1F+07N6g2Wpo90Tb8yLnzKljHSPRRvrM9+9pbtPStb6rQPALbaFabWnrMrjGrPRhO0IbQkaEDwEEgCBwCBwCBQEDgECoFsgUIFQKAgECoM5xQQuKCF7kFeRyCu96CvJIgrvlQUqnK4EOFwRqP64oKbKaQjI556oHge04cAeXeglJaHdkAWbl03W5IJWSIJ2IJmRoLEcKHVZZEgsMjQTsjQTtYgka1BI1qB4ageAgcAgWyB1kC2QKgVAAIFQKgEAgzXBBA8IIHhBXkCCrK0oKkrSgpytcgqviedyAbA+xF9/cgSOkcEFyGmKC7FTILcdOgssgQTshQTMiQStjQSBiB4ageAgcAgcAgcAgVAqAQKgVAIFQCBUAgoOYgjdGgidEgidAgjdTXQROokDDh6BP9nIFGHBBIKAIHCiCCRtMgkbCgkEaB4YgeGIHBqB4agcAgdZAoCBbIHBAIFsgWyAQKgECoBAIBBXLUDSxA0sQIWIE6tAnVoE6tAdWgOrQGRAuRAZEC5EChqBcqBwagXKgUBAtkCoFsgWyBUAgVAqAQCBUAgEAgVBAgRAiAKBqAQCAQCAQCAQKgRAqACByBQgECoFQKgAgVAqAQCAQKEAgECoBB/9k="/>
          <p:cNvSpPr>
            <a:spLocks noChangeAspect="1"/>
          </p:cNvSpPr>
          <p:nvPr/>
        </p:nvSpPr>
        <p:spPr>
          <a:xfrm>
            <a:off x="155575" y="-144462"/>
            <a:ext cx="304800" cy="3048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1800" dirty="0">
              <a:latin typeface="Arial" panose="020B0604020202020204" pitchFamily="34" charset="0"/>
              <a:ea typeface="Arial" panose="020B0604020202020204" pitchFamily="34" charset="0"/>
            </a:endParaRPr>
          </a:p>
        </p:txBody>
      </p:sp>
      <p:pic>
        <p:nvPicPr>
          <p:cNvPr id="32777" name="Picture 49"/>
          <p:cNvPicPr>
            <a:picLocks noChangeAspect="1"/>
          </p:cNvPicPr>
          <p:nvPr/>
        </p:nvPicPr>
        <p:blipFill>
          <a:blip r:embed="rId2"/>
          <a:stretch>
            <a:fillRect/>
          </a:stretch>
        </p:blipFill>
        <p:spPr>
          <a:xfrm>
            <a:off x="7543800" y="25400"/>
            <a:ext cx="1563688" cy="609600"/>
          </a:xfrm>
          <a:prstGeom prst="rect">
            <a:avLst/>
          </a:prstGeom>
          <a:noFill/>
          <a:ln w="9525">
            <a:noFill/>
          </a:ln>
        </p:spPr>
      </p:pic>
      <p:sp>
        <p:nvSpPr>
          <p:cNvPr id="2" name="Text Box 1"/>
          <p:cNvSpPr txBox="1"/>
          <p:nvPr/>
        </p:nvSpPr>
        <p:spPr>
          <a:xfrm>
            <a:off x="612775" y="1700808"/>
            <a:ext cx="8170545" cy="3416320"/>
          </a:xfrm>
          <a:prstGeom prst="rect">
            <a:avLst/>
          </a:prstGeom>
          <a:noFill/>
        </p:spPr>
        <p:txBody>
          <a:bodyPr wrap="square" rtlCol="0" anchor="t">
            <a:spAutoFit/>
          </a:bodyPr>
          <a:lstStyle/>
          <a:p>
            <a:pPr marL="285750" indent="-285750" algn="just">
              <a:buFont typeface="Arial" panose="020B0604020202020204" pitchFamily="34" charset="0"/>
              <a:buChar char="•"/>
            </a:pPr>
            <a:r>
              <a:rPr lang="en-GB" altLang="en-US" b="1" dirty="0">
                <a:solidFill>
                  <a:srgbClr val="FF0000"/>
                </a:solidFill>
                <a:latin typeface="Times New Roman" panose="02020603050405020304" pitchFamily="18" charset="0"/>
                <a:cs typeface="Times New Roman" panose="02020603050405020304" pitchFamily="18" charset="0"/>
              </a:rPr>
              <a:t>Emerging trends and future directions </a:t>
            </a:r>
          </a:p>
          <a:p>
            <a:pPr marL="285750" indent="-285750" algn="just">
              <a:buFont typeface="Arial" panose="020B0604020202020204" pitchFamily="34" charset="0"/>
              <a:buChar char="•"/>
            </a:pPr>
            <a:endParaRPr lang="en-GB" altLang="en-US" b="1"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altLang="en-US" b="1" dirty="0">
                <a:solidFill>
                  <a:srgbClr val="FF0000"/>
                </a:solidFill>
                <a:latin typeface="Times New Roman" panose="02020603050405020304" pitchFamily="18" charset="0"/>
                <a:cs typeface="Times New Roman" panose="02020603050405020304" pitchFamily="18" charset="0"/>
              </a:rPr>
              <a:t>Privacy in blockchain: Zero-Knowledge Proofs, </a:t>
            </a:r>
            <a:r>
              <a:rPr lang="en-GB" altLang="en-US" b="1" dirty="0" err="1">
                <a:solidFill>
                  <a:srgbClr val="FF0000"/>
                </a:solidFill>
                <a:latin typeface="Times New Roman" panose="02020603050405020304" pitchFamily="18" charset="0"/>
                <a:cs typeface="Times New Roman" panose="02020603050405020304" pitchFamily="18" charset="0"/>
              </a:rPr>
              <a:t>zk</a:t>
            </a:r>
            <a:r>
              <a:rPr lang="en-GB" altLang="en-US" b="1" dirty="0">
                <a:solidFill>
                  <a:srgbClr val="FF0000"/>
                </a:solidFill>
                <a:latin typeface="Times New Roman" panose="02020603050405020304" pitchFamily="18" charset="0"/>
                <a:cs typeface="Times New Roman" panose="02020603050405020304" pitchFamily="18" charset="0"/>
              </a:rPr>
              <a:t>-SNARKs, </a:t>
            </a:r>
            <a:r>
              <a:rPr lang="en-GB" altLang="en-US" b="1" dirty="0" err="1">
                <a:solidFill>
                  <a:srgbClr val="FF0000"/>
                </a:solidFill>
                <a:latin typeface="Times New Roman" panose="02020603050405020304" pitchFamily="18" charset="0"/>
                <a:cs typeface="Times New Roman" panose="02020603050405020304" pitchFamily="18" charset="0"/>
              </a:rPr>
              <a:t>zk</a:t>
            </a:r>
            <a:r>
              <a:rPr lang="en-GB" altLang="en-US" b="1" dirty="0">
                <a:solidFill>
                  <a:srgbClr val="FF0000"/>
                </a:solidFill>
                <a:latin typeface="Times New Roman" panose="02020603050405020304" pitchFamily="18" charset="0"/>
                <a:cs typeface="Times New Roman" panose="02020603050405020304" pitchFamily="18" charset="0"/>
              </a:rPr>
              <a:t>-Rollups</a:t>
            </a:r>
          </a:p>
          <a:p>
            <a:pPr marL="285750" indent="-285750" algn="just">
              <a:buFont typeface="Arial" panose="020B0604020202020204" pitchFamily="34" charset="0"/>
              <a:buChar char="•"/>
            </a:pPr>
            <a:endParaRPr lang="en-GB" altLang="en-US" b="1"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altLang="en-US" b="1" dirty="0">
                <a:solidFill>
                  <a:srgbClr val="FF0000"/>
                </a:solidFill>
                <a:latin typeface="Times New Roman" panose="02020603050405020304" pitchFamily="18" charset="0"/>
                <a:cs typeface="Times New Roman" panose="02020603050405020304" pitchFamily="18" charset="0"/>
              </a:rPr>
              <a:t>Blockchain governance models and security implications</a:t>
            </a:r>
          </a:p>
          <a:p>
            <a:pPr marL="285750" indent="-285750" algn="just">
              <a:buFont typeface="Arial" panose="020B0604020202020204" pitchFamily="34" charset="0"/>
              <a:buChar char="•"/>
            </a:pPr>
            <a:endParaRPr lang="en-GB" altLang="en-US" b="1"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altLang="en-US" b="1" dirty="0">
                <a:solidFill>
                  <a:srgbClr val="FF0000"/>
                </a:solidFill>
                <a:latin typeface="Times New Roman" panose="02020603050405020304" pitchFamily="18" charset="0"/>
                <a:cs typeface="Times New Roman" panose="02020603050405020304" pitchFamily="18" charset="0"/>
              </a:rPr>
              <a:t>Quantum computing and its potential impact on blockchain security</a:t>
            </a:r>
          </a:p>
          <a:p>
            <a:pPr marL="285750" indent="-285750" algn="just">
              <a:buFont typeface="Arial" panose="020B0604020202020204" pitchFamily="34" charset="0"/>
              <a:buChar char="•"/>
            </a:pPr>
            <a:endParaRPr lang="en-GB" altLang="en-US" b="1"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altLang="en-US" b="1" dirty="0">
                <a:solidFill>
                  <a:srgbClr val="FF0000"/>
                </a:solidFill>
                <a:latin typeface="Times New Roman" panose="02020603050405020304" pitchFamily="18" charset="0"/>
                <a:cs typeface="Times New Roman" panose="02020603050405020304" pitchFamily="18" charset="0"/>
              </a:rPr>
              <a:t>Exploring new blockchain platforms and technologies (e.g., </a:t>
            </a:r>
            <a:r>
              <a:rPr lang="en-GB" altLang="en-US" b="1" dirty="0" err="1">
                <a:solidFill>
                  <a:srgbClr val="FF0000"/>
                </a:solidFill>
                <a:latin typeface="Times New Roman" panose="02020603050405020304" pitchFamily="18" charset="0"/>
                <a:cs typeface="Times New Roman" panose="02020603050405020304" pitchFamily="18" charset="0"/>
              </a:rPr>
              <a:t>Polkadot</a:t>
            </a:r>
            <a:r>
              <a:rPr lang="en-GB" altLang="en-US" b="1" dirty="0">
                <a:solidFill>
                  <a:srgbClr val="FF0000"/>
                </a:solidFill>
                <a:latin typeface="Times New Roman" panose="02020603050405020304" pitchFamily="18" charset="0"/>
                <a:cs typeface="Times New Roman" panose="02020603050405020304" pitchFamily="18" charset="0"/>
              </a:rPr>
              <a:t>, Cosmos, </a:t>
            </a:r>
            <a:r>
              <a:rPr lang="en-GB" altLang="en-US" b="1" dirty="0" err="1">
                <a:solidFill>
                  <a:srgbClr val="FF0000"/>
                </a:solidFill>
                <a:latin typeface="Times New Roman" panose="02020603050405020304" pitchFamily="18" charset="0"/>
                <a:cs typeface="Times New Roman" panose="02020603050405020304" pitchFamily="18" charset="0"/>
              </a:rPr>
              <a:t>Tezos</a:t>
            </a:r>
            <a:r>
              <a:rPr lang="en-GB" altLang="en-US" b="1" dirty="0">
                <a:solidFill>
                  <a:srgbClr val="FF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GB" altLang="en-US" b="1"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altLang="en-US" b="1" dirty="0">
                <a:solidFill>
                  <a:srgbClr val="FF0000"/>
                </a:solidFill>
                <a:latin typeface="Times New Roman" panose="02020603050405020304" pitchFamily="18" charset="0"/>
                <a:cs typeface="Times New Roman" panose="02020603050405020304" pitchFamily="18" charset="0"/>
              </a:rPr>
              <a:t>Future directions in blockchain research and development</a:t>
            </a:r>
            <a:endParaRPr lang="en-GB" alt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605" y="-99377"/>
            <a:ext cx="8229600" cy="1143000"/>
          </a:xfrm>
        </p:spPr>
        <p:txBody>
          <a:bodyPr/>
          <a:lstStyle/>
          <a:p>
            <a:r>
              <a:rPr lang="en-GB" altLang="en-US" sz="4000"/>
              <a:t>OPEN EDUCATIONAL RESOURCES</a:t>
            </a:r>
          </a:p>
        </p:txBody>
      </p:sp>
      <p:sp>
        <p:nvSpPr>
          <p:cNvPr id="3" name="Content Placeholder 2"/>
          <p:cNvSpPr>
            <a:spLocks noGrp="1"/>
          </p:cNvSpPr>
          <p:nvPr>
            <p:ph idx="1"/>
          </p:nvPr>
        </p:nvSpPr>
        <p:spPr>
          <a:xfrm>
            <a:off x="457200" y="980440"/>
            <a:ext cx="8229600" cy="4525963"/>
          </a:xfrm>
        </p:spPr>
        <p:txBody>
          <a:bodyPr/>
          <a:lstStyle/>
          <a:p>
            <a:pPr marL="0" indent="0">
              <a:buNone/>
            </a:pPr>
            <a:endParaRPr lang="en-GB" altLang="en-US" sz="2400" b="1" dirty="0"/>
          </a:p>
          <a:p>
            <a:pPr marL="0" indent="0">
              <a:buNone/>
            </a:pPr>
            <a:r>
              <a:rPr lang="en-GB" altLang="en-US" sz="2400" b="1" dirty="0"/>
              <a:t>1. </a:t>
            </a:r>
            <a:r>
              <a:rPr lang="en-IN" altLang="en-US" sz="2400" b="1" dirty="0">
                <a:latin typeface="Times New Roman" panose="02020603050405020304" pitchFamily="18" charset="0"/>
                <a:cs typeface="Times New Roman" panose="02020603050405020304" pitchFamily="18" charset="0"/>
              </a:rPr>
              <a:t>Introduction to blockchain concepts</a:t>
            </a:r>
            <a:endParaRPr lang="en-GB" altLang="en-US" sz="2400" b="1" dirty="0"/>
          </a:p>
          <a:p>
            <a:pPr marL="0" indent="0">
              <a:buNone/>
            </a:pPr>
            <a:r>
              <a:rPr lang="en-GB" altLang="en-US" sz="1800" b="1" dirty="0">
                <a:solidFill>
                  <a:srgbClr val="FF0000"/>
                </a:solidFill>
                <a:latin typeface="Times New Roman" panose="02020603050405020304" pitchFamily="18" charset="0"/>
                <a:cs typeface="Times New Roman" panose="02020603050405020304" pitchFamily="18" charset="0"/>
              </a:rPr>
              <a:t>https://www.ibm.com/topics/blockchain</a:t>
            </a:r>
            <a:br>
              <a:rPr lang="en-GB" altLang="en-US" sz="1800" b="1" dirty="0">
                <a:solidFill>
                  <a:srgbClr val="FF0000"/>
                </a:solidFill>
              </a:rPr>
            </a:br>
            <a:br>
              <a:rPr lang="en-GB" altLang="en-US" sz="1800" b="1" dirty="0">
                <a:solidFill>
                  <a:srgbClr val="FF0000"/>
                </a:solidFill>
              </a:rPr>
            </a:br>
            <a:endParaRPr lang="en-GB" altLang="en-US" sz="1800" b="1" dirty="0">
              <a:solidFill>
                <a:srgbClr val="FF0000"/>
              </a:solidFill>
            </a:endParaRPr>
          </a:p>
          <a:p>
            <a:pPr marL="0" indent="0">
              <a:buNone/>
            </a:pPr>
            <a:r>
              <a:rPr lang="en-GB" altLang="en-US" sz="2400" b="1" dirty="0">
                <a:solidFill>
                  <a:schemeClr val="tx1"/>
                </a:solidFill>
              </a:rPr>
              <a:t>2. </a:t>
            </a:r>
            <a:r>
              <a:rPr lang="en-IN" sz="2400" b="1" dirty="0">
                <a:latin typeface="Times New Roman" panose="02020603050405020304" pitchFamily="18" charset="0"/>
                <a:cs typeface="Times New Roman" panose="02020603050405020304" pitchFamily="18" charset="0"/>
              </a:rPr>
              <a:t>Ethereum Development</a:t>
            </a:r>
            <a:endParaRPr lang="en-GB" altLang="en-US" sz="2400" b="1" dirty="0">
              <a:solidFill>
                <a:schemeClr val="tx1"/>
              </a:solidFill>
            </a:endParaRPr>
          </a:p>
          <a:p>
            <a:pPr marL="0" indent="0">
              <a:buNone/>
            </a:pPr>
            <a:r>
              <a:rPr lang="en-GB" altLang="en-US" sz="1800" b="1" dirty="0">
                <a:solidFill>
                  <a:srgbClr val="FF0000"/>
                </a:solidFill>
                <a:latin typeface="Times New Roman" panose="02020603050405020304" pitchFamily="18" charset="0"/>
                <a:cs typeface="Times New Roman" panose="02020603050405020304" pitchFamily="18" charset="0"/>
              </a:rPr>
              <a:t>https://ethereum-blockchain-developer.com/</a:t>
            </a:r>
            <a:br>
              <a:rPr lang="en-GB" altLang="en-US" sz="1800" b="1" dirty="0">
                <a:solidFill>
                  <a:srgbClr val="FF0000"/>
                </a:solidFill>
                <a:latin typeface="Times New Roman" panose="02020603050405020304" pitchFamily="18" charset="0"/>
                <a:cs typeface="Times New Roman" panose="02020603050405020304" pitchFamily="18" charset="0"/>
              </a:rPr>
            </a:br>
            <a:endParaRPr lang="en-GB" altLang="en-US" sz="1800" b="1" dirty="0">
              <a:solidFill>
                <a:srgbClr val="FF0000"/>
              </a:solidFill>
              <a:latin typeface="Times New Roman" panose="02020603050405020304" pitchFamily="18" charset="0"/>
              <a:cs typeface="Times New Roman" panose="02020603050405020304" pitchFamily="18" charset="0"/>
            </a:endParaRPr>
          </a:p>
          <a:p>
            <a:pPr marL="0" indent="0">
              <a:buNone/>
            </a:pPr>
            <a:endParaRPr lang="en-GB" altLang="en-US" sz="1800" b="1" dirty="0">
              <a:solidFill>
                <a:srgbClr val="FF0000"/>
              </a:solidFill>
              <a:latin typeface="Times New Roman" panose="02020603050405020304" pitchFamily="18" charset="0"/>
              <a:cs typeface="Times New Roman" panose="02020603050405020304" pitchFamily="18" charset="0"/>
            </a:endParaRPr>
          </a:p>
          <a:p>
            <a:pPr marL="0" indent="0">
              <a:buNone/>
            </a:pPr>
            <a:r>
              <a:rPr lang="en-GB" altLang="en-US" sz="2400" b="1" dirty="0">
                <a:latin typeface="Times New Roman" panose="02020603050405020304" pitchFamily="18" charset="0"/>
                <a:cs typeface="Times New Roman" panose="02020603050405020304" pitchFamily="18" charset="0"/>
              </a:rPr>
              <a:t>3.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Ethereum and Solidity developer</a:t>
            </a:r>
          </a:p>
          <a:p>
            <a:pPr marL="0" indent="0">
              <a:buNone/>
            </a:pPr>
            <a:r>
              <a:rPr lang="en-US" sz="1800" b="1" dirty="0">
                <a:solidFill>
                  <a:srgbClr val="FF0000"/>
                </a:solidFill>
                <a:latin typeface="Times New Roman" panose="02020603050405020304" pitchFamily="18" charset="0"/>
                <a:cs typeface="Times New Roman" panose="02020603050405020304" pitchFamily="18" charset="0"/>
              </a:rPr>
              <a:t>https://www.udemy.com/course/ethereum-and-solidity-the-complete-developers-guide/</a:t>
            </a:r>
            <a:endParaRPr lang="en-GB" altLang="en-US" sz="18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03159-2416-4E17-84FE-6B9249C65147}"/>
              </a:ext>
            </a:extLst>
          </p:cNvPr>
          <p:cNvSpPr>
            <a:spLocks noGrp="1"/>
          </p:cNvSpPr>
          <p:nvPr>
            <p:ph type="title"/>
          </p:nvPr>
        </p:nvSpPr>
        <p:spPr/>
        <p:txBody>
          <a:bodyPr/>
          <a:lstStyle/>
          <a:p>
            <a:r>
              <a:rPr kumimoji="0" lang="en-IN" altLang="en-US" sz="3600" b="1" i="0"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Career Prospects</a:t>
            </a:r>
            <a:endParaRPr lang="en-IN" dirty="0"/>
          </a:p>
        </p:txBody>
      </p:sp>
      <p:sp>
        <p:nvSpPr>
          <p:cNvPr id="3" name="Content Placeholder 2">
            <a:extLst>
              <a:ext uri="{FF2B5EF4-FFF2-40B4-BE49-F238E27FC236}">
                <a16:creationId xmlns:a16="http://schemas.microsoft.com/office/drawing/2014/main" id="{9F28B873-69CD-4443-8F13-1DA4CDB00CF4}"/>
              </a:ext>
            </a:extLst>
          </p:cNvPr>
          <p:cNvSpPr>
            <a:spLocks noGrp="1"/>
          </p:cNvSpPr>
          <p:nvPr>
            <p:ph idx="1"/>
          </p:nvPr>
        </p:nvSpPr>
        <p:spPr/>
        <p:txBody>
          <a:bodyPr/>
          <a:lstStyle/>
          <a:p>
            <a:r>
              <a:rPr lang="en-IN" sz="2400" b="1" dirty="0">
                <a:latin typeface="Times New Roman" panose="02020603050405020304" pitchFamily="18" charset="0"/>
                <a:cs typeface="Times New Roman" panose="02020603050405020304" pitchFamily="18" charset="0"/>
              </a:rPr>
              <a:t>Blockchain Developer</a:t>
            </a:r>
          </a:p>
          <a:p>
            <a:r>
              <a:rPr lang="en-IN" sz="2400" b="1" dirty="0">
                <a:latin typeface="Times New Roman" panose="02020603050405020304" pitchFamily="18" charset="0"/>
                <a:cs typeface="Times New Roman" panose="02020603050405020304" pitchFamily="18" charset="0"/>
              </a:rPr>
              <a:t>Blockchain Security Engineer</a:t>
            </a:r>
          </a:p>
          <a:p>
            <a:r>
              <a:rPr lang="en-IN" sz="2400" b="1" dirty="0">
                <a:latin typeface="Times New Roman" panose="02020603050405020304" pitchFamily="18" charset="0"/>
                <a:cs typeface="Times New Roman" panose="02020603050405020304" pitchFamily="18" charset="0"/>
              </a:rPr>
              <a:t>Blockchain Security Analyst</a:t>
            </a:r>
          </a:p>
        </p:txBody>
      </p:sp>
    </p:spTree>
    <p:extLst>
      <p:ext uri="{BB962C8B-B14F-4D97-AF65-F5344CB8AC3E}">
        <p14:creationId xmlns:p14="http://schemas.microsoft.com/office/powerpoint/2010/main" val="2030438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vert="horz" wrap="square" lIns="91440" tIns="45720" rIns="91440" bIns="45720" anchor="ctr" anchorCtr="0"/>
          <a:lstStyle/>
          <a:p>
            <a:pPr algn="l" eaLnBrk="1" hangingPunct="1"/>
            <a:r>
              <a:rPr lang="en-US" altLang="en-US" sz="4800" dirty="0">
                <a:solidFill>
                  <a:srgbClr val="C00000"/>
                </a:solidFill>
              </a:rPr>
              <a:t>Course details</a:t>
            </a:r>
            <a:endParaRPr lang="en-IN" altLang="en-US" sz="4800" dirty="0">
              <a:solidFill>
                <a:srgbClr val="C00000"/>
              </a:solidFill>
            </a:endParaRPr>
          </a:p>
        </p:txBody>
      </p:sp>
      <p:sp>
        <p:nvSpPr>
          <p:cNvPr id="3" name="Content Placeholder 2"/>
          <p:cNvSpPr>
            <a:spLocks noGrp="1"/>
          </p:cNvSpPr>
          <p:nvPr>
            <p:ph idx="1"/>
          </p:nvPr>
        </p:nvSpPr>
        <p:spPr>
          <a:xfrm>
            <a:off x="457200" y="1455738"/>
            <a:ext cx="8229600" cy="5068888"/>
          </a:xfrm>
        </p:spPr>
        <p:txBody>
          <a:bodyPr vert="horz" wrap="square" lIns="91440" tIns="45720" rIns="91440" bIns="45720" numCol="1" rtlCol="0" anchor="t" anchorCtr="0" compatLnSpc="1">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4000" b="0" i="0" u="none" strike="noStrike" kern="1200" cap="none" spc="0" normalizeH="0" baseline="0" noProof="0" dirty="0">
                <a:ln>
                  <a:noFill/>
                </a:ln>
                <a:solidFill>
                  <a:srgbClr val="C00000"/>
                </a:solidFill>
                <a:effectLst/>
                <a:uLnTx/>
                <a:uFillTx/>
                <a:latin typeface="+mn-lt"/>
                <a:ea typeface="+mn-ea"/>
                <a:cs typeface="+mn-cs"/>
              </a:rPr>
              <a:t>LTP – </a:t>
            </a:r>
            <a:r>
              <a:rPr kumimoji="0" lang="en-GB" altLang="en-US" sz="4000" b="0" i="0" u="none" strike="noStrike" kern="1200" cap="none" spc="0" normalizeH="0" baseline="0" noProof="0" dirty="0">
                <a:ln>
                  <a:noFill/>
                </a:ln>
                <a:solidFill>
                  <a:srgbClr val="C00000"/>
                </a:solidFill>
                <a:effectLst/>
                <a:uLnTx/>
                <a:uFillTx/>
                <a:latin typeface="+mn-lt"/>
                <a:ea typeface="+mn-ea"/>
                <a:cs typeface="+mn-cs"/>
              </a:rPr>
              <a:t>2</a:t>
            </a:r>
            <a:r>
              <a:rPr kumimoji="0" lang="en-US" sz="4000" b="0" i="0" u="none" strike="noStrike" kern="1200" cap="none" spc="0" normalizeH="0" baseline="0" noProof="0" dirty="0">
                <a:ln>
                  <a:noFill/>
                </a:ln>
                <a:solidFill>
                  <a:srgbClr val="C00000"/>
                </a:solidFill>
                <a:effectLst/>
                <a:uLnTx/>
                <a:uFillTx/>
                <a:latin typeface="+mn-lt"/>
                <a:ea typeface="+mn-ea"/>
                <a:cs typeface="+mn-cs"/>
              </a:rPr>
              <a:t> 0 2 [T</a:t>
            </a:r>
            <a:r>
              <a:rPr kumimoji="0" lang="en-GB" altLang="en-US" sz="4000" b="0" i="0" u="none" strike="noStrike" kern="1200" cap="none" spc="0" normalizeH="0" baseline="0" noProof="0" dirty="0">
                <a:ln>
                  <a:noFill/>
                </a:ln>
                <a:solidFill>
                  <a:srgbClr val="C00000"/>
                </a:solidFill>
                <a:effectLst/>
                <a:uLnTx/>
                <a:uFillTx/>
                <a:latin typeface="+mn-lt"/>
                <a:ea typeface="+mn-ea"/>
                <a:cs typeface="+mn-cs"/>
              </a:rPr>
              <a:t>wo</a:t>
            </a:r>
            <a:r>
              <a:rPr kumimoji="0" lang="en-US" sz="4000" b="0" i="0" u="none" strike="noStrike" kern="1200" cap="none" spc="0" normalizeH="0" baseline="0" noProof="0" dirty="0">
                <a:ln>
                  <a:noFill/>
                </a:ln>
                <a:solidFill>
                  <a:srgbClr val="C00000"/>
                </a:solidFill>
                <a:effectLst/>
                <a:uLnTx/>
                <a:uFillTx/>
                <a:latin typeface="+mn-lt"/>
                <a:ea typeface="+mn-ea"/>
                <a:cs typeface="+mn-cs"/>
              </a:rPr>
              <a:t> lectures/week]</a:t>
            </a:r>
          </a:p>
          <a:p>
            <a:pPr marL="0" marR="0" lvl="0" indent="0" algn="l" defTabSz="914400" rtl="0" eaLnBrk="1" fontAlgn="auto" latinLnBrk="0" hangingPunct="1">
              <a:lnSpc>
                <a:spcPct val="100000"/>
              </a:lnSpc>
              <a:spcBef>
                <a:spcPct val="20000"/>
              </a:spcBef>
              <a:spcAft>
                <a:spcPts val="0"/>
              </a:spcAft>
              <a:buClrTx/>
              <a:buSzTx/>
              <a:buNone/>
              <a:defRPr/>
            </a:pPr>
            <a:endParaRPr lang="en-US" sz="2800" b="1" dirty="0">
              <a:solidFill>
                <a:srgbClr val="FF0000"/>
              </a:solidFill>
            </a:endParaRPr>
          </a:p>
          <a:p>
            <a:pPr marL="0" marR="0" lvl="0" indent="0" algn="l" defTabSz="914400" rtl="0" eaLnBrk="1" fontAlgn="auto" latinLnBrk="0" hangingPunct="1">
              <a:lnSpc>
                <a:spcPct val="100000"/>
              </a:lnSpc>
              <a:spcBef>
                <a:spcPct val="20000"/>
              </a:spcBef>
              <a:spcAft>
                <a:spcPts val="0"/>
              </a:spcAft>
              <a:buClrTx/>
              <a:buSzTx/>
              <a:buNone/>
              <a:defRPr/>
            </a:pPr>
            <a:r>
              <a:rPr lang="en-US" sz="2800" b="1" dirty="0">
                <a:solidFill>
                  <a:srgbClr val="FF0000"/>
                </a:solidFill>
              </a:rPr>
              <a:t>Text Book:</a:t>
            </a:r>
          </a:p>
          <a:p>
            <a:pPr eaLnBrk="1" fontAlgn="auto" hangingPunct="1">
              <a:lnSpc>
                <a:spcPct val="110000"/>
              </a:lnSpc>
              <a:spcAft>
                <a:spcPts val="0"/>
              </a:spcAft>
              <a:defRPr/>
            </a:pPr>
            <a:r>
              <a:rPr lang="en-US" sz="1800" dirty="0">
                <a:latin typeface="Times New Roman" panose="02020603050405020304" pitchFamily="18" charset="0"/>
                <a:cs typeface="Times New Roman" panose="02020603050405020304" pitchFamily="18" charset="0"/>
              </a:rPr>
              <a:t> MASTERING BLOCKCHAIN by LORNE LANTZ AND DANIEL CAWREY, </a:t>
            </a:r>
            <a:r>
              <a:rPr lang="en-US" sz="1800" dirty="0" err="1">
                <a:latin typeface="Times New Roman" panose="02020603050405020304" pitchFamily="18" charset="0"/>
                <a:cs typeface="Times New Roman" panose="02020603050405020304" pitchFamily="18" charset="0"/>
              </a:rPr>
              <a:t>O'reilly</a:t>
            </a:r>
            <a:r>
              <a:rPr lang="en-US" sz="1800" dirty="0">
                <a:latin typeface="Times New Roman" panose="02020603050405020304" pitchFamily="18" charset="0"/>
                <a:cs typeface="Times New Roman" panose="02020603050405020304" pitchFamily="18" charset="0"/>
              </a:rPr>
              <a:t> Media</a:t>
            </a:r>
            <a:endParaRPr kumimoji="0" lang="en-US" sz="3600" b="0" i="0" u="sng"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800" b="1" i="0" u="none" strike="noStrike" kern="1200" cap="none" spc="0" normalizeH="0" baseline="0" noProof="0" dirty="0">
                <a:ln>
                  <a:noFill/>
                </a:ln>
                <a:solidFill>
                  <a:srgbClr val="FF0000"/>
                </a:solidFill>
                <a:effectLst/>
                <a:uLnTx/>
                <a:uFillTx/>
                <a:latin typeface="+mn-lt"/>
                <a:ea typeface="+mn-ea"/>
                <a:cs typeface="+mn-cs"/>
              </a:rPr>
              <a:t>Reference Book</a:t>
            </a:r>
          </a:p>
          <a:p>
            <a:pPr eaLnBrk="1" fontAlgn="auto" hangingPunct="1">
              <a:spcAft>
                <a:spcPts val="0"/>
              </a:spcAft>
              <a:defRPr/>
            </a:pPr>
            <a:r>
              <a:rPr lang="en-US" sz="1800" dirty="0">
                <a:latin typeface="Times New Roman" panose="02020603050405020304" pitchFamily="18" charset="0"/>
                <a:ea typeface="DengXian" panose="020B0503020204020204" pitchFamily="2" charset="-122"/>
                <a:cs typeface="Times New Roman" panose="02020603050405020304" pitchFamily="18" charset="0"/>
              </a:rPr>
              <a:t>ETHEREUM SMART CONTRACT DEVELOPMENT: BUILD BLOCKCHAIN-BASED DECENTRALIZED APPLICATIONS USING SOLIDITY by MAYUKH MUKHOPADHYAY, PACKT PUBLISHING</a:t>
            </a:r>
          </a:p>
        </p:txBody>
      </p:sp>
      <p:cxnSp>
        <p:nvCxnSpPr>
          <p:cNvPr id="4" name="Straight Connector 3"/>
          <p:cNvCxnSpPr/>
          <p:nvPr/>
        </p:nvCxnSpPr>
        <p:spPr>
          <a:xfrm>
            <a:off x="611188" y="1268413"/>
            <a:ext cx="7056438" cy="0"/>
          </a:xfrm>
          <a:prstGeom prst="line">
            <a:avLst/>
          </a:prstGeom>
        </p:spPr>
        <p:style>
          <a:lnRef idx="3">
            <a:schemeClr val="accent6"/>
          </a:lnRef>
          <a:fillRef idx="0">
            <a:schemeClr val="accent6"/>
          </a:fillRef>
          <a:effectRef idx="2">
            <a:schemeClr val="accent6"/>
          </a:effectRef>
          <a:fontRef idx="minor">
            <a:schemeClr val="tx1"/>
          </a:fontRef>
        </p:style>
      </p:cxnSp>
      <p:pic>
        <p:nvPicPr>
          <p:cNvPr id="13317" name="Picture 49"/>
          <p:cNvPicPr>
            <a:picLocks noChangeAspect="1"/>
          </p:cNvPicPr>
          <p:nvPr/>
        </p:nvPicPr>
        <p:blipFill>
          <a:blip r:embed="rId2"/>
          <a:stretch>
            <a:fillRect/>
          </a:stretch>
        </p:blipFill>
        <p:spPr>
          <a:xfrm>
            <a:off x="7543800" y="25400"/>
            <a:ext cx="1563688" cy="609600"/>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vert="horz" wrap="square" lIns="91440" tIns="45720" rIns="91440" bIns="45720" anchor="ctr" anchorCtr="0"/>
          <a:lstStyle/>
          <a:p>
            <a:r>
              <a:rPr lang="en-US" altLang="en-US" dirty="0"/>
              <a:t>The End</a:t>
            </a:r>
          </a:p>
        </p:txBody>
      </p:sp>
      <p:sp>
        <p:nvSpPr>
          <p:cNvPr id="36867" name="Content Placeholder 2"/>
          <p:cNvSpPr>
            <a:spLocks noGrp="1"/>
          </p:cNvSpPr>
          <p:nvPr>
            <p:ph idx="1"/>
          </p:nvPr>
        </p:nvSpPr>
        <p:spPr/>
        <p:txBody>
          <a:bodyPr vert="horz" wrap="square" lIns="91440" tIns="45720" rIns="91440" bIns="45720" anchor="t" anchorCtr="0"/>
          <a:lstStyle/>
          <a:p>
            <a:pPr>
              <a:buClrTx/>
              <a:buSzTx/>
              <a:buFont typeface="Arial" panose="020B0604020202020204" pitchFamily="34" charset="0"/>
            </a:pPr>
            <a:endParaRPr lang="en-US" altLang="en-US" dirty="0"/>
          </a:p>
        </p:txBody>
      </p:sp>
      <p:pic>
        <p:nvPicPr>
          <p:cNvPr id="36868" name="Picture 5" descr="http://gabrielledolan.com/wp/wp-content/uploads/2013/05/any-questions.jpg"/>
          <p:cNvPicPr>
            <a:picLocks noChangeAspect="1"/>
          </p:cNvPicPr>
          <p:nvPr/>
        </p:nvPicPr>
        <p:blipFill>
          <a:blip r:embed="rId2"/>
          <a:stretch>
            <a:fillRect/>
          </a:stretch>
        </p:blipFill>
        <p:spPr>
          <a:xfrm>
            <a:off x="533400" y="1295400"/>
            <a:ext cx="7934325" cy="4724400"/>
          </a:xfrm>
          <a:prstGeom prst="rect">
            <a:avLst/>
          </a:prstGeom>
          <a:noFill/>
          <a:ln w="9525">
            <a:noFill/>
          </a:ln>
        </p:spPr>
      </p:pic>
      <p:sp>
        <p:nvSpPr>
          <p:cNvPr id="36869" name="Date Placeholder 3"/>
          <p:cNvSpPr txBox="1">
            <a:spLocks noGrp="1"/>
          </p:cNvSpPr>
          <p:nvPr>
            <p:ph type="dt" sz="half" idx="10"/>
          </p:nvPr>
        </p:nvSpPr>
        <p:spPr>
          <a:xfrm>
            <a:off x="179388" y="6519863"/>
            <a:ext cx="5545137" cy="365125"/>
          </a:xfrm>
          <a:noFill/>
          <a:ln>
            <a:noFill/>
          </a:ln>
        </p:spPr>
        <p:txBody>
          <a:bodyPr anchor="ctr" anchorCtr="0"/>
          <a:lstStyle/>
          <a:p>
            <a:pPr marL="0" indent="0" eaLnBrk="1" hangingPunct="1">
              <a:spcBef>
                <a:spcPct val="0"/>
              </a:spcBef>
              <a:buFontTx/>
              <a:buNone/>
            </a:pPr>
            <a:endParaRPr lang="en-IN" altLang="en-US" sz="1400" dirty="0">
              <a:solidFill>
                <a:srgbClr val="898989"/>
              </a:solidFill>
              <a:latin typeface="Tahoma" panose="020B0604030504040204" pitchFamily="34" charset="0"/>
              <a:ea typeface="Tahoma" panose="020B0604030504040204" pitchFamily="34" charset="0"/>
            </a:endParaRPr>
          </a:p>
        </p:txBody>
      </p:sp>
      <p:pic>
        <p:nvPicPr>
          <p:cNvPr id="36870" name="Picture 49"/>
          <p:cNvPicPr>
            <a:picLocks noChangeAspect="1"/>
          </p:cNvPicPr>
          <p:nvPr/>
        </p:nvPicPr>
        <p:blipFill>
          <a:blip r:embed="rId3"/>
          <a:stretch>
            <a:fillRect/>
          </a:stretch>
        </p:blipFill>
        <p:spPr>
          <a:xfrm>
            <a:off x="7543800" y="25400"/>
            <a:ext cx="1563688" cy="60960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vert="horz" wrap="square" lIns="91440" tIns="45720" rIns="91440" bIns="45720" anchor="ctr" anchorCtr="0"/>
          <a:lstStyle/>
          <a:p>
            <a:pPr algn="l" eaLnBrk="1" hangingPunct="1"/>
            <a:r>
              <a:rPr lang="en-US" altLang="en-US" sz="4800" dirty="0">
                <a:solidFill>
                  <a:srgbClr val="C00000"/>
                </a:solidFill>
              </a:rPr>
              <a:t>Course Assessment Model</a:t>
            </a:r>
            <a:endParaRPr lang="en-IN" altLang="en-US" sz="4800" dirty="0">
              <a:solidFill>
                <a:srgbClr val="C00000"/>
              </a:solidFill>
            </a:endParaRPr>
          </a:p>
        </p:txBody>
      </p:sp>
      <p:cxnSp>
        <p:nvCxnSpPr>
          <p:cNvPr id="4" name="Straight Connector 3"/>
          <p:cNvCxnSpPr/>
          <p:nvPr/>
        </p:nvCxnSpPr>
        <p:spPr>
          <a:xfrm>
            <a:off x="611188" y="1268413"/>
            <a:ext cx="7056438"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7" name="Straight Connector 6"/>
          <p:cNvCxnSpPr/>
          <p:nvPr/>
        </p:nvCxnSpPr>
        <p:spPr>
          <a:xfrm>
            <a:off x="6804025" y="4581525"/>
            <a:ext cx="108108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a:spLocks noGrp="1"/>
          </p:cNvSpPr>
          <p:nvPr>
            <p:ph idx="1"/>
          </p:nvPr>
        </p:nvSpPr>
        <p:spPr>
          <a:xfrm>
            <a:off x="468313" y="1484313"/>
            <a:ext cx="8229600" cy="5068888"/>
          </a:xfrm>
        </p:spPr>
        <p:txBody>
          <a:bodyPr vert="horz" wrap="square" lIns="91440" tIns="45720" rIns="91440" bIns="45720" numCol="1" rtlCol="0" anchor="t" anchorCtr="0" compatLnSpc="1">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800" b="1" i="0" u="none" strike="noStrike" kern="1200" cap="none" spc="0" normalizeH="0" baseline="0" noProof="0" dirty="0">
                <a:ln>
                  <a:noFill/>
                </a:ln>
                <a:solidFill>
                  <a:srgbClr val="FF0000"/>
                </a:solidFill>
                <a:effectLst/>
                <a:uLnTx/>
                <a:uFillTx/>
                <a:latin typeface="+mn-lt"/>
                <a:ea typeface="+mn-ea"/>
                <a:cs typeface="+mn-cs"/>
              </a:rPr>
              <a:t>MARKS BREAK UP</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800" b="1" i="0" u="none" strike="noStrike" kern="1200" cap="none" spc="0" normalizeH="0" baseline="0" noProof="0" dirty="0">
                <a:ln>
                  <a:noFill/>
                </a:ln>
                <a:solidFill>
                  <a:srgbClr val="FF0000"/>
                </a:solidFill>
                <a:effectLst/>
                <a:uLnTx/>
                <a:uFillTx/>
                <a:latin typeface="+mn-lt"/>
                <a:ea typeface="+mn-ea"/>
                <a:cs typeface="+mn-cs"/>
              </a:rPr>
              <a:t>Attendance 					  5</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CA (T</a:t>
            </a:r>
            <a:r>
              <a:rPr kumimoji="0" lang="en-GB" altLang="en-US" sz="2400" b="0" i="0" u="none" strike="noStrike" kern="1200" cap="none" spc="0" normalizeH="0" baseline="0" noProof="0" dirty="0">
                <a:ln>
                  <a:noFill/>
                </a:ln>
                <a:solidFill>
                  <a:schemeClr val="tx1"/>
                </a:solidFill>
                <a:effectLst/>
                <a:uLnTx/>
                <a:uFillTx/>
                <a:latin typeface="+mn-lt"/>
                <a:ea typeface="+mn-ea"/>
                <a:cs typeface="+mn-cs"/>
              </a:rPr>
              <a:t>wo</a:t>
            </a:r>
            <a:r>
              <a:rPr kumimoji="0" lang="en-US" sz="2400" b="0" i="0" u="none" strike="noStrike" kern="1200" cap="none" spc="0" normalizeH="0" baseline="0" noProof="0" dirty="0">
                <a:ln>
                  <a:noFill/>
                </a:ln>
                <a:solidFill>
                  <a:schemeClr val="tx1"/>
                </a:solidFill>
                <a:effectLst/>
                <a:uLnTx/>
                <a:uFillTx/>
                <a:latin typeface="+mn-lt"/>
                <a:ea typeface="+mn-ea"/>
                <a:cs typeface="+mn-cs"/>
              </a:rPr>
              <a:t> best out of </a:t>
            </a:r>
            <a:r>
              <a:rPr kumimoji="0" lang="en-GB" altLang="en-US" sz="2400" b="0" i="0" u="none" strike="noStrike" kern="1200" cap="none" spc="0" normalizeH="0" baseline="0" noProof="0" dirty="0">
                <a:ln>
                  <a:noFill/>
                </a:ln>
                <a:solidFill>
                  <a:schemeClr val="tx1"/>
                </a:solidFill>
                <a:effectLst/>
                <a:uLnTx/>
                <a:uFillTx/>
                <a:latin typeface="+mn-lt"/>
                <a:ea typeface="+mn-ea"/>
                <a:cs typeface="+mn-cs"/>
              </a:rPr>
              <a:t>three</a:t>
            </a:r>
            <a:r>
              <a:rPr kumimoji="0" lang="en-US" sz="2400" b="0" i="0" u="none" strike="noStrike" kern="1200" cap="none" spc="0" normalizeH="0" baseline="0" noProof="0" dirty="0">
                <a:ln>
                  <a:noFill/>
                </a:ln>
                <a:solidFill>
                  <a:schemeClr val="tx1"/>
                </a:solidFill>
                <a:effectLst/>
                <a:uLnTx/>
                <a:uFillTx/>
                <a:latin typeface="+mn-lt"/>
                <a:ea typeface="+mn-ea"/>
                <a:cs typeface="+mn-cs"/>
              </a:rPr>
              <a:t> CA)	                             25</a:t>
            </a:r>
            <a:r>
              <a:rPr kumimoji="0" lang="en-US" sz="2400" b="0" i="1" u="none" strike="noStrike" kern="120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Mid Term Exam (MTE)				  20</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End Term Exam (ETE)				  50</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800" b="1" i="0" u="none" strike="noStrike" kern="1200" cap="none" spc="0" normalizeH="0" baseline="0" noProof="0" dirty="0">
                <a:ln>
                  <a:noFill/>
                </a:ln>
                <a:solidFill>
                  <a:srgbClr val="FF0000"/>
                </a:solidFill>
                <a:effectLst/>
                <a:uLnTx/>
                <a:uFillTx/>
                <a:latin typeface="+mn-lt"/>
                <a:ea typeface="+mn-ea"/>
                <a:cs typeface="+mn-cs"/>
              </a:rPr>
              <a:t>Total	</a:t>
            </a:r>
            <a:r>
              <a:rPr kumimoji="0" lang="en-US" sz="2800" b="1" i="0" u="none" strike="noStrike" kern="1200" cap="none" spc="0" normalizeH="0" baseline="0" noProof="0" dirty="0">
                <a:ln>
                  <a:noFill/>
                </a:ln>
                <a:solidFill>
                  <a:schemeClr val="tx1"/>
                </a:solidFill>
                <a:effectLst/>
                <a:uLnTx/>
                <a:uFillTx/>
                <a:latin typeface="+mn-lt"/>
                <a:ea typeface="+mn-ea"/>
                <a:cs typeface="+mn-cs"/>
              </a:rPr>
              <a:t>					</a:t>
            </a:r>
            <a:r>
              <a:rPr kumimoji="0" lang="en-US" sz="2800" b="1" i="0" u="none" strike="noStrike" kern="1200" cap="none" spc="0" normalizeH="0" baseline="0" noProof="0" dirty="0">
                <a:ln>
                  <a:noFill/>
                </a:ln>
                <a:solidFill>
                  <a:srgbClr val="FF0000"/>
                </a:solidFill>
                <a:effectLst/>
                <a:uLnTx/>
                <a:uFillTx/>
                <a:latin typeface="+mn-lt"/>
                <a:ea typeface="+mn-ea"/>
                <a:cs typeface="+mn-cs"/>
              </a:rPr>
              <a:t>100</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IN" sz="2800" b="0" i="0" u="none" strike="noStrike" kern="1200" cap="none" spc="0" normalizeH="0" baseline="0" noProof="0" dirty="0">
              <a:ln>
                <a:noFill/>
              </a:ln>
              <a:solidFill>
                <a:schemeClr val="accent6">
                  <a:lumMod val="75000"/>
                </a:schemeClr>
              </a:solidFill>
              <a:effectLst/>
              <a:uLnTx/>
              <a:uFillTx/>
              <a:latin typeface="+mn-lt"/>
              <a:ea typeface="+mn-ea"/>
              <a:cs typeface="+mn-cs"/>
            </a:endParaRPr>
          </a:p>
        </p:txBody>
      </p:sp>
      <p:pic>
        <p:nvPicPr>
          <p:cNvPr id="14342" name="Picture 49"/>
          <p:cNvPicPr>
            <a:picLocks noChangeAspect="1"/>
          </p:cNvPicPr>
          <p:nvPr/>
        </p:nvPicPr>
        <p:blipFill>
          <a:blip r:embed="rId2"/>
          <a:stretch>
            <a:fillRect/>
          </a:stretch>
        </p:blipFill>
        <p:spPr>
          <a:xfrm>
            <a:off x="7543800" y="25400"/>
            <a:ext cx="1563688" cy="60960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vert="horz" wrap="square" lIns="91440" tIns="45720" rIns="91440" bIns="45720" anchor="ctr" anchorCtr="0"/>
          <a:lstStyle/>
          <a:p>
            <a:r>
              <a:rPr lang="en-US" altLang="en-US" dirty="0">
                <a:latin typeface="Times New Roman" panose="02020603050405020304" pitchFamily="18" charset="0"/>
                <a:cs typeface="Times New Roman" panose="02020603050405020304" pitchFamily="18" charset="0"/>
              </a:rPr>
              <a:t>Course Outcomes</a:t>
            </a:r>
            <a:endParaRPr lang="en-IN" altLang="en-US" dirty="0"/>
          </a:p>
        </p:txBody>
      </p:sp>
      <p:sp>
        <p:nvSpPr>
          <p:cNvPr id="16387" name="Content Placeholder 2"/>
          <p:cNvSpPr>
            <a:spLocks noGrp="1"/>
          </p:cNvSpPr>
          <p:nvPr>
            <p:ph idx="1"/>
          </p:nvPr>
        </p:nvSpPr>
        <p:spPr>
          <a:xfrm>
            <a:off x="354013" y="1268412"/>
            <a:ext cx="8435975" cy="4968899"/>
          </a:xfrm>
        </p:spPr>
        <p:txBody>
          <a:bodyPr vert="horz" wrap="square" lIns="91440" tIns="45720" rIns="91440" bIns="45720" anchor="t" anchorCtr="0"/>
          <a:lstStyle/>
          <a:p>
            <a:pPr algn="just"/>
            <a:r>
              <a:rPr lang="en-US" altLang="en-US" b="1" dirty="0">
                <a:latin typeface="Times New Roman" panose="02020603050405020304" pitchFamily="18" charset="0"/>
                <a:cs typeface="Times New Roman" panose="02020603050405020304" pitchFamily="18" charset="0"/>
              </a:rPr>
              <a:t>Through this course, students should be able to:</a:t>
            </a:r>
          </a:p>
          <a:p>
            <a:pPr marL="342900" lvl="0" indent="-342900" algn="just">
              <a:buFont typeface="Symbol" panose="05050102010706020507" pitchFamily="18" charset="2"/>
              <a:buChar char=""/>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CO1 :: understand advanced concepts of blockchain architecture and design</a:t>
            </a:r>
          </a:p>
          <a:p>
            <a:pPr marL="342900" lvl="0" indent="-342900" algn="just">
              <a:buFont typeface="Symbol" panose="05050102010706020507" pitchFamily="18" charset="2"/>
              <a:buChar char=""/>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CO2 :: discover security vulnerabilities in smart contracts in order to mitigate them</a:t>
            </a:r>
            <a:endParaRPr lang="en-IN" sz="1800" dirty="0">
              <a:effectLst/>
              <a:latin typeface="Times New Roman" panose="02020603050405020304" pitchFamily="18" charset="0"/>
              <a:ea typeface="DengXian" panose="02010600030101010101" pitchFamily="2" charset="-122"/>
              <a:cs typeface="Times New Roman" panose="02020603050405020304" pitchFamily="18" charset="0"/>
            </a:endParaRPr>
          </a:p>
          <a:p>
            <a:pPr marL="342900" lvl="0" indent="-342900" algn="just">
              <a:buFont typeface="Symbol" panose="05050102010706020507" pitchFamily="18" charset="2"/>
              <a:buChar char=""/>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CO3 :: apply security best practices in blockchain applications</a:t>
            </a:r>
            <a:endParaRPr lang="en-IN" sz="1800" dirty="0">
              <a:effectLst/>
              <a:latin typeface="Times New Roman" panose="02020603050405020304" pitchFamily="18" charset="0"/>
              <a:ea typeface="DengXian" panose="02010600030101010101" pitchFamily="2" charset="-122"/>
              <a:cs typeface="Times New Roman" panose="02020603050405020304" pitchFamily="18" charset="0"/>
            </a:endParaRPr>
          </a:p>
          <a:p>
            <a:pPr marL="342900" lvl="0" indent="-342900" algn="just">
              <a:buFont typeface="Symbol" panose="05050102010706020507" pitchFamily="18" charset="2"/>
              <a:buChar char=""/>
            </a:pPr>
            <a:r>
              <a:rPr lang="en-IN" sz="1800" dirty="0">
                <a:effectLst/>
                <a:latin typeface="Times New Roman" panose="02020603050405020304" pitchFamily="18" charset="0"/>
                <a:ea typeface="DengXian" panose="02010600030101010101" pitchFamily="2" charset="-122"/>
                <a:cs typeface="Times New Roman" panose="02020603050405020304" pitchFamily="18" charset="0"/>
              </a:rPr>
              <a:t>CO4:: </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analyze the importance of security in decentralized finance</a:t>
            </a:r>
            <a:endParaRPr lang="en-IN" sz="1800" dirty="0">
              <a:effectLst/>
              <a:latin typeface="Times New Roman" panose="02020603050405020304" pitchFamily="18" charset="0"/>
              <a:ea typeface="DengXian" panose="02010600030101010101" pitchFamily="2" charset="-122"/>
              <a:cs typeface="Times New Roman" panose="02020603050405020304" pitchFamily="18" charset="0"/>
            </a:endParaRPr>
          </a:p>
          <a:p>
            <a:pPr marL="342900" lvl="0" indent="-342900" algn="just">
              <a:buFont typeface="Symbol" panose="05050102010706020507" pitchFamily="18" charset="2"/>
              <a:buChar char=""/>
            </a:pPr>
            <a:r>
              <a:rPr lang="en-IN" sz="1800" dirty="0">
                <a:effectLst/>
                <a:latin typeface="Times New Roman" panose="02020603050405020304" pitchFamily="18" charset="0"/>
                <a:ea typeface="DengXian" panose="02010600030101010101" pitchFamily="2" charset="-122"/>
                <a:cs typeface="Times New Roman" panose="02020603050405020304" pitchFamily="18" charset="0"/>
              </a:rPr>
              <a:t>CO5:: </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explore advanced topics and emerging trends in blockchain technology</a:t>
            </a:r>
            <a:endParaRPr lang="en-IN" sz="1800" dirty="0">
              <a:effectLst/>
              <a:latin typeface="Times New Roman" panose="02020603050405020304" pitchFamily="18" charset="0"/>
              <a:ea typeface="DengXian" panose="02010600030101010101" pitchFamily="2" charset="-122"/>
              <a:cs typeface="Times New Roman" panose="02020603050405020304" pitchFamily="18" charset="0"/>
            </a:endParaRPr>
          </a:p>
          <a:p>
            <a:pPr marL="342900" lvl="0" indent="-342900" algn="just">
              <a:buFont typeface="Symbol" panose="05050102010706020507" pitchFamily="18" charset="2"/>
              <a:buChar char=""/>
            </a:pPr>
            <a:r>
              <a:rPr lang="en-IN" sz="1800" dirty="0">
                <a:latin typeface="Times New Roman" panose="02020603050405020304" pitchFamily="18" charset="0"/>
                <a:ea typeface="DengXian" panose="02010600030101010101" pitchFamily="2" charset="-122"/>
                <a:cs typeface="Times New Roman" panose="02020603050405020304" pitchFamily="18" charset="0"/>
              </a:rPr>
              <a:t>CO6:: </a:t>
            </a:r>
            <a:r>
              <a:rPr lang="en-US" sz="1800" dirty="0">
                <a:latin typeface="Times New Roman" panose="02020603050405020304" pitchFamily="18" charset="0"/>
                <a:ea typeface="DengXian" panose="02010600030101010101" pitchFamily="2" charset="-122"/>
                <a:cs typeface="Times New Roman" panose="02020603050405020304" pitchFamily="18" charset="0"/>
              </a:rPr>
              <a:t>demonstrate the deployment of secure smart contracts</a:t>
            </a:r>
            <a:endParaRPr lang="en-IN" sz="1800" dirty="0">
              <a:effectLst/>
              <a:latin typeface="Times New Roman" panose="02020603050405020304" pitchFamily="18" charset="0"/>
              <a:ea typeface="DengXian" panose="02010600030101010101" pitchFamily="2"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561975"/>
          </a:xfrm>
        </p:spPr>
        <p:txBody>
          <a:bodyPr vert="horz" wrap="square" lIns="91440" tIns="45720" rIns="91440" bIns="45720" anchor="ctr" anchorCtr="0"/>
          <a:lstStyle/>
          <a:p>
            <a:r>
              <a:rPr lang="en-IN" altLang="en-US" sz="4800" dirty="0">
                <a:solidFill>
                  <a:srgbClr val="C00000"/>
                </a:solidFill>
              </a:rPr>
              <a:t>Program Outcomes for </a:t>
            </a:r>
            <a:r>
              <a:rPr lang="en-GB" altLang="en-IN" sz="4800" dirty="0">
                <a:solidFill>
                  <a:srgbClr val="C00000"/>
                </a:solidFill>
              </a:rPr>
              <a:t>CSC306</a:t>
            </a:r>
            <a:r>
              <a:rPr lang="en-IN" altLang="en-US" sz="4800" dirty="0">
                <a:solidFill>
                  <a:srgbClr val="C00000"/>
                </a:solidFill>
              </a:rPr>
              <a:t> </a:t>
            </a:r>
          </a:p>
        </p:txBody>
      </p:sp>
      <p:sp>
        <p:nvSpPr>
          <p:cNvPr id="16387" name="Content Placeholder 2"/>
          <p:cNvSpPr>
            <a:spLocks noGrp="1"/>
          </p:cNvSpPr>
          <p:nvPr>
            <p:ph idx="1"/>
          </p:nvPr>
        </p:nvSpPr>
        <p:spPr>
          <a:xfrm>
            <a:off x="457200" y="981075"/>
            <a:ext cx="8229600" cy="5145088"/>
          </a:xfrm>
        </p:spPr>
        <p:txBody>
          <a:bodyPr vert="horz" wrap="square" lIns="91440" tIns="45720" rIns="91440" bIns="45720" anchor="t" anchorCtr="0"/>
          <a:lstStyle/>
          <a:p>
            <a:r>
              <a:rPr lang="en-US" altLang="en-US" sz="1600" dirty="0">
                <a:solidFill>
                  <a:srgbClr val="000000"/>
                </a:solidFill>
                <a:latin typeface="Times New Roman" panose="02020603050405020304" pitchFamily="18" charset="0"/>
              </a:rPr>
              <a:t>PO-1:Engineering knowledge::Apply the knowledge of mathematics, science, engineering fundamentals, and an engineering specialization to the solution of complex engineering problems.</a:t>
            </a:r>
            <a:r>
              <a:rPr lang="en-US" altLang="en-US" sz="2800" dirty="0"/>
              <a:t> </a:t>
            </a:r>
          </a:p>
          <a:p>
            <a:r>
              <a:rPr lang="en-US" altLang="en-US" sz="1600" dirty="0">
                <a:solidFill>
                  <a:srgbClr val="000000"/>
                </a:solidFill>
                <a:latin typeface="Times New Roman" panose="02020603050405020304" pitchFamily="18" charset="0"/>
              </a:rPr>
              <a:t>PO-2: Problem analysis::Identify, formulate, research literature, and analyze complex engineering problems reaching substantiated conclusions using first principles of mathematics, natural sciences, and engineering sciences.</a:t>
            </a:r>
            <a:r>
              <a:rPr lang="en-US" altLang="en-US" sz="2800" dirty="0"/>
              <a:t> </a:t>
            </a:r>
          </a:p>
          <a:p>
            <a:r>
              <a:rPr lang="en-US" altLang="en-US" sz="1600" dirty="0">
                <a:solidFill>
                  <a:srgbClr val="000000"/>
                </a:solidFill>
                <a:latin typeface="Times New Roman" panose="02020603050405020304" pitchFamily="18" charset="0"/>
              </a:rPr>
              <a:t>PO-3:Design/development of solutions::Design solutions for complex engineering problems and design system components or processes that meet the specified needs with appropriate consideration for the public health and safety, and the cultural, societal, and environmental considerations.</a:t>
            </a:r>
            <a:r>
              <a:rPr lang="en-US" altLang="en-US" sz="2800" dirty="0"/>
              <a:t> </a:t>
            </a:r>
          </a:p>
          <a:p>
            <a:r>
              <a:rPr lang="en-US" altLang="en-US" sz="1600" dirty="0">
                <a:solidFill>
                  <a:srgbClr val="000000"/>
                </a:solidFill>
                <a:latin typeface="Times New Roman" panose="02020603050405020304" pitchFamily="18" charset="0"/>
              </a:rPr>
              <a:t>PO-4:Conduct investigations of complex problems::Use research-based knowledge and research methods including design of experiments, analysis and interpretation of data, and synthesis of the information to provide valid conclusions.</a:t>
            </a:r>
            <a:r>
              <a:rPr lang="en-US" altLang="en-US" sz="2800" dirty="0"/>
              <a:t> </a:t>
            </a:r>
          </a:p>
          <a:p>
            <a:r>
              <a:rPr lang="en-US" altLang="en-US" sz="1600" dirty="0">
                <a:solidFill>
                  <a:srgbClr val="000000"/>
                </a:solidFill>
                <a:latin typeface="Times New Roman" panose="02020603050405020304" pitchFamily="18" charset="0"/>
              </a:rPr>
              <a:t>PO-5: Modern tool usage::Create, select, and apply appropriate techniques, resources, and modern engineering and IT tools including prediction and modeling to complex engineering activities with an understanding of the limitations</a:t>
            </a:r>
            <a:r>
              <a:rPr lang="en-US" altLang="en-US" sz="2800" dirty="0"/>
              <a:t> </a:t>
            </a:r>
          </a:p>
          <a:p>
            <a:endParaRPr lang="en-I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a:xfrm>
            <a:off x="457200" y="404813"/>
            <a:ext cx="8229600" cy="5721350"/>
          </a:xfrm>
        </p:spPr>
        <p:txBody>
          <a:bodyPr vert="horz" wrap="square" lIns="91440" tIns="45720" rIns="91440" bIns="45720" anchor="t" anchorCtr="0"/>
          <a:lstStyle/>
          <a:p>
            <a:r>
              <a:rPr lang="en-US" altLang="en-US" sz="1600" dirty="0">
                <a:solidFill>
                  <a:srgbClr val="000000"/>
                </a:solidFill>
                <a:latin typeface="Times New Roman" panose="02020603050405020304" pitchFamily="18" charset="0"/>
              </a:rPr>
              <a:t>PO-6:The engineer and society::Apply reasoning informed by the contextual knowledge to assess societal, health, safety, legal and cultural issues and the consequent responsibilities relevant to the professional engineering practice.</a:t>
            </a:r>
            <a:r>
              <a:rPr lang="en-US" altLang="en-US" sz="2800" dirty="0"/>
              <a:t> </a:t>
            </a:r>
          </a:p>
          <a:p>
            <a:r>
              <a:rPr lang="en-US" altLang="en-US" sz="1600" dirty="0">
                <a:solidFill>
                  <a:srgbClr val="000000"/>
                </a:solidFill>
                <a:latin typeface="Times New Roman" panose="02020603050405020304" pitchFamily="18" charset="0"/>
              </a:rPr>
              <a:t>PO-8:Ethics::Apply ethical principles and commit to professional ethics and responsibilities and norms of the engineering practice. </a:t>
            </a:r>
          </a:p>
          <a:p>
            <a:r>
              <a:rPr lang="en-US" altLang="en-US" sz="1600" dirty="0">
                <a:solidFill>
                  <a:srgbClr val="000000"/>
                </a:solidFill>
                <a:latin typeface="Times New Roman" panose="02020603050405020304" pitchFamily="18" charset="0"/>
              </a:rPr>
              <a:t>PO-9:Individual and team work::Function effectively as an individual, and as a member or leader in diverse teams, and in multidisciplinary settings. </a:t>
            </a:r>
          </a:p>
          <a:p>
            <a:r>
              <a:rPr lang="en-US" altLang="en-US" sz="1600" dirty="0">
                <a:solidFill>
                  <a:srgbClr val="000000"/>
                </a:solidFill>
                <a:latin typeface="Times New Roman" panose="02020603050405020304" pitchFamily="18" charset="0"/>
              </a:rPr>
              <a:t>PO-10:Communication::Communicate effectively on complex engineering activities with the engineering community and with society at large, such as, being able to comprehend and write effective reports and design documentation, make effective presentations, and give and receive clear instructions. </a:t>
            </a:r>
          </a:p>
          <a:p>
            <a:r>
              <a:rPr lang="en-US" altLang="en-US" sz="1600" dirty="0">
                <a:solidFill>
                  <a:srgbClr val="000000"/>
                </a:solidFill>
                <a:latin typeface="Times New Roman" panose="02020603050405020304" pitchFamily="18" charset="0"/>
              </a:rPr>
              <a:t>PO-11: Project management and finance::Demonstrate knowledge and understanding of the engineering, management principles and apply the same to one’s own work, as a member or a leader in a team, manage projects efficiently in respective disciplines and multidisciplinary environments after consideration of economic and financial factors.</a:t>
            </a:r>
            <a:r>
              <a:rPr lang="en-US" altLang="en-US" sz="2800" dirty="0"/>
              <a:t> </a:t>
            </a:r>
            <a:endParaRPr lang="en-US" altLang="en-US" sz="1600" dirty="0">
              <a:solidFill>
                <a:srgbClr val="000000"/>
              </a:solidFill>
              <a:latin typeface="Times New Roman" panose="02020603050405020304" pitchFamily="18" charset="0"/>
            </a:endParaRPr>
          </a:p>
          <a:p>
            <a:r>
              <a:rPr lang="en-US" altLang="en-US" sz="1600" dirty="0">
                <a:solidFill>
                  <a:srgbClr val="000000"/>
                </a:solidFill>
                <a:latin typeface="Times New Roman" panose="02020603050405020304" pitchFamily="18" charset="0"/>
              </a:rPr>
              <a:t>PO-12: Life-long learning::Recognize the need for, and have the preparation and ability to engage in independent and life-long learning in the broadest context of technological change.</a:t>
            </a:r>
            <a:r>
              <a:rPr lang="en-US" altLang="en-US" sz="2800" dirty="0"/>
              <a:t> </a:t>
            </a:r>
          </a:p>
          <a:p>
            <a:r>
              <a:rPr lang="en-US" altLang="en-US" sz="1600" dirty="0">
                <a:solidFill>
                  <a:srgbClr val="000000"/>
                </a:solidFill>
                <a:latin typeface="Times New Roman" panose="02020603050405020304" pitchFamily="18" charset="0"/>
              </a:rPr>
              <a:t>PO-13: Competitive Skills::Ability to compete in national and international technical events and building the competitive spirit </a:t>
            </a:r>
            <a:endParaRPr lang="en-IN" altLang="en-US" sz="1600" dirty="0">
              <a:solidFill>
                <a:srgbClr val="000000"/>
              </a:solidFill>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vert="horz" wrap="square" lIns="91440" tIns="45720" rIns="91440" bIns="45720" anchor="ctr" anchorCtr="0"/>
          <a:lstStyle/>
          <a:p>
            <a:r>
              <a:rPr lang="en-US" altLang="en-US" dirty="0">
                <a:latin typeface="Times New Roman" panose="02020603050405020304" pitchFamily="18" charset="0"/>
                <a:cs typeface="Times New Roman" panose="02020603050405020304" pitchFamily="18" charset="0"/>
              </a:rPr>
              <a:t>Revised Bloom’s Taxonomy</a:t>
            </a:r>
            <a:endParaRPr lang="en-US" altLang="en-US" dirty="0">
              <a:latin typeface="Times New Roman" panose="02020603050405020304" pitchFamily="18" charset="0"/>
              <a:ea typeface="Times New Roman" panose="02020603050405020304" pitchFamily="18" charset="0"/>
            </a:endParaRPr>
          </a:p>
        </p:txBody>
      </p:sp>
      <p:pic>
        <p:nvPicPr>
          <p:cNvPr id="5" name="Picture 2" descr="revised Bloom's Taxonomy"/>
          <p:cNvPicPr>
            <a:picLocks noGrp="1" noChangeAspect="1" noChangeArrowheads="1"/>
          </p:cNvPicPr>
          <p:nvPr>
            <p:ph idx="1"/>
          </p:nvPr>
        </p:nvPicPr>
        <p:blipFill rotWithShape="1">
          <a:blip r:embed="rId2"/>
          <a:srcRect t="12808"/>
          <a:stretch>
            <a:fillRect/>
          </a:stretch>
        </p:blipFill>
        <p:spPr>
          <a:xfrm>
            <a:off x="1735138" y="2398713"/>
            <a:ext cx="5808663" cy="3055938"/>
          </a:xfrm>
          <a:effectLst>
            <a:outerShdw blurRad="63500" sx="102000" sy="102000" algn="ctr" rotWithShape="0">
              <a:prstClr val="black">
                <a:alpha val="40000"/>
              </a:prst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vert="horz" wrap="square" lIns="91440" tIns="45720" rIns="91440" bIns="45720" anchor="ctr" anchorCtr="0"/>
          <a:lstStyle/>
          <a:p>
            <a:r>
              <a:rPr lang="en-IN" altLang="en-US" sz="4800" dirty="0">
                <a:solidFill>
                  <a:srgbClr val="C00000"/>
                </a:solidFill>
              </a:rPr>
              <a:t>CA</a:t>
            </a:r>
            <a:r>
              <a:rPr lang="en-IN" altLang="en-US" dirty="0"/>
              <a:t> </a:t>
            </a:r>
            <a:r>
              <a:rPr lang="en-IN" altLang="en-US" sz="4800" dirty="0">
                <a:solidFill>
                  <a:srgbClr val="C00000"/>
                </a:solidFill>
              </a:rPr>
              <a:t>Details</a:t>
            </a:r>
          </a:p>
        </p:txBody>
      </p:sp>
      <p:sp>
        <p:nvSpPr>
          <p:cNvPr id="15363" name="Content Placeholder 2"/>
          <p:cNvSpPr>
            <a:spLocks noGrp="1"/>
          </p:cNvSpPr>
          <p:nvPr>
            <p:ph idx="1"/>
          </p:nvPr>
        </p:nvSpPr>
        <p:spPr>
          <a:xfrm>
            <a:off x="457200" y="1600200"/>
            <a:ext cx="8229600" cy="4924425"/>
          </a:xfrm>
        </p:spPr>
        <p:txBody>
          <a:bodyPr vert="horz" wrap="square" lIns="91440" tIns="45720" rIns="91440" bIns="45720" anchor="t" anchorCtr="0"/>
          <a:lstStyle/>
          <a:p>
            <a:pPr marL="0" indent="0">
              <a:buNone/>
            </a:pPr>
            <a:r>
              <a:rPr lang="en-IN" altLang="en-US" sz="2400" dirty="0"/>
              <a:t>1. </a:t>
            </a:r>
            <a:r>
              <a:rPr lang="en-GB" altLang="en-IN" sz="2400" dirty="0"/>
              <a:t>CA1(Subjective)</a:t>
            </a:r>
            <a:endParaRPr lang="en-IN" altLang="en-US" sz="2400" dirty="0"/>
          </a:p>
          <a:p>
            <a:pPr marL="0" indent="0">
              <a:buNone/>
            </a:pPr>
            <a:r>
              <a:rPr lang="en-IN" altLang="en-US" sz="2400" dirty="0"/>
              <a:t>	</a:t>
            </a:r>
            <a:r>
              <a:rPr lang="en-IN" altLang="en-US" sz="2000" dirty="0"/>
              <a:t>Rubrics: </a:t>
            </a:r>
            <a:r>
              <a:rPr lang="en-IN" altLang="en-US" sz="2000" dirty="0">
                <a:sym typeface="+mn-ea"/>
              </a:rPr>
              <a:t>Two questions of 10 marks each; </a:t>
            </a:r>
            <a:endParaRPr lang="en-IN" altLang="en-US" sz="2000" dirty="0"/>
          </a:p>
          <a:p>
            <a:pPr marL="0" indent="0">
              <a:buNone/>
            </a:pPr>
            <a:r>
              <a:rPr lang="en-IN" altLang="en-US" sz="2000" dirty="0">
                <a:sym typeface="+mn-ea"/>
              </a:rPr>
              <a:t>		 Two questions of 5 marks each </a:t>
            </a:r>
            <a:endParaRPr lang="en-IN" altLang="en-US" sz="2400" dirty="0"/>
          </a:p>
          <a:p>
            <a:pPr marL="0" indent="0">
              <a:buNone/>
            </a:pPr>
            <a:r>
              <a:rPr lang="en-IN" altLang="en-US" sz="2400" dirty="0"/>
              <a:t>3. </a:t>
            </a:r>
            <a:r>
              <a:rPr lang="en-GB" altLang="en-IN" sz="2400" dirty="0"/>
              <a:t>CA2(</a:t>
            </a:r>
            <a:r>
              <a:rPr lang="en-IN" altLang="en-US" sz="2400" dirty="0"/>
              <a:t>BYOD practical </a:t>
            </a:r>
            <a:r>
              <a:rPr lang="en-GB" altLang="en-IN" sz="2400" dirty="0"/>
              <a:t>)</a:t>
            </a:r>
            <a:endParaRPr lang="en-IN" altLang="en-US" sz="2400" dirty="0"/>
          </a:p>
          <a:p>
            <a:pPr marL="0" indent="0">
              <a:buNone/>
            </a:pPr>
            <a:r>
              <a:rPr lang="en-IN" altLang="en-US" sz="2400" dirty="0"/>
              <a:t>	</a:t>
            </a:r>
            <a:r>
              <a:rPr lang="en-IN" altLang="en-US" sz="2000" dirty="0"/>
              <a:t>Rubrics: </a:t>
            </a:r>
            <a:r>
              <a:rPr lang="en-US" altLang="en-US" sz="2000" dirty="0"/>
              <a:t>Job Evaluation -15 marks and Viva -15 marks </a:t>
            </a:r>
            <a:r>
              <a:rPr lang="en-IN" altLang="en-US" sz="2000" dirty="0"/>
              <a:t> </a:t>
            </a:r>
          </a:p>
          <a:p>
            <a:pPr marL="0" indent="0">
              <a:buNone/>
            </a:pPr>
            <a:r>
              <a:rPr lang="en-IN" altLang="en-US" sz="2000" dirty="0"/>
              <a:t>		 </a:t>
            </a:r>
            <a:r>
              <a:rPr lang="en-IN" altLang="en-US" sz="2400" dirty="0"/>
              <a:t>	</a:t>
            </a:r>
          </a:p>
          <a:p>
            <a:pPr marL="0" indent="0">
              <a:buNone/>
            </a:pPr>
            <a:r>
              <a:rPr lang="en-IN" altLang="en-US" sz="2400" dirty="0"/>
              <a:t>4. </a:t>
            </a:r>
            <a:r>
              <a:rPr lang="en-GB" altLang="en-IN" sz="2400" dirty="0"/>
              <a:t>CA3(BYOD practical )</a:t>
            </a:r>
            <a:r>
              <a:rPr lang="en-IN" altLang="en-US" sz="2400" dirty="0"/>
              <a:t> </a:t>
            </a:r>
          </a:p>
          <a:p>
            <a:pPr marL="0" indent="0">
              <a:buNone/>
            </a:pPr>
            <a:r>
              <a:rPr lang="en-IN" altLang="en-US" sz="2400" dirty="0"/>
              <a:t>	</a:t>
            </a:r>
            <a:r>
              <a:rPr lang="en-IN" altLang="en-US" sz="2000" dirty="0"/>
              <a:t>Rubrics: </a:t>
            </a:r>
            <a:r>
              <a:rPr lang="en-US" altLang="en-IN" sz="2000" dirty="0"/>
              <a:t>Job Evaluation -15 marks and Viva -15 marks </a:t>
            </a:r>
            <a:endParaRPr lang="en-IN" altLang="en-US" sz="2400" dirty="0"/>
          </a:p>
          <a:p>
            <a:pPr marL="0" indent="0">
              <a:buNone/>
            </a:pPr>
            <a:endParaRPr lang="en-IN" altLang="en-US" sz="2400" dirty="0"/>
          </a:p>
          <a:p>
            <a:pPr marL="0" indent="0">
              <a:buNone/>
            </a:pPr>
            <a:endParaRPr lang="en-IN" altLang="en-US" sz="2400" dirty="0"/>
          </a:p>
          <a:p>
            <a:pPr marL="0" indent="0">
              <a:buNone/>
            </a:pPr>
            <a:endParaRPr lang="en-I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5" descr="http://www.anxiety.org/sites/default/files/contentpathway/signs-of-anxiety_0.jpg"/>
          <p:cNvPicPr>
            <a:picLocks noChangeAspect="1"/>
          </p:cNvPicPr>
          <p:nvPr/>
        </p:nvPicPr>
        <p:blipFill>
          <a:blip r:embed="rId2"/>
          <a:stretch>
            <a:fillRect/>
          </a:stretch>
        </p:blipFill>
        <p:spPr>
          <a:xfrm>
            <a:off x="6659563" y="4292600"/>
            <a:ext cx="2381250" cy="2381250"/>
          </a:xfrm>
          <a:prstGeom prst="rect">
            <a:avLst/>
          </a:prstGeom>
          <a:noFill/>
          <a:ln w="9525">
            <a:noFill/>
          </a:ln>
        </p:spPr>
      </p:pic>
      <p:sp>
        <p:nvSpPr>
          <p:cNvPr id="18435" name="Title 1"/>
          <p:cNvSpPr>
            <a:spLocks noGrp="1"/>
          </p:cNvSpPr>
          <p:nvPr>
            <p:ph type="title"/>
          </p:nvPr>
        </p:nvSpPr>
        <p:spPr/>
        <p:txBody>
          <a:bodyPr vert="horz" wrap="square" lIns="91440" tIns="45720" rIns="91440" bIns="45720" anchor="ctr" anchorCtr="0"/>
          <a:lstStyle/>
          <a:p>
            <a:pPr algn="l" eaLnBrk="1" hangingPunct="1"/>
            <a:r>
              <a:rPr lang="en-US" altLang="en-US" sz="4800" dirty="0">
                <a:solidFill>
                  <a:srgbClr val="C00000"/>
                </a:solidFill>
              </a:rPr>
              <a:t>The hitch…</a:t>
            </a:r>
            <a:endParaRPr lang="en-IN" altLang="en-US" sz="4800" dirty="0">
              <a:solidFill>
                <a:srgbClr val="C00000"/>
              </a:solidFill>
            </a:endParaRPr>
          </a:p>
        </p:txBody>
      </p:sp>
      <p:cxnSp>
        <p:nvCxnSpPr>
          <p:cNvPr id="4" name="Straight Connector 3"/>
          <p:cNvCxnSpPr/>
          <p:nvPr/>
        </p:nvCxnSpPr>
        <p:spPr>
          <a:xfrm>
            <a:off x="611188" y="1268413"/>
            <a:ext cx="7056438"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Rectangle 9"/>
          <p:cNvSpPr/>
          <p:nvPr/>
        </p:nvSpPr>
        <p:spPr>
          <a:xfrm>
            <a:off x="2051050" y="2133600"/>
            <a:ext cx="1873250" cy="574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lt1"/>
              </a:solidFill>
              <a:effectLst/>
              <a:uLnTx/>
              <a:uFillTx/>
              <a:latin typeface="+mn-lt"/>
              <a:ea typeface="+mn-ea"/>
              <a:cs typeface="+mn-cs"/>
            </a:endParaRPr>
          </a:p>
        </p:txBody>
      </p:sp>
      <p:sp>
        <p:nvSpPr>
          <p:cNvPr id="3" name="TextBox 2"/>
          <p:cNvSpPr txBox="1"/>
          <p:nvPr/>
        </p:nvSpPr>
        <p:spPr>
          <a:xfrm>
            <a:off x="395288" y="1628775"/>
            <a:ext cx="8569325" cy="3539430"/>
          </a:xfrm>
          <a:prstGeom prst="rect">
            <a:avLst/>
          </a:prstGeom>
          <a:noFill/>
        </p:spPr>
        <p:txBody>
          <a:bodyPr>
            <a:spAutoFit/>
          </a:bodyPr>
          <a:lstStyle/>
          <a:p>
            <a:pPr marR="0" defTabSz="914400" eaLnBrk="1" fontAlgn="auto" hangingPunct="1">
              <a:spcBef>
                <a:spcPts val="0"/>
              </a:spcBef>
              <a:spcAft>
                <a:spcPts val="0"/>
              </a:spcAft>
              <a:buClrTx/>
              <a:buSzTx/>
              <a:buFontTx/>
              <a:buNone/>
              <a:defRPr/>
            </a:pPr>
            <a:r>
              <a:rPr kumimoji="0" lang="en-US" sz="2800" kern="1200" cap="none" spc="0" normalizeH="0" baseline="0" noProof="0" dirty="0">
                <a:solidFill>
                  <a:srgbClr val="FF0000"/>
                </a:solidFill>
                <a:latin typeface="+mn-lt"/>
                <a:ea typeface="+mn-ea"/>
                <a:cs typeface="+mn-cs"/>
              </a:rPr>
              <a:t>The three BURNING questions in mind…</a:t>
            </a:r>
          </a:p>
          <a:p>
            <a:pPr marR="0" defTabSz="914400" eaLnBrk="1" fontAlgn="auto" hangingPunct="1">
              <a:spcBef>
                <a:spcPts val="0"/>
              </a:spcBef>
              <a:spcAft>
                <a:spcPts val="0"/>
              </a:spcAft>
              <a:buClrTx/>
              <a:buSzTx/>
              <a:buFontTx/>
              <a:buNone/>
              <a:defRPr/>
            </a:pPr>
            <a:endParaRPr kumimoji="0" lang="en-US" sz="2800" b="1" kern="1200" cap="none" spc="0" normalizeH="0" baseline="0" noProof="0" dirty="0">
              <a:latin typeface="+mn-lt"/>
              <a:ea typeface="+mn-ea"/>
              <a:cs typeface="+mn-cs"/>
            </a:endParaRPr>
          </a:p>
          <a:p>
            <a:pPr marL="457200" marR="0" indent="-457200" defTabSz="914400" eaLnBrk="1" fontAlgn="auto" hangingPunct="1">
              <a:spcBef>
                <a:spcPts val="0"/>
              </a:spcBef>
              <a:spcAft>
                <a:spcPts val="0"/>
              </a:spcAft>
              <a:buClrTx/>
              <a:buSzTx/>
              <a:buFont typeface="Arial" panose="020B0604020202020204" pitchFamily="34" charset="0"/>
              <a:buChar char="•"/>
              <a:defRPr/>
            </a:pPr>
            <a:r>
              <a:rPr kumimoji="0" lang="en-US" sz="2800" b="1" kern="1200" cap="none" spc="0" normalizeH="0" baseline="0" noProof="0" dirty="0">
                <a:solidFill>
                  <a:srgbClr val="C00000"/>
                </a:solidFill>
                <a:latin typeface="+mn-lt"/>
                <a:ea typeface="+mn-ea"/>
                <a:cs typeface="+mn-cs"/>
              </a:rPr>
              <a:t>Why are we learning </a:t>
            </a:r>
            <a:r>
              <a:rPr kumimoji="0" lang="en-GB" altLang="en-US" sz="2800" b="1" kern="1200" cap="none" spc="0" normalizeH="0" baseline="0" noProof="0" dirty="0">
                <a:solidFill>
                  <a:srgbClr val="C00000"/>
                </a:solidFill>
                <a:latin typeface="+mn-lt"/>
                <a:ea typeface="+mn-ea"/>
                <a:cs typeface="+mn-cs"/>
              </a:rPr>
              <a:t>Blockchain architecture and design-II</a:t>
            </a:r>
            <a:r>
              <a:rPr kumimoji="0" lang="en-US" sz="2800" b="1" kern="1200" cap="none" spc="0" normalizeH="0" baseline="0" noProof="0" dirty="0">
                <a:solidFill>
                  <a:srgbClr val="C00000"/>
                </a:solidFill>
                <a:latin typeface="+mn-lt"/>
                <a:ea typeface="+mn-ea"/>
                <a:cs typeface="+mn-cs"/>
              </a:rPr>
              <a:t>?</a:t>
            </a:r>
          </a:p>
          <a:p>
            <a:pPr marL="457200" marR="0" indent="-457200" defTabSz="914400" eaLnBrk="1" fontAlgn="auto" hangingPunct="1">
              <a:spcBef>
                <a:spcPts val="0"/>
              </a:spcBef>
              <a:spcAft>
                <a:spcPts val="0"/>
              </a:spcAft>
              <a:buClrTx/>
              <a:buSzTx/>
              <a:buFont typeface="Arial" panose="020B0604020202020204" pitchFamily="34" charset="0"/>
              <a:buChar char="•"/>
              <a:defRPr/>
            </a:pPr>
            <a:endParaRPr kumimoji="0" lang="en-US" sz="2800" b="1" kern="1200" cap="none" spc="0" normalizeH="0" baseline="0" noProof="0" dirty="0">
              <a:solidFill>
                <a:srgbClr val="C00000"/>
              </a:solidFill>
              <a:latin typeface="+mn-lt"/>
              <a:ea typeface="+mn-ea"/>
              <a:cs typeface="+mn-cs"/>
            </a:endParaRPr>
          </a:p>
          <a:p>
            <a:pPr marL="457200" marR="0" indent="-457200" defTabSz="914400" eaLnBrk="1" fontAlgn="auto" hangingPunct="1">
              <a:spcBef>
                <a:spcPts val="0"/>
              </a:spcBef>
              <a:spcAft>
                <a:spcPts val="0"/>
              </a:spcAft>
              <a:buClrTx/>
              <a:buSzTx/>
              <a:buFont typeface="Arial" panose="020B0604020202020204" pitchFamily="34" charset="0"/>
              <a:buChar char="•"/>
              <a:defRPr/>
            </a:pPr>
            <a:r>
              <a:rPr kumimoji="0" lang="en-US" sz="2800" b="1" kern="1200" cap="none" spc="0" normalizeH="0" baseline="0" noProof="0" dirty="0">
                <a:solidFill>
                  <a:srgbClr val="C00000"/>
                </a:solidFill>
                <a:latin typeface="+mn-lt"/>
                <a:ea typeface="+mn-ea"/>
                <a:cs typeface="+mn-cs"/>
              </a:rPr>
              <a:t>What would we do with it?</a:t>
            </a:r>
          </a:p>
          <a:p>
            <a:pPr marL="457200" marR="0" indent="-457200" defTabSz="914400" eaLnBrk="1" fontAlgn="auto" hangingPunct="1">
              <a:spcBef>
                <a:spcPts val="0"/>
              </a:spcBef>
              <a:spcAft>
                <a:spcPts val="0"/>
              </a:spcAft>
              <a:buClrTx/>
              <a:buSzTx/>
              <a:buFont typeface="Arial" panose="020B0604020202020204" pitchFamily="34" charset="0"/>
              <a:buChar char="•"/>
              <a:defRPr/>
            </a:pPr>
            <a:endParaRPr kumimoji="0" lang="en-US" sz="2800" b="1" kern="1200" cap="none" spc="0" normalizeH="0" baseline="0" noProof="0" dirty="0">
              <a:solidFill>
                <a:srgbClr val="C00000"/>
              </a:solidFill>
              <a:latin typeface="+mn-lt"/>
              <a:ea typeface="+mn-ea"/>
              <a:cs typeface="+mn-cs"/>
            </a:endParaRPr>
          </a:p>
          <a:p>
            <a:pPr marL="457200" marR="0" indent="-457200" defTabSz="914400" eaLnBrk="1" fontAlgn="auto" hangingPunct="1">
              <a:spcBef>
                <a:spcPts val="0"/>
              </a:spcBef>
              <a:spcAft>
                <a:spcPts val="0"/>
              </a:spcAft>
              <a:buClrTx/>
              <a:buSzTx/>
              <a:buFont typeface="Arial" panose="020B0604020202020204" pitchFamily="34" charset="0"/>
              <a:buChar char="•"/>
              <a:defRPr/>
            </a:pPr>
            <a:r>
              <a:rPr kumimoji="0" lang="en-US" sz="2800" b="1" kern="1200" cap="none" spc="0" normalizeH="0" baseline="0" noProof="0" dirty="0">
                <a:solidFill>
                  <a:srgbClr val="C00000"/>
                </a:solidFill>
                <a:latin typeface="+mn-lt"/>
                <a:ea typeface="+mn-ea"/>
                <a:cs typeface="+mn-cs"/>
              </a:rPr>
              <a:t>What will be the course outcome?</a:t>
            </a:r>
            <a:endParaRPr kumimoji="0" lang="en-IN" sz="2800" b="1" kern="1200" cap="none" spc="0" normalizeH="0" baseline="0" noProof="0" dirty="0">
              <a:solidFill>
                <a:srgbClr val="C00000"/>
              </a:solidFill>
              <a:latin typeface="+mn-lt"/>
              <a:ea typeface="+mn-ea"/>
              <a:cs typeface="+mn-cs"/>
            </a:endParaRPr>
          </a:p>
        </p:txBody>
      </p:sp>
      <p:pic>
        <p:nvPicPr>
          <p:cNvPr id="18439" name="Picture 49"/>
          <p:cNvPicPr>
            <a:picLocks noChangeAspect="1"/>
          </p:cNvPicPr>
          <p:nvPr/>
        </p:nvPicPr>
        <p:blipFill>
          <a:blip r:embed="rId3"/>
          <a:stretch>
            <a:fillRect/>
          </a:stretch>
        </p:blipFill>
        <p:spPr>
          <a:xfrm>
            <a:off x="7543800" y="25400"/>
            <a:ext cx="1563688" cy="6096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1289</TotalTime>
  <Words>1153</Words>
  <Application>Microsoft Office PowerPoint</Application>
  <PresentationFormat>On-screen Show (4:3)</PresentationFormat>
  <Paragraphs>156</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Rounded MT Bold</vt:lpstr>
      <vt:lpstr>Calibri</vt:lpstr>
      <vt:lpstr>Symbol</vt:lpstr>
      <vt:lpstr>Tahoma</vt:lpstr>
      <vt:lpstr>Times New Roman</vt:lpstr>
      <vt:lpstr>Wingdings</vt:lpstr>
      <vt:lpstr>Office Theme</vt:lpstr>
      <vt:lpstr>CSC403 Blockchain Architecture and Design-II</vt:lpstr>
      <vt:lpstr>Course details</vt:lpstr>
      <vt:lpstr>Course Assessment Model</vt:lpstr>
      <vt:lpstr>Course Outcomes</vt:lpstr>
      <vt:lpstr>Program Outcomes for CSC306 </vt:lpstr>
      <vt:lpstr>PowerPoint Presentation</vt:lpstr>
      <vt:lpstr>Revised Bloom’s Taxonomy</vt:lpstr>
      <vt:lpstr>CA Details</vt:lpstr>
      <vt:lpstr>The hitch…</vt:lpstr>
      <vt:lpstr>Why Blockchain architecture and  design-II?  </vt:lpstr>
      <vt:lpstr>Why Blockchain architecture and  design-II? </vt:lpstr>
      <vt:lpstr>Unit I</vt:lpstr>
      <vt:lpstr>UNIT II</vt:lpstr>
      <vt:lpstr>UNIT III</vt:lpstr>
      <vt:lpstr>UNIT IV</vt:lpstr>
      <vt:lpstr>UNIT V</vt:lpstr>
      <vt:lpstr>UNIT VI</vt:lpstr>
      <vt:lpstr>OPEN EDUCATIONAL RESOURCES</vt:lpstr>
      <vt:lpstr>Career Prospects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Chetna Vaid Kwatra</dc:creator>
  <cp:lastModifiedBy>Atul Malhotra</cp:lastModifiedBy>
  <cp:revision>262</cp:revision>
  <dcterms:created xsi:type="dcterms:W3CDTF">2013-10-21T21:58:00Z</dcterms:created>
  <dcterms:modified xsi:type="dcterms:W3CDTF">2024-07-26T05:49:32Z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AD30399749F04B74A13B6333F1F6A66A_12</vt:lpwstr>
  </property>
  <property fmtid="{D5CDD505-2E9C-101B-9397-08002B2CF9AE}" pid="3" name="KSOProductBuildVer">
    <vt:lpwstr>2057-12.2.0.13359</vt:lpwstr>
  </property>
</Properties>
</file>