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1" r:id="rId6"/>
    <p:sldId id="258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31CA-BACB-4ADD-83C9-156ED804B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C2D1D-6A0C-4596-8BF3-CD60DC99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5219-A946-4E65-8801-161C985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AD04-914D-4EF8-9AFD-D2C7B463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62A8-5EE3-498E-95F2-4D09424F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B74F-38B4-47D0-B3A0-EEC347DF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4B544-574F-4DFB-B2E9-A89AA7B6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A9E7-C797-4154-9BFE-CD04A0AB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A095-08C2-447C-9459-98B2CB01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A6CD-E298-4C04-916A-4254C40D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E973B-04DB-4229-A09D-7F05E31A5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E29F1-1955-4500-911B-F36DF352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118D-DA4E-43B1-AAB0-5CC315A9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B2C9-4072-4905-9DCF-69C4DDF7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F4EE-8067-44C9-9E5D-153C3B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53A7-B250-44A8-9304-D64107F8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A9AB-2968-4DFA-8966-8076376B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ACD7-A4D4-4F0F-A7B2-2253C504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DC3E-5DC3-4F18-8030-6489C1CF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AD26-BA87-417E-BD5F-04720609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76DD-7C4B-4C1A-A600-D944BA67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D92-FF4E-4144-AA31-C6707FBE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1E43-4BD0-4927-A8CA-F59F0EB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54B4-B57F-40B2-97CB-02C473C7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7FEE-22CF-4BD8-850C-ED9DF86F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F830-2097-445E-9BD7-809A529D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FB01-CCA5-4D19-8527-F451B0E2C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953D-C77B-4688-9269-B221E710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3CF16-D540-417B-B7E9-034977BD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6A63E-BF98-4735-B595-A07C3AA9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30677-CADF-4262-872B-DAF8CC95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68A7-EB5B-4D30-9557-C23BD595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1F8C-DCC1-4FA9-9BB1-E1BB6088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94A04-59E8-4B6E-AF00-1CB210E6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8FC1E-DB74-495C-856D-565FC0DB8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DCC7-6FDA-45C3-ABC5-11198E86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1D408-9B70-4B15-88F9-BAD00F13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681B9-3011-4FB7-8F98-029A4C7D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F4D3B-B746-47EC-9EA7-9A3F8934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1298-4BF4-4436-9951-F1345AA7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613AA-8F89-4C44-88E6-7AB4C763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C403-617C-4489-A7A7-44E22F31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A00E-005F-47F0-8C6A-0C4B0E94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24C96-E83D-4096-ADE0-3C925A48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BD162-1902-4A54-ACB7-F3EA1A76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50A7F-CF0A-434B-82E9-E9E3EEA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DA07-6FE4-4B8F-B887-BB140402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B319-1DC6-4E5E-8DD5-0546DE36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8DB0-9463-4BAA-948F-C4587CE8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1EE95-03B8-4F31-A0B1-DFBCE6AC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0686-5F45-4B96-BF49-21D758F0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6D5D5-A944-4264-956E-6069BC3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7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21B4-AD79-43DF-A73A-AD409ED6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B8A1A-22FE-44C6-9F38-270AE4B2A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3882F-3CC6-4FE3-BBA9-7686F7D1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323A-6615-4C83-AF18-EA489CA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59322-4364-418A-BB9F-0B41A760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426DA-7132-4AE6-8C85-A44F0259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3717A-0C92-42A0-A666-AFCE757C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C199-142F-4728-BE95-6FABFF6EF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FDA5-4096-4314-97FB-3DB4635C1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4868-4315-4427-9D14-6A5CD0C97C4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D284B-542F-4D29-B52F-DE37643E0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6EBA-553B-4D95-B981-BCE3A0A4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ACC8-D2E8-4364-8623-0498F47F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630554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5E11-A3DF-4240-AB5F-E1EF21807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532B3-1325-4425-BAC1-7086C62D1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Evans</a:t>
            </a:r>
          </a:p>
        </p:txBody>
      </p:sp>
    </p:spTree>
    <p:extLst>
      <p:ext uri="{BB962C8B-B14F-4D97-AF65-F5344CB8AC3E}">
        <p14:creationId xmlns:p14="http://schemas.microsoft.com/office/powerpoint/2010/main" val="86258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6E5-BA76-FA44-A86C-E7E14E93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Related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97640-152C-D142-8D22-6BBDAAF3D37B}"/>
              </a:ext>
            </a:extLst>
          </p:cNvPr>
          <p:cNvSpPr txBox="1"/>
          <p:nvPr/>
        </p:nvSpPr>
        <p:spPr>
          <a:xfrm>
            <a:off x="293293" y="1656063"/>
            <a:ext cx="4440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 we  acquire  physiological measures  from noninvasive,  low  cost  EEG,  GSR,  and  EMG  sensors  to accurately predict emotions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brainlink</a:t>
            </a:r>
            <a:r>
              <a:rPr lang="en-US" dirty="0"/>
              <a:t> </a:t>
            </a:r>
            <a:r>
              <a:rPr lang="en-US" dirty="0" err="1"/>
              <a:t>eeg</a:t>
            </a:r>
            <a:r>
              <a:rPr lang="en-US" dirty="0"/>
              <a:t>, </a:t>
            </a:r>
          </a:p>
          <a:p>
            <a:r>
              <a:rPr lang="en-US" dirty="0"/>
              <a:t>3. EG raw signals were recorded with the </a:t>
            </a:r>
            <a:r>
              <a:rPr lang="en-US" dirty="0" err="1"/>
              <a:t>BrainLink</a:t>
            </a:r>
            <a:r>
              <a:rPr lang="en-US" dirty="0"/>
              <a:t> EMG data is collected and recorded using the </a:t>
            </a:r>
            <a:r>
              <a:rPr lang="en-US" dirty="0" err="1"/>
              <a:t>ConsensysPRO</a:t>
            </a:r>
            <a:r>
              <a:rPr lang="en-US" dirty="0"/>
              <a:t>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Participents</a:t>
            </a:r>
            <a:r>
              <a:rPr lang="en-US" dirty="0"/>
              <a:t> watched videos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They found that the results were very promising but could be further </a:t>
            </a:r>
            <a:r>
              <a:rPr lang="en-US" dirty="0" err="1"/>
              <a:t>valiudated</a:t>
            </a:r>
            <a:r>
              <a:rPr lang="en-US" dirty="0"/>
              <a:t> with larger sample size.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S.  </a:t>
            </a:r>
            <a:r>
              <a:rPr lang="en-US" dirty="0" err="1"/>
              <a:t>Koelstra</a:t>
            </a:r>
            <a:r>
              <a:rPr lang="en-US" dirty="0"/>
              <a:t>, C.  </a:t>
            </a:r>
            <a:r>
              <a:rPr lang="en-US" dirty="0" err="1"/>
              <a:t>Muhl</a:t>
            </a:r>
            <a:r>
              <a:rPr lang="en-US" dirty="0"/>
              <a:t>, M.  </a:t>
            </a:r>
            <a:r>
              <a:rPr lang="en-US" dirty="0" err="1"/>
              <a:t>Soleymani</a:t>
            </a:r>
            <a:r>
              <a:rPr lang="en-US" dirty="0"/>
              <a:t>, J.S.  Lee, A.  Yazdani, T. Ebrahimi, T. Pun, A. </a:t>
            </a:r>
            <a:r>
              <a:rPr lang="en-US" dirty="0" err="1"/>
              <a:t>Nijholt</a:t>
            </a:r>
            <a:r>
              <a:rPr lang="en-US" dirty="0"/>
              <a:t>, and I. Patras. “DEAP: A Database for  Emotion  Analysis  Using  Physiological  Signals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2F6D056B-BAFA-D540-B1B2-6D35566A7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57" y="2876286"/>
            <a:ext cx="6229505" cy="1488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39F49C-A56C-0E40-A5AA-4675C139EA49}"/>
              </a:ext>
            </a:extLst>
          </p:cNvPr>
          <p:cNvSpPr txBox="1"/>
          <p:nvPr/>
        </p:nvSpPr>
        <p:spPr>
          <a:xfrm>
            <a:off x="7453992" y="2383174"/>
            <a:ext cx="107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ACII 2017</a:t>
            </a:r>
          </a:p>
        </p:txBody>
      </p:sp>
    </p:spTree>
    <p:extLst>
      <p:ext uri="{BB962C8B-B14F-4D97-AF65-F5344CB8AC3E}">
        <p14:creationId xmlns:p14="http://schemas.microsoft.com/office/powerpoint/2010/main" val="3476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6E5-BA76-FA44-A86C-E7E14E93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Related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97640-152C-D142-8D22-6BBDAAF3D37B}"/>
              </a:ext>
            </a:extLst>
          </p:cNvPr>
          <p:cNvSpPr txBox="1"/>
          <p:nvPr/>
        </p:nvSpPr>
        <p:spPr>
          <a:xfrm>
            <a:off x="267629" y="2241395"/>
            <a:ext cx="4440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RQs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Equipment they used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they used this equipment (e.g., did they use the software emotion classification provided by the sensor? Did they process the raw signal feeding their own ML model?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kinds of tasks they use in their experiments (changing code, reading code, bug fixing, peer code review,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results/outcomes they've found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other related works are closely related and cited in their papers (especially the most recent ones).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2F6D056B-BAFA-D540-B1B2-6D35566A7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57" y="2876286"/>
            <a:ext cx="6229505" cy="1488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39F49C-A56C-0E40-A5AA-4675C139EA49}"/>
              </a:ext>
            </a:extLst>
          </p:cNvPr>
          <p:cNvSpPr txBox="1"/>
          <p:nvPr/>
        </p:nvSpPr>
        <p:spPr>
          <a:xfrm>
            <a:off x="7453992" y="2383174"/>
            <a:ext cx="107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ACII 2017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235A30-03F6-C348-B6C9-88C981A17413}"/>
              </a:ext>
            </a:extLst>
          </p:cNvPr>
          <p:cNvSpPr/>
          <p:nvPr/>
        </p:nvSpPr>
        <p:spPr>
          <a:xfrm>
            <a:off x="0" y="6488668"/>
            <a:ext cx="9467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Also this one https://</a:t>
            </a:r>
            <a:r>
              <a:rPr lang="en-US" dirty="0" err="1"/>
              <a:t>web.eecs.umich.edu</a:t>
            </a:r>
            <a:r>
              <a:rPr lang="en-US" dirty="0"/>
              <a:t>/~</a:t>
            </a:r>
            <a:r>
              <a:rPr lang="en-US" dirty="0" err="1"/>
              <a:t>weimerw</a:t>
            </a:r>
            <a:r>
              <a:rPr lang="en-US" dirty="0"/>
              <a:t>/p/weimer-fse2020-bias.pdf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D8C1E-B20A-4606-B607-5FFBF0C6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6095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B509-9E2B-2F49-A226-AB46AEB2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Context (Laying out the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8F6A-3124-5A47-95A6-28BEC140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2386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994-6FA0-4D21-9B0C-D6205F90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DFCA-0D29-4D97-8A62-B89BC847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once more info is gathered</a:t>
            </a:r>
          </a:p>
        </p:txBody>
      </p:sp>
    </p:spTree>
    <p:extLst>
      <p:ext uri="{BB962C8B-B14F-4D97-AF65-F5344CB8AC3E}">
        <p14:creationId xmlns:p14="http://schemas.microsoft.com/office/powerpoint/2010/main" val="269388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A2E1-DBA9-4238-BAC3-FEF419F0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41C9-4047-46B8-AC41-C8187A31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level of software engineering experience influence the approach to typical software engineering questions?</a:t>
            </a:r>
          </a:p>
          <a:p>
            <a:pPr lvl="1"/>
            <a:r>
              <a:rPr lang="en-US" dirty="0"/>
              <a:t>Does level of engineering experience also affect how participants approach the questions(electrical vs mechanical vs bio)?</a:t>
            </a:r>
          </a:p>
          <a:p>
            <a:pPr lvl="1"/>
            <a:r>
              <a:rPr lang="en-US" dirty="0"/>
              <a:t>How does stress level and though pattern change as participant continue software testing?</a:t>
            </a:r>
          </a:p>
          <a:p>
            <a:pPr lvl="1"/>
            <a:r>
              <a:rPr lang="en-US" dirty="0"/>
              <a:t>What other methods can affect the way participants approach the software engineering problems?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5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64A2-D0FC-4B21-B5FB-EBB00749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alternate research questions using </a:t>
            </a:r>
            <a:r>
              <a:rPr lang="en-US"/>
              <a:t>Emotiv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3825-2DB8-4D30-B735-872DFF0A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user control an external device using only the emotive</a:t>
            </a:r>
            <a:br>
              <a:rPr lang="en-US" dirty="0"/>
            </a:br>
            <a:r>
              <a:rPr lang="en-US" dirty="0">
                <a:hlinkClick r:id="rId2"/>
              </a:rPr>
              <a:t>https://www.ncbi.nlm.nih.gov/pmc/articles/PMC6305548/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eeg</a:t>
            </a:r>
            <a:r>
              <a:rPr lang="en-US" dirty="0"/>
              <a:t> (emotive) can the signals be converted into what the user wants to type/see (univ of Chicago paper)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7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3EDC-709B-470A-BE2B-D5D0E3E9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2481-0227-4561-90A2-27DA15F4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levels of software engineering questions. Basic code(hello world in language participant doesn’t know), easy problem(building skyline problem), moderate problem(ride wait times), </a:t>
            </a:r>
            <a:r>
              <a:rPr lang="en-US" dirty="0" err="1"/>
              <a:t>hardish</a:t>
            </a:r>
            <a:r>
              <a:rPr lang="en-US" dirty="0"/>
              <a:t> problem(knapsack)</a:t>
            </a:r>
          </a:p>
          <a:p>
            <a:r>
              <a:rPr lang="en-US" dirty="0"/>
              <a:t>Participants from different disciplines, Electrical, Bio, Physics/Math, Language arts</a:t>
            </a:r>
          </a:p>
          <a:p>
            <a:r>
              <a:rPr lang="en-US" dirty="0"/>
              <a:t>Participants in different states of software engineering career, freshmen vs senior's vs grad vs prof.</a:t>
            </a:r>
          </a:p>
          <a:p>
            <a:r>
              <a:rPr lang="en-US" dirty="0"/>
              <a:t>Measure brain activity, heart rate and reaction of participants. </a:t>
            </a:r>
          </a:p>
          <a:p>
            <a:r>
              <a:rPr lang="en-US" dirty="0" err="1"/>
              <a:t>Emotiv</a:t>
            </a:r>
            <a:r>
              <a:rPr lang="en-US" dirty="0"/>
              <a:t> </a:t>
            </a:r>
            <a:r>
              <a:rPr lang="en-US" dirty="0" err="1"/>
              <a:t>Epoc</a:t>
            </a:r>
            <a:r>
              <a:rPr lang="en-US" dirty="0"/>
              <a:t> X 14 </a:t>
            </a:r>
            <a:r>
              <a:rPr lang="en-US" dirty="0" err="1"/>
              <a:t>brainware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6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386A-88CF-4A54-8521-9FB355EE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</a:t>
            </a:r>
            <a:r>
              <a:rPr lang="en-US" dirty="0" err="1"/>
              <a:t>possibilitys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65AF-0F83-458F-868D-ABB8BFE5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what a participant is thinking based off of brain activity. </a:t>
            </a:r>
          </a:p>
          <a:p>
            <a:r>
              <a:rPr lang="en-US" dirty="0"/>
              <a:t>How does Agile and other software engineering Tropes change how software engineers handle different tasks and problems</a:t>
            </a:r>
          </a:p>
          <a:p>
            <a:r>
              <a:rPr lang="en-US" dirty="0"/>
              <a:t>Test driven development effect on velocity and stability of a project</a:t>
            </a:r>
          </a:p>
          <a:p>
            <a:r>
              <a:rPr lang="en-US" dirty="0"/>
              <a:t>Code styles for different industry's of software engineering and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3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6E5-BA76-FA44-A86C-E7E14E93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Related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97640-152C-D142-8D22-6BBDAAF3D37B}"/>
              </a:ext>
            </a:extLst>
          </p:cNvPr>
          <p:cNvSpPr txBox="1"/>
          <p:nvPr/>
        </p:nvSpPr>
        <p:spPr>
          <a:xfrm>
            <a:off x="275281" y="859762"/>
            <a:ext cx="43586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Can we classify which task a participant is undertaking based on signals collected from lightweight biometric sensors?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Can we relate expertise to classification accuracy?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Used Brain Link headset  for EEG and </a:t>
            </a:r>
            <a:r>
              <a:rPr lang="en-US" sz="1600" dirty="0" err="1"/>
              <a:t>Empatica</a:t>
            </a:r>
            <a:r>
              <a:rPr lang="en-US" sz="1600" dirty="0"/>
              <a:t> E3 wristband for EDA and BVP sensors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Used machine learning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Testing included :solving code comprehension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off-the-shelf EEG headset is not suitable to achieve our goal with high performance. Conversely, the heart activity, captured using a wristband, can be used to distinguish between code and prose comprehension tasks with high 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B. Floyd, T. Santander, and W. Weimer, “Decoding the Representation of Code in the Brain: An fMRI Study of Code Review and Expertise,”</a:t>
            </a:r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A5B5572-977A-8B4C-B63D-8EA8471C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92" y="3233543"/>
            <a:ext cx="6434406" cy="1743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5841EC-0AE5-B145-A4C1-328DE85CBD95}"/>
              </a:ext>
            </a:extLst>
          </p:cNvPr>
          <p:cNvSpPr txBox="1"/>
          <p:nvPr/>
        </p:nvSpPr>
        <p:spPr>
          <a:xfrm>
            <a:off x="6745640" y="3121920"/>
            <a:ext cx="28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ICPC 2019 Replication Paper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39F49C-A56C-0E40-A5AA-4675C139EA49}"/>
              </a:ext>
            </a:extLst>
          </p:cNvPr>
          <p:cNvSpPr txBox="1"/>
          <p:nvPr/>
        </p:nvSpPr>
        <p:spPr>
          <a:xfrm>
            <a:off x="7483973" y="5034107"/>
            <a:ext cx="107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ACII 2017</a:t>
            </a:r>
          </a:p>
        </p:txBody>
      </p:sp>
    </p:spTree>
    <p:extLst>
      <p:ext uri="{BB962C8B-B14F-4D97-AF65-F5344CB8AC3E}">
        <p14:creationId xmlns:p14="http://schemas.microsoft.com/office/powerpoint/2010/main" val="45677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6E5-BA76-FA44-A86C-E7E14E93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38" y="144139"/>
            <a:ext cx="10515600" cy="272864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Related Work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2220D6-3405-7845-A47C-F75A94FE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571"/>
            <a:ext cx="5581973" cy="162080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297640-152C-D142-8D22-6BBDAAF3D37B}"/>
              </a:ext>
            </a:extLst>
          </p:cNvPr>
          <p:cNvSpPr txBox="1"/>
          <p:nvPr/>
        </p:nvSpPr>
        <p:spPr>
          <a:xfrm>
            <a:off x="106740" y="505585"/>
            <a:ext cx="58368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What is the range of developers’ emotions during a programming task and to what extent they correlate with their perceived progress?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What are the triggers for developers’ emotions and the strategies they implement to deal with negative ones?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what is the minimal set of non-invasive biometric sensors to recognize developers’ emotions?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Empatica</a:t>
            </a:r>
            <a:r>
              <a:rPr lang="en-US" sz="1400" dirty="0"/>
              <a:t> E4 wristband and the </a:t>
            </a:r>
            <a:r>
              <a:rPr lang="en-US" sz="1400" dirty="0" err="1"/>
              <a:t>BrainLink</a:t>
            </a:r>
            <a:r>
              <a:rPr lang="en-US" sz="1400" dirty="0"/>
              <a:t> headset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Used the device software with support from </a:t>
            </a:r>
            <a:r>
              <a:rPr lang="en-US" sz="1400" dirty="0" err="1"/>
              <a:t>empatica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Had the participants write an </a:t>
            </a:r>
            <a:r>
              <a:rPr lang="en-US" sz="1400" dirty="0" err="1"/>
              <a:t>api</a:t>
            </a:r>
            <a:r>
              <a:rPr lang="en-US" sz="1400" dirty="0"/>
              <a:t> while wearing the sensors, participants self reported emotions in progress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Developers’ emotions during programming can be recognized using features extracted by the </a:t>
            </a:r>
            <a:r>
              <a:rPr lang="en-US" sz="1400" dirty="0" err="1"/>
              <a:t>Empatica</a:t>
            </a:r>
            <a:r>
              <a:rPr lang="en-US" sz="1400" dirty="0"/>
              <a:t> E4 wristband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Developers’ positive emotion are mainly triggered by the </a:t>
            </a:r>
            <a:r>
              <a:rPr lang="en-US" sz="1400" dirty="0" err="1"/>
              <a:t>effectivness</a:t>
            </a:r>
            <a:r>
              <a:rPr lang="en-US" sz="1400" dirty="0"/>
              <a:t> of the implemented solution. Unexpected code behavior and missing documentation cause negative emotions, which are also due to time pressure and self-perceived low productivity. To deal with negative emotions, developers take breaks and look for peers’ help.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Developers experience a wide range of emotions during programming tasks. We observe a prevalence of negative valence and high arousal. Valence is positively correlated with perceived progress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Daniel </a:t>
            </a:r>
            <a:r>
              <a:rPr lang="en-US" sz="1400" dirty="0" err="1"/>
              <a:t>Graziotin</a:t>
            </a:r>
            <a:r>
              <a:rPr lang="en-US" sz="1400" dirty="0"/>
              <a:t>, </a:t>
            </a:r>
            <a:r>
              <a:rPr lang="en-US" sz="1400" dirty="0" err="1"/>
              <a:t>Xiaofeng</a:t>
            </a:r>
            <a:r>
              <a:rPr lang="en-US" sz="1400" dirty="0"/>
              <a:t> Wang, and </a:t>
            </a:r>
            <a:r>
              <a:rPr lang="en-US" sz="1400" dirty="0" err="1"/>
              <a:t>Pekka</a:t>
            </a:r>
            <a:r>
              <a:rPr lang="en-US" sz="1400" dirty="0"/>
              <a:t> </a:t>
            </a:r>
            <a:r>
              <a:rPr lang="en-US" sz="1400" dirty="0" err="1"/>
              <a:t>Abrahamsson</a:t>
            </a:r>
            <a:r>
              <a:rPr lang="en-US" sz="1400" dirty="0"/>
              <a:t>. 2015. Do feelings matter?? On the correlation of affects and the self-assessed productivity in so- ware engineering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E589A-6BF0-6045-A0F3-A25A253CB56C}"/>
              </a:ext>
            </a:extLst>
          </p:cNvPr>
          <p:cNvSpPr txBox="1"/>
          <p:nvPr/>
        </p:nvSpPr>
        <p:spPr>
          <a:xfrm>
            <a:off x="6652560" y="1957975"/>
            <a:ext cx="446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ICSE 2020 Technical Paper (Artifacts available)</a:t>
            </a:r>
          </a:p>
        </p:txBody>
      </p:sp>
    </p:spTree>
    <p:extLst>
      <p:ext uri="{BB962C8B-B14F-4D97-AF65-F5344CB8AC3E}">
        <p14:creationId xmlns:p14="http://schemas.microsoft.com/office/powerpoint/2010/main" val="369389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880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Thesis Idea</vt:lpstr>
      <vt:lpstr>Context (Laying out the problem)</vt:lpstr>
      <vt:lpstr>Hypothesis</vt:lpstr>
      <vt:lpstr>Research questions</vt:lpstr>
      <vt:lpstr>Possible alternate research questions using Emotiv</vt:lpstr>
      <vt:lpstr>How to test</vt:lpstr>
      <vt:lpstr>Alternate possibilitys</vt:lpstr>
      <vt:lpstr>Related Work</vt:lpstr>
      <vt:lpstr>Related Work</vt:lpstr>
      <vt:lpstr>Related Work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Idea</dc:title>
  <dc:creator>Justin Evans</dc:creator>
  <cp:lastModifiedBy>Justin Evans</cp:lastModifiedBy>
  <cp:revision>19</cp:revision>
  <dcterms:created xsi:type="dcterms:W3CDTF">2020-08-27T15:47:27Z</dcterms:created>
  <dcterms:modified xsi:type="dcterms:W3CDTF">2020-10-27T02:51:41Z</dcterms:modified>
</cp:coreProperties>
</file>