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9" r:id="rId4"/>
    <p:sldId id="257" r:id="rId5"/>
    <p:sldId id="261" r:id="rId6"/>
    <p:sldId id="258" r:id="rId7"/>
    <p:sldId id="260" r:id="rId8"/>
    <p:sldId id="263" r:id="rId9"/>
    <p:sldId id="264" r:id="rId10"/>
    <p:sldId id="265" r:id="rId11"/>
    <p:sldId id="269" r:id="rId12"/>
    <p:sldId id="270" r:id="rId13"/>
    <p:sldId id="268"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2" autoAdjust="0"/>
    <p:restoredTop sz="94660"/>
  </p:normalViewPr>
  <p:slideViewPr>
    <p:cSldViewPr snapToGrid="0">
      <p:cViewPr varScale="1">
        <p:scale>
          <a:sx n="115" d="100"/>
          <a:sy n="115" d="100"/>
        </p:scale>
        <p:origin x="5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31CA-BACB-4ADD-83C9-156ED804B9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FC2D1D-6A0C-4596-8BF3-CD60DC993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9D5219-A946-4E65-8801-161C985E4A8D}"/>
              </a:ext>
            </a:extLst>
          </p:cNvPr>
          <p:cNvSpPr>
            <a:spLocks noGrp="1"/>
          </p:cNvSpPr>
          <p:nvPr>
            <p:ph type="dt" sz="half" idx="10"/>
          </p:nvPr>
        </p:nvSpPr>
        <p:spPr/>
        <p:txBody>
          <a:bodyPr/>
          <a:lstStyle/>
          <a:p>
            <a:fld id="{00284868-4315-4427-9D14-6A5CD0C97C48}" type="datetimeFigureOut">
              <a:rPr lang="en-US" smtClean="0"/>
              <a:t>11/13/20</a:t>
            </a:fld>
            <a:endParaRPr lang="en-US"/>
          </a:p>
        </p:txBody>
      </p:sp>
      <p:sp>
        <p:nvSpPr>
          <p:cNvPr id="5" name="Footer Placeholder 4">
            <a:extLst>
              <a:ext uri="{FF2B5EF4-FFF2-40B4-BE49-F238E27FC236}">
                <a16:creationId xmlns:a16="http://schemas.microsoft.com/office/drawing/2014/main" id="{B75BAD04-914D-4EF8-9AFD-D2C7B4639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662A8-5EE3-498E-95F2-4D09424F5C19}"/>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1002526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FB74F-38B4-47D0-B3A0-EEC347DF80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A4B544-574F-4DFB-B2E9-A89AA7B692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4A9E7-C797-4154-9BFE-CD04A0AB4FAA}"/>
              </a:ext>
            </a:extLst>
          </p:cNvPr>
          <p:cNvSpPr>
            <a:spLocks noGrp="1"/>
          </p:cNvSpPr>
          <p:nvPr>
            <p:ph type="dt" sz="half" idx="10"/>
          </p:nvPr>
        </p:nvSpPr>
        <p:spPr/>
        <p:txBody>
          <a:bodyPr/>
          <a:lstStyle/>
          <a:p>
            <a:fld id="{00284868-4315-4427-9D14-6A5CD0C97C48}" type="datetimeFigureOut">
              <a:rPr lang="en-US" smtClean="0"/>
              <a:t>11/13/20</a:t>
            </a:fld>
            <a:endParaRPr lang="en-US"/>
          </a:p>
        </p:txBody>
      </p:sp>
      <p:sp>
        <p:nvSpPr>
          <p:cNvPr id="5" name="Footer Placeholder 4">
            <a:extLst>
              <a:ext uri="{FF2B5EF4-FFF2-40B4-BE49-F238E27FC236}">
                <a16:creationId xmlns:a16="http://schemas.microsoft.com/office/drawing/2014/main" id="{9653A095-08C2-447C-9459-98B2CB017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8A6CD-E298-4C04-916A-4254C40D352A}"/>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1226648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6E973B-04DB-4229-A09D-7F05E31A5C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E29F1-1955-4500-911B-F36DF35256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D2118D-DA4E-43B1-AAB0-5CC315A9B069}"/>
              </a:ext>
            </a:extLst>
          </p:cNvPr>
          <p:cNvSpPr>
            <a:spLocks noGrp="1"/>
          </p:cNvSpPr>
          <p:nvPr>
            <p:ph type="dt" sz="half" idx="10"/>
          </p:nvPr>
        </p:nvSpPr>
        <p:spPr/>
        <p:txBody>
          <a:bodyPr/>
          <a:lstStyle/>
          <a:p>
            <a:fld id="{00284868-4315-4427-9D14-6A5CD0C97C48}" type="datetimeFigureOut">
              <a:rPr lang="en-US" smtClean="0"/>
              <a:t>11/13/20</a:t>
            </a:fld>
            <a:endParaRPr lang="en-US"/>
          </a:p>
        </p:txBody>
      </p:sp>
      <p:sp>
        <p:nvSpPr>
          <p:cNvPr id="5" name="Footer Placeholder 4">
            <a:extLst>
              <a:ext uri="{FF2B5EF4-FFF2-40B4-BE49-F238E27FC236}">
                <a16:creationId xmlns:a16="http://schemas.microsoft.com/office/drawing/2014/main" id="{945FB2C9-4072-4905-9DCF-69C4DDF7B2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DF4EE-8067-44C9-9E5D-153C3B2AA9B6}"/>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3666672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53A7-B250-44A8-9304-D64107F891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4FA9AB-2968-4DFA-8966-8076376BC4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BACD7-A4D4-4F0F-A7B2-2253C5048CAC}"/>
              </a:ext>
            </a:extLst>
          </p:cNvPr>
          <p:cNvSpPr>
            <a:spLocks noGrp="1"/>
          </p:cNvSpPr>
          <p:nvPr>
            <p:ph type="dt" sz="half" idx="10"/>
          </p:nvPr>
        </p:nvSpPr>
        <p:spPr/>
        <p:txBody>
          <a:bodyPr/>
          <a:lstStyle/>
          <a:p>
            <a:fld id="{00284868-4315-4427-9D14-6A5CD0C97C48}" type="datetimeFigureOut">
              <a:rPr lang="en-US" smtClean="0"/>
              <a:t>11/13/20</a:t>
            </a:fld>
            <a:endParaRPr lang="en-US"/>
          </a:p>
        </p:txBody>
      </p:sp>
      <p:sp>
        <p:nvSpPr>
          <p:cNvPr id="5" name="Footer Placeholder 4">
            <a:extLst>
              <a:ext uri="{FF2B5EF4-FFF2-40B4-BE49-F238E27FC236}">
                <a16:creationId xmlns:a16="http://schemas.microsoft.com/office/drawing/2014/main" id="{61A6DC3E-5DC3-4F18-8030-6489C1CF0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D7AD26-BA87-417E-BD5F-047206093254}"/>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517013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76DD-7C4B-4C1A-A600-D944BA67AA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822D92-FF4E-4144-AA31-C6707FBEBE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431E43-4BD0-4927-A8CA-F59F0EB6C219}"/>
              </a:ext>
            </a:extLst>
          </p:cNvPr>
          <p:cNvSpPr>
            <a:spLocks noGrp="1"/>
          </p:cNvSpPr>
          <p:nvPr>
            <p:ph type="dt" sz="half" idx="10"/>
          </p:nvPr>
        </p:nvSpPr>
        <p:spPr/>
        <p:txBody>
          <a:bodyPr/>
          <a:lstStyle/>
          <a:p>
            <a:fld id="{00284868-4315-4427-9D14-6A5CD0C97C48}" type="datetimeFigureOut">
              <a:rPr lang="en-US" smtClean="0"/>
              <a:t>11/13/20</a:t>
            </a:fld>
            <a:endParaRPr lang="en-US"/>
          </a:p>
        </p:txBody>
      </p:sp>
      <p:sp>
        <p:nvSpPr>
          <p:cNvPr id="5" name="Footer Placeholder 4">
            <a:extLst>
              <a:ext uri="{FF2B5EF4-FFF2-40B4-BE49-F238E27FC236}">
                <a16:creationId xmlns:a16="http://schemas.microsoft.com/office/drawing/2014/main" id="{241554B4-B57F-40B2-97CB-02C473C75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D37FEE-22CF-4BD8-850C-ED9DF86FC87F}"/>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2306794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EF830-2097-445E-9BD7-809A529DF2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0EFB01-CCA5-4D19-8527-F451B0E2C9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E0953D-C77B-4688-9269-B221E71020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83CF16-D540-417B-B7E9-034977BD394A}"/>
              </a:ext>
            </a:extLst>
          </p:cNvPr>
          <p:cNvSpPr>
            <a:spLocks noGrp="1"/>
          </p:cNvSpPr>
          <p:nvPr>
            <p:ph type="dt" sz="half" idx="10"/>
          </p:nvPr>
        </p:nvSpPr>
        <p:spPr/>
        <p:txBody>
          <a:bodyPr/>
          <a:lstStyle/>
          <a:p>
            <a:fld id="{00284868-4315-4427-9D14-6A5CD0C97C48}" type="datetimeFigureOut">
              <a:rPr lang="en-US" smtClean="0"/>
              <a:t>11/13/20</a:t>
            </a:fld>
            <a:endParaRPr lang="en-US"/>
          </a:p>
        </p:txBody>
      </p:sp>
      <p:sp>
        <p:nvSpPr>
          <p:cNvPr id="6" name="Footer Placeholder 5">
            <a:extLst>
              <a:ext uri="{FF2B5EF4-FFF2-40B4-BE49-F238E27FC236}">
                <a16:creationId xmlns:a16="http://schemas.microsoft.com/office/drawing/2014/main" id="{2AE6A63E-BF98-4735-B595-A07C3AA9B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30677-CADF-4262-872B-DAF8CC95A0F1}"/>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170664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468A7-EB5B-4D30-9557-C23BD59588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201F8C-DCC1-4FA9-9BB1-E1BB608862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194A04-59E8-4B6E-AF00-1CB210E660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98FC1E-DB74-495C-856D-565FC0DB80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DDDCC7-6FDA-45C3-ABC5-11198E86A1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F1D408-9B70-4B15-88F9-BAD00F13FF3F}"/>
              </a:ext>
            </a:extLst>
          </p:cNvPr>
          <p:cNvSpPr>
            <a:spLocks noGrp="1"/>
          </p:cNvSpPr>
          <p:nvPr>
            <p:ph type="dt" sz="half" idx="10"/>
          </p:nvPr>
        </p:nvSpPr>
        <p:spPr/>
        <p:txBody>
          <a:bodyPr/>
          <a:lstStyle/>
          <a:p>
            <a:fld id="{00284868-4315-4427-9D14-6A5CD0C97C48}" type="datetimeFigureOut">
              <a:rPr lang="en-US" smtClean="0"/>
              <a:t>11/13/20</a:t>
            </a:fld>
            <a:endParaRPr lang="en-US"/>
          </a:p>
        </p:txBody>
      </p:sp>
      <p:sp>
        <p:nvSpPr>
          <p:cNvPr id="8" name="Footer Placeholder 7">
            <a:extLst>
              <a:ext uri="{FF2B5EF4-FFF2-40B4-BE49-F238E27FC236}">
                <a16:creationId xmlns:a16="http://schemas.microsoft.com/office/drawing/2014/main" id="{C32681B9-3011-4FB7-8F98-029A4C7D38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3F4D3B-B746-47EC-9EA7-9A3F8934BACA}"/>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174505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1298-4BF4-4436-9951-F1345AA7F1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9613AA-8F89-4C44-88E6-7AB4C7631F03}"/>
              </a:ext>
            </a:extLst>
          </p:cNvPr>
          <p:cNvSpPr>
            <a:spLocks noGrp="1"/>
          </p:cNvSpPr>
          <p:nvPr>
            <p:ph type="dt" sz="half" idx="10"/>
          </p:nvPr>
        </p:nvSpPr>
        <p:spPr/>
        <p:txBody>
          <a:bodyPr/>
          <a:lstStyle/>
          <a:p>
            <a:fld id="{00284868-4315-4427-9D14-6A5CD0C97C48}" type="datetimeFigureOut">
              <a:rPr lang="en-US" smtClean="0"/>
              <a:t>11/13/20</a:t>
            </a:fld>
            <a:endParaRPr lang="en-US"/>
          </a:p>
        </p:txBody>
      </p:sp>
      <p:sp>
        <p:nvSpPr>
          <p:cNvPr id="4" name="Footer Placeholder 3">
            <a:extLst>
              <a:ext uri="{FF2B5EF4-FFF2-40B4-BE49-F238E27FC236}">
                <a16:creationId xmlns:a16="http://schemas.microsoft.com/office/drawing/2014/main" id="{DB6AC403-617C-4489-A7A7-44E22F3133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3DA00E-005F-47F0-8C6A-0C4B0E9441F4}"/>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4035637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624C96-E83D-4096-ADE0-3C925A486EB7}"/>
              </a:ext>
            </a:extLst>
          </p:cNvPr>
          <p:cNvSpPr>
            <a:spLocks noGrp="1"/>
          </p:cNvSpPr>
          <p:nvPr>
            <p:ph type="dt" sz="half" idx="10"/>
          </p:nvPr>
        </p:nvSpPr>
        <p:spPr/>
        <p:txBody>
          <a:bodyPr/>
          <a:lstStyle/>
          <a:p>
            <a:fld id="{00284868-4315-4427-9D14-6A5CD0C97C48}" type="datetimeFigureOut">
              <a:rPr lang="en-US" smtClean="0"/>
              <a:t>11/13/20</a:t>
            </a:fld>
            <a:endParaRPr lang="en-US"/>
          </a:p>
        </p:txBody>
      </p:sp>
      <p:sp>
        <p:nvSpPr>
          <p:cNvPr id="3" name="Footer Placeholder 2">
            <a:extLst>
              <a:ext uri="{FF2B5EF4-FFF2-40B4-BE49-F238E27FC236}">
                <a16:creationId xmlns:a16="http://schemas.microsoft.com/office/drawing/2014/main" id="{8ACBD162-1902-4A54-ACB7-F3EA1A7640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450A7F-CF0A-434B-82E9-E9E3EEAAC145}"/>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3083812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CDA07-6FE4-4B8F-B887-BB14040243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F0B319-1DC6-4E5E-8DD5-0546DE3633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C78DB0-9463-4BAA-948F-C4587CE8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C1EE95-03B8-4F31-A0B1-DFBCE6AC09B8}"/>
              </a:ext>
            </a:extLst>
          </p:cNvPr>
          <p:cNvSpPr>
            <a:spLocks noGrp="1"/>
          </p:cNvSpPr>
          <p:nvPr>
            <p:ph type="dt" sz="half" idx="10"/>
          </p:nvPr>
        </p:nvSpPr>
        <p:spPr/>
        <p:txBody>
          <a:bodyPr/>
          <a:lstStyle/>
          <a:p>
            <a:fld id="{00284868-4315-4427-9D14-6A5CD0C97C48}" type="datetimeFigureOut">
              <a:rPr lang="en-US" smtClean="0"/>
              <a:t>11/13/20</a:t>
            </a:fld>
            <a:endParaRPr lang="en-US"/>
          </a:p>
        </p:txBody>
      </p:sp>
      <p:sp>
        <p:nvSpPr>
          <p:cNvPr id="6" name="Footer Placeholder 5">
            <a:extLst>
              <a:ext uri="{FF2B5EF4-FFF2-40B4-BE49-F238E27FC236}">
                <a16:creationId xmlns:a16="http://schemas.microsoft.com/office/drawing/2014/main" id="{75630686-5F45-4B96-BF49-21D758F06D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96D5D5-A944-4264-956E-6069BC3C5193}"/>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316877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21B4-AD79-43DF-A73A-AD409ED697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EB8A1A-22FE-44C6-9F38-270AE4B2AE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C3882F-3CC6-4FE3-BBA9-7686F7D19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C7323A-6615-4C83-AF18-EA489CA25401}"/>
              </a:ext>
            </a:extLst>
          </p:cNvPr>
          <p:cNvSpPr>
            <a:spLocks noGrp="1"/>
          </p:cNvSpPr>
          <p:nvPr>
            <p:ph type="dt" sz="half" idx="10"/>
          </p:nvPr>
        </p:nvSpPr>
        <p:spPr/>
        <p:txBody>
          <a:bodyPr/>
          <a:lstStyle/>
          <a:p>
            <a:fld id="{00284868-4315-4427-9D14-6A5CD0C97C48}" type="datetimeFigureOut">
              <a:rPr lang="en-US" smtClean="0"/>
              <a:t>11/13/20</a:t>
            </a:fld>
            <a:endParaRPr lang="en-US"/>
          </a:p>
        </p:txBody>
      </p:sp>
      <p:sp>
        <p:nvSpPr>
          <p:cNvPr id="6" name="Footer Placeholder 5">
            <a:extLst>
              <a:ext uri="{FF2B5EF4-FFF2-40B4-BE49-F238E27FC236}">
                <a16:creationId xmlns:a16="http://schemas.microsoft.com/office/drawing/2014/main" id="{02A59322-4364-418A-BB9F-0B41A760A0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7426DA-7132-4AE6-8C85-A44F02596859}"/>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288597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C3717A-0C92-42A0-A666-AFCE757C20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D4C199-142F-4728-BE95-6FABFF6EF0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4AFDA5-4096-4314-97FB-3DB4635C1B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284868-4315-4427-9D14-6A5CD0C97C48}" type="datetimeFigureOut">
              <a:rPr lang="en-US" smtClean="0"/>
              <a:t>11/13/20</a:t>
            </a:fld>
            <a:endParaRPr lang="en-US"/>
          </a:p>
        </p:txBody>
      </p:sp>
      <p:sp>
        <p:nvSpPr>
          <p:cNvPr id="5" name="Footer Placeholder 4">
            <a:extLst>
              <a:ext uri="{FF2B5EF4-FFF2-40B4-BE49-F238E27FC236}">
                <a16:creationId xmlns:a16="http://schemas.microsoft.com/office/drawing/2014/main" id="{E1FD284B-542F-4D29-B52F-DE37643E03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356EBA-553B-4D95-B981-BCE3A0A4E2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A4ACC8-D2E8-4364-8623-0498F47F3649}" type="slidenum">
              <a:rPr lang="en-US" smtClean="0"/>
              <a:t>‹#›</a:t>
            </a:fld>
            <a:endParaRPr lang="en-US"/>
          </a:p>
        </p:txBody>
      </p:sp>
    </p:spTree>
    <p:extLst>
      <p:ext uri="{BB962C8B-B14F-4D97-AF65-F5344CB8AC3E}">
        <p14:creationId xmlns:p14="http://schemas.microsoft.com/office/powerpoint/2010/main" val="4190960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cs.ucdavis.edu/~devanbu/cogsci2020.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l.acm.org/doi/abs/10.1145/3334480.338144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ncbi.nlm.nih.gov/pmc/articles/PMC630554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5E11-A3DF-4240-AB5F-E1EF21807FDD}"/>
              </a:ext>
            </a:extLst>
          </p:cNvPr>
          <p:cNvSpPr>
            <a:spLocks noGrp="1"/>
          </p:cNvSpPr>
          <p:nvPr>
            <p:ph type="ctrTitle"/>
          </p:nvPr>
        </p:nvSpPr>
        <p:spPr/>
        <p:txBody>
          <a:bodyPr/>
          <a:lstStyle/>
          <a:p>
            <a:r>
              <a:rPr lang="en-US" dirty="0"/>
              <a:t>Thesis Idea</a:t>
            </a:r>
          </a:p>
        </p:txBody>
      </p:sp>
      <p:sp>
        <p:nvSpPr>
          <p:cNvPr id="3" name="Subtitle 2">
            <a:extLst>
              <a:ext uri="{FF2B5EF4-FFF2-40B4-BE49-F238E27FC236}">
                <a16:creationId xmlns:a16="http://schemas.microsoft.com/office/drawing/2014/main" id="{3E2532B3-1325-4425-BAC1-7086C62D1896}"/>
              </a:ext>
            </a:extLst>
          </p:cNvPr>
          <p:cNvSpPr>
            <a:spLocks noGrp="1"/>
          </p:cNvSpPr>
          <p:nvPr>
            <p:ph type="subTitle" idx="1"/>
          </p:nvPr>
        </p:nvSpPr>
        <p:spPr/>
        <p:txBody>
          <a:bodyPr/>
          <a:lstStyle/>
          <a:p>
            <a:r>
              <a:rPr lang="en-US" dirty="0"/>
              <a:t>Justin Evans</a:t>
            </a:r>
          </a:p>
        </p:txBody>
      </p:sp>
    </p:spTree>
    <p:extLst>
      <p:ext uri="{BB962C8B-B14F-4D97-AF65-F5344CB8AC3E}">
        <p14:creationId xmlns:p14="http://schemas.microsoft.com/office/powerpoint/2010/main" val="862581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p:txBody>
          <a:bodyPr/>
          <a:lstStyle/>
          <a:p>
            <a:r>
              <a:rPr lang="en-US" dirty="0">
                <a:highlight>
                  <a:srgbClr val="FFFF00"/>
                </a:highlight>
              </a:rPr>
              <a:t>Related Work</a:t>
            </a:r>
          </a:p>
        </p:txBody>
      </p:sp>
      <p:sp>
        <p:nvSpPr>
          <p:cNvPr id="8" name="TextBox 7">
            <a:extLst>
              <a:ext uri="{FF2B5EF4-FFF2-40B4-BE49-F238E27FC236}">
                <a16:creationId xmlns:a16="http://schemas.microsoft.com/office/drawing/2014/main" id="{04297640-152C-D142-8D22-6BBDAAF3D37B}"/>
              </a:ext>
            </a:extLst>
          </p:cNvPr>
          <p:cNvSpPr txBox="1"/>
          <p:nvPr/>
        </p:nvSpPr>
        <p:spPr>
          <a:xfrm>
            <a:off x="293293" y="1656063"/>
            <a:ext cx="4440399" cy="4801314"/>
          </a:xfrm>
          <a:prstGeom prst="rect">
            <a:avLst/>
          </a:prstGeom>
          <a:noFill/>
        </p:spPr>
        <p:txBody>
          <a:bodyPr wrap="square" rtlCol="0">
            <a:spAutoFit/>
          </a:bodyPr>
          <a:lstStyle/>
          <a:p>
            <a:pPr marL="342900" indent="-342900">
              <a:buFont typeface="+mj-lt"/>
              <a:buAutoNum type="arabicPeriod"/>
            </a:pPr>
            <a:r>
              <a:rPr lang="en-US" dirty="0"/>
              <a:t>Can  we  acquire  physiological measures  from noninvasive,  low  cost  EEG,  GSR,  and  EMG  sensors  to accurately predict emotions</a:t>
            </a:r>
          </a:p>
          <a:p>
            <a:pPr marL="342900" indent="-342900">
              <a:buFont typeface="+mj-lt"/>
              <a:buAutoNum type="arabicPeriod"/>
            </a:pPr>
            <a:r>
              <a:rPr lang="en-US" dirty="0" err="1"/>
              <a:t>brainlink</a:t>
            </a:r>
            <a:r>
              <a:rPr lang="en-US" dirty="0"/>
              <a:t> </a:t>
            </a:r>
            <a:r>
              <a:rPr lang="en-US" dirty="0" err="1"/>
              <a:t>eeg</a:t>
            </a:r>
            <a:r>
              <a:rPr lang="en-US" dirty="0"/>
              <a:t>, </a:t>
            </a:r>
          </a:p>
          <a:p>
            <a:r>
              <a:rPr lang="en-US" dirty="0"/>
              <a:t>3. EG raw signals were recorded with the </a:t>
            </a:r>
            <a:r>
              <a:rPr lang="en-US" dirty="0" err="1"/>
              <a:t>BrainLink</a:t>
            </a:r>
            <a:r>
              <a:rPr lang="en-US" dirty="0"/>
              <a:t> EMG data is collected and recorded using the </a:t>
            </a:r>
            <a:r>
              <a:rPr lang="en-US" dirty="0" err="1"/>
              <a:t>ConsensysPRO</a:t>
            </a:r>
            <a:r>
              <a:rPr lang="en-US" dirty="0"/>
              <a:t> software</a:t>
            </a:r>
          </a:p>
          <a:p>
            <a:pPr marL="342900" indent="-342900">
              <a:buFont typeface="+mj-lt"/>
              <a:buAutoNum type="arabicPeriod"/>
            </a:pPr>
            <a:r>
              <a:rPr lang="en-US" dirty="0" err="1"/>
              <a:t>Participents</a:t>
            </a:r>
            <a:r>
              <a:rPr lang="en-US" dirty="0"/>
              <a:t> watched videos</a:t>
            </a:r>
          </a:p>
          <a:p>
            <a:pPr marL="342900" indent="-342900">
              <a:buFont typeface="+mj-lt"/>
              <a:buAutoNum type="arabicPeriod"/>
            </a:pPr>
            <a:r>
              <a:rPr lang="en-US" dirty="0"/>
              <a:t>They found that the results were very promising but could be further </a:t>
            </a:r>
            <a:r>
              <a:rPr lang="en-US" dirty="0" err="1"/>
              <a:t>valiudated</a:t>
            </a:r>
            <a:r>
              <a:rPr lang="en-US" dirty="0"/>
              <a:t> with larger sample size. </a:t>
            </a:r>
          </a:p>
          <a:p>
            <a:pPr marL="342900" indent="-342900">
              <a:buFont typeface="+mj-lt"/>
              <a:buAutoNum type="arabicPeriod"/>
            </a:pPr>
            <a:r>
              <a:rPr lang="en-US" dirty="0"/>
              <a:t>S.  </a:t>
            </a:r>
            <a:r>
              <a:rPr lang="en-US" dirty="0" err="1"/>
              <a:t>Koelstra</a:t>
            </a:r>
            <a:r>
              <a:rPr lang="en-US" dirty="0"/>
              <a:t>, C.  </a:t>
            </a:r>
            <a:r>
              <a:rPr lang="en-US" dirty="0" err="1"/>
              <a:t>Muhl</a:t>
            </a:r>
            <a:r>
              <a:rPr lang="en-US" dirty="0"/>
              <a:t>, M.  </a:t>
            </a:r>
            <a:r>
              <a:rPr lang="en-US" dirty="0" err="1"/>
              <a:t>Soleymani</a:t>
            </a:r>
            <a:r>
              <a:rPr lang="en-US" dirty="0"/>
              <a:t>, J.S.  Lee, A.  Yazdani, T. Ebrahimi, T. Pun, A. </a:t>
            </a:r>
            <a:r>
              <a:rPr lang="en-US" dirty="0" err="1"/>
              <a:t>Nijholt</a:t>
            </a:r>
            <a:r>
              <a:rPr lang="en-US" dirty="0"/>
              <a:t>, and I. Patras. “DEAP: A Database for  Emotion  Analysis  Using  Physiological  Signals</a:t>
            </a:r>
          </a:p>
        </p:txBody>
      </p:sp>
      <p:pic>
        <p:nvPicPr>
          <p:cNvPr id="15" name="Picture 14" descr="Text&#10;&#10;Description automatically generated">
            <a:extLst>
              <a:ext uri="{FF2B5EF4-FFF2-40B4-BE49-F238E27FC236}">
                <a16:creationId xmlns:a16="http://schemas.microsoft.com/office/drawing/2014/main" id="{2F6D056B-BAFA-D540-B1B2-6D35566A7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657" y="2876286"/>
            <a:ext cx="6229505" cy="1488746"/>
          </a:xfrm>
          <a:prstGeom prst="rect">
            <a:avLst/>
          </a:prstGeom>
        </p:spPr>
      </p:pic>
      <p:sp>
        <p:nvSpPr>
          <p:cNvPr id="16" name="TextBox 15">
            <a:extLst>
              <a:ext uri="{FF2B5EF4-FFF2-40B4-BE49-F238E27FC236}">
                <a16:creationId xmlns:a16="http://schemas.microsoft.com/office/drawing/2014/main" id="{4039F49C-A56C-0E40-A5AA-4675C139EA49}"/>
              </a:ext>
            </a:extLst>
          </p:cNvPr>
          <p:cNvSpPr txBox="1"/>
          <p:nvPr/>
        </p:nvSpPr>
        <p:spPr>
          <a:xfrm>
            <a:off x="7453992" y="2383174"/>
            <a:ext cx="1075872" cy="369332"/>
          </a:xfrm>
          <a:prstGeom prst="rect">
            <a:avLst/>
          </a:prstGeom>
          <a:noFill/>
        </p:spPr>
        <p:txBody>
          <a:bodyPr wrap="none" rtlCol="0">
            <a:spAutoFit/>
          </a:bodyPr>
          <a:lstStyle/>
          <a:p>
            <a:r>
              <a:rPr lang="en-US" dirty="0"/>
              <a:t>ACII 2017</a:t>
            </a:r>
          </a:p>
        </p:txBody>
      </p:sp>
    </p:spTree>
    <p:extLst>
      <p:ext uri="{BB962C8B-B14F-4D97-AF65-F5344CB8AC3E}">
        <p14:creationId xmlns:p14="http://schemas.microsoft.com/office/powerpoint/2010/main" val="34761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p:txBody>
          <a:bodyPr/>
          <a:lstStyle/>
          <a:p>
            <a:r>
              <a:rPr lang="en-US" dirty="0">
                <a:highlight>
                  <a:srgbClr val="FFFF00"/>
                </a:highlight>
              </a:rPr>
              <a:t>Related Work</a:t>
            </a:r>
          </a:p>
        </p:txBody>
      </p:sp>
      <p:sp>
        <p:nvSpPr>
          <p:cNvPr id="8" name="TextBox 7">
            <a:extLst>
              <a:ext uri="{FF2B5EF4-FFF2-40B4-BE49-F238E27FC236}">
                <a16:creationId xmlns:a16="http://schemas.microsoft.com/office/drawing/2014/main" id="{04297640-152C-D142-8D22-6BBDAAF3D37B}"/>
              </a:ext>
            </a:extLst>
          </p:cNvPr>
          <p:cNvSpPr txBox="1"/>
          <p:nvPr/>
        </p:nvSpPr>
        <p:spPr>
          <a:xfrm>
            <a:off x="212013" y="1690688"/>
            <a:ext cx="4440399" cy="3693319"/>
          </a:xfrm>
          <a:prstGeom prst="rect">
            <a:avLst/>
          </a:prstGeom>
          <a:noFill/>
        </p:spPr>
        <p:txBody>
          <a:bodyPr wrap="square" rtlCol="0">
            <a:spAutoFit/>
          </a:bodyPr>
          <a:lstStyle/>
          <a:p>
            <a:pPr marL="342900" indent="-342900">
              <a:buFont typeface="+mj-lt"/>
              <a:buAutoNum type="arabicPeriod"/>
            </a:pPr>
            <a:r>
              <a:rPr lang="en-US" dirty="0"/>
              <a:t>Can deliberate cognitive activity be translated into action</a:t>
            </a:r>
          </a:p>
          <a:p>
            <a:pPr marL="342900" indent="-342900">
              <a:buFont typeface="+mj-lt"/>
              <a:buAutoNum type="arabicPeriod"/>
            </a:pPr>
            <a:r>
              <a:rPr lang="en-US" dirty="0" err="1"/>
              <a:t>Emotiv</a:t>
            </a:r>
            <a:r>
              <a:rPr lang="en-US" dirty="0"/>
              <a:t> </a:t>
            </a:r>
            <a:r>
              <a:rPr lang="en-US" dirty="0" err="1"/>
              <a:t>Epoc</a:t>
            </a:r>
            <a:r>
              <a:rPr lang="en-US" dirty="0"/>
              <a:t> </a:t>
            </a:r>
            <a:r>
              <a:rPr lang="en-US" dirty="0" err="1"/>
              <a:t>eeg</a:t>
            </a:r>
            <a:r>
              <a:rPr lang="en-US" dirty="0"/>
              <a:t>, </a:t>
            </a:r>
          </a:p>
          <a:p>
            <a:pPr marL="342900" indent="-342900">
              <a:buFont typeface="+mj-lt"/>
              <a:buAutoNum type="arabicPeriod"/>
            </a:pPr>
            <a:r>
              <a:rPr lang="en-US" dirty="0"/>
              <a:t>EG raw signals were recorded and processed with </a:t>
            </a:r>
            <a:r>
              <a:rPr lang="en-US" dirty="0" err="1"/>
              <a:t>matlab</a:t>
            </a:r>
            <a:r>
              <a:rPr lang="en-US" dirty="0"/>
              <a:t> software an </a:t>
            </a:r>
            <a:r>
              <a:rPr lang="en-US" dirty="0" err="1"/>
              <a:t>Emotiv</a:t>
            </a:r>
            <a:r>
              <a:rPr lang="en-US" dirty="0"/>
              <a:t> Simulink</a:t>
            </a:r>
          </a:p>
          <a:p>
            <a:pPr marL="342900" indent="-342900">
              <a:buFont typeface="+mj-lt"/>
              <a:buAutoNum type="arabicPeriod"/>
            </a:pPr>
            <a:r>
              <a:rPr lang="en-US" dirty="0" err="1"/>
              <a:t>Participents</a:t>
            </a:r>
            <a:r>
              <a:rPr lang="en-US" dirty="0"/>
              <a:t> blinked their eyes while wearing device</a:t>
            </a:r>
          </a:p>
          <a:p>
            <a:pPr marL="342900" indent="-342900">
              <a:buFont typeface="+mj-lt"/>
              <a:buAutoNum type="arabicPeriod"/>
            </a:pPr>
            <a:r>
              <a:rPr lang="en-US" dirty="0"/>
              <a:t>They found that they can use the cognitive control network and signals from participants to translate into deliberate commands.</a:t>
            </a:r>
          </a:p>
          <a:p>
            <a:pPr marL="342900" indent="-342900">
              <a:buFont typeface="+mj-lt"/>
              <a:buAutoNum type="arabicPeriod"/>
            </a:pPr>
            <a:r>
              <a:rPr lang="en-US" dirty="0" err="1"/>
              <a:t>rl</a:t>
            </a:r>
            <a:endParaRPr lang="en-US" dirty="0"/>
          </a:p>
        </p:txBody>
      </p:sp>
      <p:pic>
        <p:nvPicPr>
          <p:cNvPr id="4" name="Picture 3">
            <a:extLst>
              <a:ext uri="{FF2B5EF4-FFF2-40B4-BE49-F238E27FC236}">
                <a16:creationId xmlns:a16="http://schemas.microsoft.com/office/drawing/2014/main" id="{745B3A0A-23DE-4025-ADBF-B2A3999F5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5624" y="2287236"/>
            <a:ext cx="5696243" cy="1308167"/>
          </a:xfrm>
          <a:prstGeom prst="rect">
            <a:avLst/>
          </a:prstGeom>
        </p:spPr>
      </p:pic>
    </p:spTree>
    <p:extLst>
      <p:ext uri="{BB962C8B-B14F-4D97-AF65-F5344CB8AC3E}">
        <p14:creationId xmlns:p14="http://schemas.microsoft.com/office/powerpoint/2010/main" val="2703839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p:txBody>
          <a:bodyPr/>
          <a:lstStyle/>
          <a:p>
            <a:r>
              <a:rPr lang="en-US" dirty="0">
                <a:highlight>
                  <a:srgbClr val="FFFF00"/>
                </a:highlight>
              </a:rPr>
              <a:t>Related Work</a:t>
            </a:r>
          </a:p>
        </p:txBody>
      </p:sp>
      <p:sp>
        <p:nvSpPr>
          <p:cNvPr id="8" name="TextBox 7">
            <a:extLst>
              <a:ext uri="{FF2B5EF4-FFF2-40B4-BE49-F238E27FC236}">
                <a16:creationId xmlns:a16="http://schemas.microsoft.com/office/drawing/2014/main" id="{04297640-152C-D142-8D22-6BBDAAF3D37B}"/>
              </a:ext>
            </a:extLst>
          </p:cNvPr>
          <p:cNvSpPr txBox="1"/>
          <p:nvPr/>
        </p:nvSpPr>
        <p:spPr>
          <a:xfrm>
            <a:off x="293293" y="1656063"/>
            <a:ext cx="4440399" cy="2862322"/>
          </a:xfrm>
          <a:prstGeom prst="rect">
            <a:avLst/>
          </a:prstGeom>
          <a:noFill/>
        </p:spPr>
        <p:txBody>
          <a:bodyPr wrap="square" rtlCol="0">
            <a:spAutoFit/>
          </a:bodyPr>
          <a:lstStyle/>
          <a:p>
            <a:pPr marL="342900" indent="-342900">
              <a:buFont typeface="+mj-lt"/>
              <a:buAutoNum type="arabicPeriod"/>
            </a:pPr>
            <a:r>
              <a:rPr lang="en-US" dirty="0"/>
              <a:t>What </a:t>
            </a:r>
            <a:r>
              <a:rPr lang="en-US" dirty="0" err="1"/>
              <a:t>anxiaties</a:t>
            </a:r>
            <a:r>
              <a:rPr lang="en-US" dirty="0"/>
              <a:t> do developers have around BCI, What </a:t>
            </a:r>
            <a:r>
              <a:rPr lang="en-US" dirty="0" err="1"/>
              <a:t>opertunities</a:t>
            </a:r>
            <a:r>
              <a:rPr lang="en-US" dirty="0"/>
              <a:t> are available in BCI</a:t>
            </a:r>
          </a:p>
          <a:p>
            <a:pPr marL="342900" indent="-342900">
              <a:buFont typeface="+mj-lt"/>
              <a:buAutoNum type="arabicPeriod"/>
            </a:pPr>
            <a:r>
              <a:rPr lang="en-US" dirty="0" err="1"/>
              <a:t>Interaxon</a:t>
            </a:r>
            <a:r>
              <a:rPr lang="en-US" dirty="0"/>
              <a:t> Muse </a:t>
            </a:r>
            <a:r>
              <a:rPr lang="en-US" dirty="0" err="1"/>
              <a:t>eeg</a:t>
            </a:r>
            <a:r>
              <a:rPr lang="en-US" dirty="0"/>
              <a:t>, </a:t>
            </a:r>
          </a:p>
          <a:p>
            <a:pPr marL="342900" indent="-342900">
              <a:buFont typeface="+mj-lt"/>
              <a:buAutoNum type="arabicPeriod"/>
            </a:pPr>
            <a:r>
              <a:rPr lang="en-US" dirty="0"/>
              <a:t>EG raw signals were recorded with the muse </a:t>
            </a:r>
          </a:p>
          <a:p>
            <a:pPr marL="342900" indent="-342900">
              <a:buFont typeface="+mj-lt"/>
              <a:buAutoNum type="arabicPeriod"/>
            </a:pPr>
            <a:r>
              <a:rPr lang="en-US" dirty="0"/>
              <a:t>Do regular </a:t>
            </a:r>
            <a:r>
              <a:rPr lang="en-US" dirty="0" err="1"/>
              <a:t>activites</a:t>
            </a:r>
            <a:r>
              <a:rPr lang="en-US" dirty="0"/>
              <a:t> while wearing device for one hour</a:t>
            </a:r>
          </a:p>
          <a:p>
            <a:pPr marL="342900" indent="-342900">
              <a:buFont typeface="+mj-lt"/>
              <a:buAutoNum type="arabicPeriod"/>
            </a:pPr>
            <a:r>
              <a:rPr lang="en-US" dirty="0"/>
              <a:t>Promising for future research and development</a:t>
            </a:r>
          </a:p>
        </p:txBody>
      </p:sp>
      <p:pic>
        <p:nvPicPr>
          <p:cNvPr id="4" name="Picture 3" descr="Text&#10;&#10;Description automatically generated">
            <a:extLst>
              <a:ext uri="{FF2B5EF4-FFF2-40B4-BE49-F238E27FC236}">
                <a16:creationId xmlns:a16="http://schemas.microsoft.com/office/drawing/2014/main" id="{4062608E-C4CB-4FC3-9C61-01E85D5D4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526" y="1911272"/>
            <a:ext cx="5575587" cy="1517728"/>
          </a:xfrm>
          <a:prstGeom prst="rect">
            <a:avLst/>
          </a:prstGeom>
        </p:spPr>
      </p:pic>
    </p:spTree>
    <p:extLst>
      <p:ext uri="{BB962C8B-B14F-4D97-AF65-F5344CB8AC3E}">
        <p14:creationId xmlns:p14="http://schemas.microsoft.com/office/powerpoint/2010/main" val="3369863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p:txBody>
          <a:bodyPr/>
          <a:lstStyle/>
          <a:p>
            <a:r>
              <a:rPr lang="en-US" dirty="0">
                <a:highlight>
                  <a:srgbClr val="FFFF00"/>
                </a:highlight>
              </a:rPr>
              <a:t>Related Work</a:t>
            </a:r>
          </a:p>
        </p:txBody>
      </p:sp>
      <p:sp>
        <p:nvSpPr>
          <p:cNvPr id="8" name="TextBox 7">
            <a:extLst>
              <a:ext uri="{FF2B5EF4-FFF2-40B4-BE49-F238E27FC236}">
                <a16:creationId xmlns:a16="http://schemas.microsoft.com/office/drawing/2014/main" id="{04297640-152C-D142-8D22-6BBDAAF3D37B}"/>
              </a:ext>
            </a:extLst>
          </p:cNvPr>
          <p:cNvSpPr txBox="1"/>
          <p:nvPr/>
        </p:nvSpPr>
        <p:spPr>
          <a:xfrm>
            <a:off x="267629" y="2241395"/>
            <a:ext cx="4440399" cy="4247317"/>
          </a:xfrm>
          <a:prstGeom prst="rect">
            <a:avLst/>
          </a:prstGeom>
          <a:noFill/>
        </p:spPr>
        <p:txBody>
          <a:bodyPr wrap="square" rtlCol="0">
            <a:spAutoFit/>
          </a:bodyPr>
          <a:lstStyle/>
          <a:p>
            <a:pPr marL="342900" indent="-342900">
              <a:buFont typeface="+mj-lt"/>
              <a:buAutoNum type="arabicPeriod"/>
            </a:pPr>
            <a:r>
              <a:rPr lang="en-US" dirty="0"/>
              <a:t>how does surprisal influences human comprehension of source code </a:t>
            </a:r>
          </a:p>
          <a:p>
            <a:pPr marL="342900" indent="-342900">
              <a:buFont typeface="+mj-lt"/>
              <a:buAutoNum type="arabicPeriod"/>
            </a:pPr>
            <a:r>
              <a:rPr lang="en-US" dirty="0"/>
              <a:t>Timing</a:t>
            </a:r>
          </a:p>
          <a:p>
            <a:pPr marL="342900" indent="-342900">
              <a:buFont typeface="+mj-lt"/>
              <a:buAutoNum type="arabicPeriod"/>
            </a:pPr>
            <a:r>
              <a:rPr lang="en-US" dirty="0"/>
              <a:t>Raw data </a:t>
            </a:r>
            <a:r>
              <a:rPr lang="en-US" dirty="0" err="1"/>
              <a:t>feeded</a:t>
            </a:r>
            <a:r>
              <a:rPr lang="en-US" dirty="0"/>
              <a:t> Hand recorded into BPE model</a:t>
            </a:r>
          </a:p>
          <a:p>
            <a:pPr marL="342900" indent="-342900">
              <a:buFont typeface="+mj-lt"/>
              <a:buAutoNum type="arabicPeriod"/>
            </a:pPr>
            <a:r>
              <a:rPr lang="en-US" dirty="0"/>
              <a:t>Read code answer questions with different parts of the code altered to make it harder or easier to read. Some parts of code were added that were deemed rare to add surprisal. Had one control group and one working on the altered code but not swapped.</a:t>
            </a:r>
          </a:p>
          <a:p>
            <a:pPr marL="342900" indent="-342900">
              <a:buFont typeface="+mj-lt"/>
              <a:buAutoNum type="arabicPeriod"/>
            </a:pPr>
            <a:r>
              <a:rPr lang="en-US" dirty="0"/>
              <a:t>We find that more surprising versions of code take humans longer to finish answering correctly</a:t>
            </a:r>
          </a:p>
        </p:txBody>
      </p:sp>
      <p:sp>
        <p:nvSpPr>
          <p:cNvPr id="3" name="Rectangle 2">
            <a:extLst>
              <a:ext uri="{FF2B5EF4-FFF2-40B4-BE49-F238E27FC236}">
                <a16:creationId xmlns:a16="http://schemas.microsoft.com/office/drawing/2014/main" id="{81D822ED-F703-405E-BDFF-F2F247CDC13F}"/>
              </a:ext>
            </a:extLst>
          </p:cNvPr>
          <p:cNvSpPr/>
          <p:nvPr/>
        </p:nvSpPr>
        <p:spPr>
          <a:xfrm>
            <a:off x="6038242" y="1303846"/>
            <a:ext cx="5315558" cy="369332"/>
          </a:xfrm>
          <a:prstGeom prst="rect">
            <a:avLst/>
          </a:prstGeom>
        </p:spPr>
        <p:txBody>
          <a:bodyPr wrap="none">
            <a:spAutoFit/>
          </a:bodyPr>
          <a:lstStyle/>
          <a:p>
            <a:r>
              <a:rPr lang="en-US" dirty="0">
                <a:hlinkClick r:id="rId2"/>
              </a:rPr>
              <a:t>https://www.cs.ucdavis.edu/~devanbu/cogsci2020.pdf</a:t>
            </a:r>
            <a:endParaRPr lang="en-US" dirty="0"/>
          </a:p>
        </p:txBody>
      </p:sp>
    </p:spTree>
    <p:extLst>
      <p:ext uri="{BB962C8B-B14F-4D97-AF65-F5344CB8AC3E}">
        <p14:creationId xmlns:p14="http://schemas.microsoft.com/office/powerpoint/2010/main" val="2130906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7995-CBED-4F49-A236-5E5EADD4F5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9FDB63-F098-4063-BB71-ECC453C80810}"/>
              </a:ext>
            </a:extLst>
          </p:cNvPr>
          <p:cNvSpPr>
            <a:spLocks noGrp="1"/>
          </p:cNvSpPr>
          <p:nvPr>
            <p:ph idx="1"/>
          </p:nvPr>
        </p:nvSpPr>
        <p:spPr/>
        <p:txBody>
          <a:bodyPr/>
          <a:lstStyle/>
          <a:p>
            <a:r>
              <a:rPr lang="en-US" dirty="0">
                <a:hlinkClick r:id="rId2"/>
              </a:rPr>
              <a:t>https://dl.acm.org/doi/abs/10.1145/3334480.3381446</a:t>
            </a:r>
            <a:endParaRPr lang="en-US" dirty="0"/>
          </a:p>
        </p:txBody>
      </p:sp>
    </p:spTree>
    <p:extLst>
      <p:ext uri="{BB962C8B-B14F-4D97-AF65-F5344CB8AC3E}">
        <p14:creationId xmlns:p14="http://schemas.microsoft.com/office/powerpoint/2010/main" val="342638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B509-9E2B-2F49-A226-AB46AEB2B901}"/>
              </a:ext>
            </a:extLst>
          </p:cNvPr>
          <p:cNvSpPr>
            <a:spLocks noGrp="1"/>
          </p:cNvSpPr>
          <p:nvPr>
            <p:ph type="title"/>
          </p:nvPr>
        </p:nvSpPr>
        <p:spPr/>
        <p:txBody>
          <a:bodyPr/>
          <a:lstStyle/>
          <a:p>
            <a:r>
              <a:rPr lang="en-US" dirty="0"/>
              <a:t>Context (Laying out the problem)</a:t>
            </a:r>
          </a:p>
        </p:txBody>
      </p:sp>
      <p:sp>
        <p:nvSpPr>
          <p:cNvPr id="3" name="Content Placeholder 2">
            <a:extLst>
              <a:ext uri="{FF2B5EF4-FFF2-40B4-BE49-F238E27FC236}">
                <a16:creationId xmlns:a16="http://schemas.microsoft.com/office/drawing/2014/main" id="{B8898F6A-3124-5A47-95A6-28BEC14098BE}"/>
              </a:ext>
            </a:extLst>
          </p:cNvPr>
          <p:cNvSpPr>
            <a:spLocks noGrp="1"/>
          </p:cNvSpPr>
          <p:nvPr>
            <p:ph idx="1"/>
          </p:nvPr>
        </p:nvSpPr>
        <p:spPr/>
        <p:txBody>
          <a:bodyPr/>
          <a:lstStyle/>
          <a:p>
            <a:r>
              <a:rPr lang="en-US" dirty="0"/>
              <a:t>Many papers have been published about how engineers approach problem solving and ideas differently than other non engineering individuals. This engineering mindset is said to be a more problem orientated approach and analytical than the typical persons thought pattern. But does this shift in thinking actually result in a readable process in the brain? </a:t>
            </a:r>
            <a:r>
              <a:rPr lang="en-US" i="1" dirty="0">
                <a:highlight>
                  <a:srgbClr val="FFFF00"/>
                </a:highlight>
              </a:rPr>
              <a:t>[My concern is that maybe this question is already answered. That’s the risk of tapping another field (brain science). We need to look at the literature to make sure we’re not reinventing the wheel or trying to answer something that’s already answered.]</a:t>
            </a:r>
          </a:p>
        </p:txBody>
      </p:sp>
    </p:spTree>
    <p:extLst>
      <p:ext uri="{BB962C8B-B14F-4D97-AF65-F5344CB8AC3E}">
        <p14:creationId xmlns:p14="http://schemas.microsoft.com/office/powerpoint/2010/main" val="1823864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8994-6FA0-4D21-9B0C-D6205F90424A}"/>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0BD8DFCA-0D29-4D97-8A62-B89BC8479798}"/>
              </a:ext>
            </a:extLst>
          </p:cNvPr>
          <p:cNvSpPr>
            <a:spLocks noGrp="1"/>
          </p:cNvSpPr>
          <p:nvPr>
            <p:ph idx="1"/>
          </p:nvPr>
        </p:nvSpPr>
        <p:spPr/>
        <p:txBody>
          <a:bodyPr/>
          <a:lstStyle/>
          <a:p>
            <a:r>
              <a:rPr lang="en-US" dirty="0"/>
              <a:t>TODO once more info is gathered</a:t>
            </a:r>
          </a:p>
        </p:txBody>
      </p:sp>
    </p:spTree>
    <p:extLst>
      <p:ext uri="{BB962C8B-B14F-4D97-AF65-F5344CB8AC3E}">
        <p14:creationId xmlns:p14="http://schemas.microsoft.com/office/powerpoint/2010/main" val="2693886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A2E1-DBA9-4238-BAC3-FEF419F040A3}"/>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BDD241C9-4047-46B8-AC41-C8187A310B71}"/>
              </a:ext>
            </a:extLst>
          </p:cNvPr>
          <p:cNvSpPr>
            <a:spLocks noGrp="1"/>
          </p:cNvSpPr>
          <p:nvPr>
            <p:ph idx="1"/>
          </p:nvPr>
        </p:nvSpPr>
        <p:spPr/>
        <p:txBody>
          <a:bodyPr>
            <a:normAutofit fontScale="62500" lnSpcReduction="20000"/>
          </a:bodyPr>
          <a:lstStyle/>
          <a:p>
            <a:pPr lvl="1"/>
            <a:r>
              <a:rPr lang="en-US" dirty="0"/>
              <a:t>Using and </a:t>
            </a:r>
            <a:r>
              <a:rPr lang="en-US" dirty="0" err="1"/>
              <a:t>Eeg</a:t>
            </a:r>
            <a:r>
              <a:rPr lang="en-US" dirty="0"/>
              <a:t> device can we tell the difference between a lay individual and an expert given their </a:t>
            </a:r>
            <a:r>
              <a:rPr lang="en-US" dirty="0" err="1"/>
              <a:t>eeg</a:t>
            </a:r>
            <a:r>
              <a:rPr lang="en-US" dirty="0"/>
              <a:t> data while performing a moderate CS task?</a:t>
            </a:r>
          </a:p>
          <a:p>
            <a:pPr lvl="2"/>
            <a:endParaRPr lang="en-US" dirty="0"/>
          </a:p>
          <a:p>
            <a:pPr lvl="1"/>
            <a:r>
              <a:rPr lang="en-US" dirty="0"/>
              <a:t>Given a range of individuals trained in computer science can we tell their level of experience given their </a:t>
            </a:r>
            <a:r>
              <a:rPr lang="en-US" dirty="0" err="1"/>
              <a:t>eeg</a:t>
            </a:r>
            <a:r>
              <a:rPr lang="en-US" dirty="0"/>
              <a:t> data?</a:t>
            </a:r>
          </a:p>
          <a:p>
            <a:pPr marL="457200" lvl="1" indent="0">
              <a:buNone/>
            </a:pPr>
            <a:r>
              <a:rPr lang="en-US" i="1" dirty="0">
                <a:highlight>
                  <a:srgbClr val="FFFF00"/>
                </a:highlight>
              </a:rPr>
              <a:t>Doesn’t the ICPC’19 paper (in the related work section) answer this question (or a similar question)? “Can we relate expertise to classification accuracy?”</a:t>
            </a:r>
          </a:p>
          <a:p>
            <a:pPr marL="457200" lvl="1" indent="0">
              <a:buNone/>
            </a:pPr>
            <a:endParaRPr lang="en-US" i="1" dirty="0">
              <a:highlight>
                <a:srgbClr val="FFFF00"/>
              </a:highlight>
            </a:endParaRPr>
          </a:p>
          <a:p>
            <a:pPr marL="457200" lvl="1" indent="0">
              <a:buNone/>
            </a:pPr>
            <a:r>
              <a:rPr lang="en-US" i="1" dirty="0">
                <a:highlight>
                  <a:srgbClr val="FFFF00"/>
                </a:highlight>
              </a:rPr>
              <a:t>Some more specific questions:</a:t>
            </a:r>
          </a:p>
          <a:p>
            <a:pPr marL="457200" lvl="1" indent="0">
              <a:buNone/>
            </a:pPr>
            <a:r>
              <a:rPr lang="en-US" i="1" dirty="0">
                <a:highlight>
                  <a:srgbClr val="FFFF00"/>
                </a:highlight>
              </a:rPr>
              <a:t>They’re more specific on the context of the tasks the developers are asked to perform and on the context of what metrics we’re applying.</a:t>
            </a:r>
          </a:p>
          <a:p>
            <a:pPr lvl="1"/>
            <a:r>
              <a:rPr lang="en-US" i="1" dirty="0">
                <a:highlight>
                  <a:srgbClr val="FFFF00"/>
                </a:highlight>
              </a:rPr>
              <a:t>How and to what extent developers’ brain performance vary while coding with and without listening to music? </a:t>
            </a:r>
          </a:p>
          <a:p>
            <a:pPr lvl="1"/>
            <a:r>
              <a:rPr lang="en-US" i="1" dirty="0">
                <a:highlight>
                  <a:srgbClr val="FFFF00"/>
                </a:highlight>
              </a:rPr>
              <a:t>How and to what extent developers’ brain performance vary while maintaining code with different quality[or complexity or style or …]? </a:t>
            </a:r>
          </a:p>
          <a:p>
            <a:pPr lvl="1"/>
            <a:r>
              <a:rPr lang="en-US" i="1" dirty="0">
                <a:highlight>
                  <a:srgbClr val="FFFF00"/>
                </a:highlight>
              </a:rPr>
              <a:t>Do developers feel less stressed and more engaged and focused while coding listening to music?</a:t>
            </a:r>
          </a:p>
          <a:p>
            <a:pPr lvl="1"/>
            <a:r>
              <a:rPr lang="en-US" i="1" dirty="0">
                <a:highlight>
                  <a:srgbClr val="FFFF00"/>
                </a:highlight>
              </a:rPr>
              <a:t>Do developers feel more stressed and less engaged while reading code with ‘one-liners abuse’ [or coding not following standard style guidelines]?</a:t>
            </a:r>
          </a:p>
          <a:p>
            <a:pPr lvl="1"/>
            <a:r>
              <a:rPr lang="en-US" i="1" dirty="0">
                <a:highlight>
                  <a:srgbClr val="FFFF00"/>
                </a:highlight>
              </a:rPr>
              <a:t>[Or a questions for a replication study] </a:t>
            </a:r>
            <a:r>
              <a:rPr lang="en-US" dirty="0">
                <a:highlight>
                  <a:srgbClr val="FFFF00"/>
                </a:highlight>
              </a:rPr>
              <a:t>How does surprisal in source code influence developers’ brain?</a:t>
            </a:r>
          </a:p>
          <a:p>
            <a:pPr lvl="2"/>
            <a:r>
              <a:rPr lang="en-US" i="1" dirty="0">
                <a:highlight>
                  <a:srgbClr val="FFFF00"/>
                </a:highlight>
              </a:rPr>
              <a:t>As a replication study, we would use the same questions, code snippets, etc. However, measuring brain signal and brain performance metrics, rather than accuracy and correctness (the metrics they measured in their RQs. We can measure them as well for comparison reasons, but we’d be looking at different outcomes)</a:t>
            </a:r>
          </a:p>
        </p:txBody>
      </p:sp>
    </p:spTree>
    <p:extLst>
      <p:ext uri="{BB962C8B-B14F-4D97-AF65-F5344CB8AC3E}">
        <p14:creationId xmlns:p14="http://schemas.microsoft.com/office/powerpoint/2010/main" val="2606051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64A2-D0FC-4B21-B5FB-EBB0074998EB}"/>
              </a:ext>
            </a:extLst>
          </p:cNvPr>
          <p:cNvSpPr>
            <a:spLocks noGrp="1"/>
          </p:cNvSpPr>
          <p:nvPr>
            <p:ph type="title"/>
          </p:nvPr>
        </p:nvSpPr>
        <p:spPr/>
        <p:txBody>
          <a:bodyPr/>
          <a:lstStyle/>
          <a:p>
            <a:r>
              <a:rPr lang="en-US" dirty="0"/>
              <a:t>Possible alternate research questions using </a:t>
            </a:r>
            <a:r>
              <a:rPr lang="en-US"/>
              <a:t>Emotiv</a:t>
            </a:r>
            <a:endParaRPr lang="en-US" dirty="0"/>
          </a:p>
        </p:txBody>
      </p:sp>
      <p:sp>
        <p:nvSpPr>
          <p:cNvPr id="3" name="Content Placeholder 2">
            <a:extLst>
              <a:ext uri="{FF2B5EF4-FFF2-40B4-BE49-F238E27FC236}">
                <a16:creationId xmlns:a16="http://schemas.microsoft.com/office/drawing/2014/main" id="{B3763825-2DB8-4D30-B735-872DFF0AAA05}"/>
              </a:ext>
            </a:extLst>
          </p:cNvPr>
          <p:cNvSpPr>
            <a:spLocks noGrp="1"/>
          </p:cNvSpPr>
          <p:nvPr>
            <p:ph idx="1"/>
          </p:nvPr>
        </p:nvSpPr>
        <p:spPr/>
        <p:txBody>
          <a:bodyPr/>
          <a:lstStyle/>
          <a:p>
            <a:r>
              <a:rPr lang="en-US" dirty="0"/>
              <a:t>Can a user control an external device using only the emotive</a:t>
            </a:r>
            <a:br>
              <a:rPr lang="en-US" dirty="0"/>
            </a:br>
            <a:r>
              <a:rPr lang="en-US" dirty="0">
                <a:hlinkClick r:id="rId2"/>
              </a:rPr>
              <a:t>https://www.ncbi.nlm.nih.gov/pmc/articles/PMC6305548/</a:t>
            </a:r>
            <a:endParaRPr lang="en-US" dirty="0"/>
          </a:p>
          <a:p>
            <a:endParaRPr lang="en-US" dirty="0"/>
          </a:p>
          <a:p>
            <a:r>
              <a:rPr lang="en-US" dirty="0"/>
              <a:t>Using </a:t>
            </a:r>
            <a:r>
              <a:rPr lang="en-US" dirty="0" err="1"/>
              <a:t>eeg</a:t>
            </a:r>
            <a:r>
              <a:rPr lang="en-US" dirty="0"/>
              <a:t> (emotive) can the signals be converted into what the user wants to type/see (univ of Chicago paper)</a:t>
            </a:r>
          </a:p>
          <a:p>
            <a:endParaRPr lang="en-US" dirty="0"/>
          </a:p>
          <a:p>
            <a:endParaRPr lang="en-US" dirty="0"/>
          </a:p>
        </p:txBody>
      </p:sp>
    </p:spTree>
    <p:extLst>
      <p:ext uri="{BB962C8B-B14F-4D97-AF65-F5344CB8AC3E}">
        <p14:creationId xmlns:p14="http://schemas.microsoft.com/office/powerpoint/2010/main" val="1061379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D3EDC-709B-470A-BE2B-D5D0E3E9CF0F}"/>
              </a:ext>
            </a:extLst>
          </p:cNvPr>
          <p:cNvSpPr>
            <a:spLocks noGrp="1"/>
          </p:cNvSpPr>
          <p:nvPr>
            <p:ph type="title"/>
          </p:nvPr>
        </p:nvSpPr>
        <p:spPr/>
        <p:txBody>
          <a:bodyPr/>
          <a:lstStyle/>
          <a:p>
            <a:r>
              <a:rPr lang="en-US" dirty="0"/>
              <a:t>How to test</a:t>
            </a:r>
          </a:p>
        </p:txBody>
      </p:sp>
      <p:sp>
        <p:nvSpPr>
          <p:cNvPr id="3" name="Content Placeholder 2">
            <a:extLst>
              <a:ext uri="{FF2B5EF4-FFF2-40B4-BE49-F238E27FC236}">
                <a16:creationId xmlns:a16="http://schemas.microsoft.com/office/drawing/2014/main" id="{B8722481-0227-4561-90A2-27DA15F4CB6B}"/>
              </a:ext>
            </a:extLst>
          </p:cNvPr>
          <p:cNvSpPr>
            <a:spLocks noGrp="1"/>
          </p:cNvSpPr>
          <p:nvPr>
            <p:ph idx="1"/>
          </p:nvPr>
        </p:nvSpPr>
        <p:spPr/>
        <p:txBody>
          <a:bodyPr>
            <a:normAutofit lnSpcReduction="10000"/>
          </a:bodyPr>
          <a:lstStyle/>
          <a:p>
            <a:r>
              <a:rPr lang="en-US" dirty="0"/>
              <a:t>4 levels of software engineering questions. Basic code(hello world in language participant doesn’t know), easy problem(building skyline problem), moderate problem(ride wait times), </a:t>
            </a:r>
            <a:r>
              <a:rPr lang="en-US" dirty="0" err="1"/>
              <a:t>hardish</a:t>
            </a:r>
            <a:r>
              <a:rPr lang="en-US" dirty="0"/>
              <a:t> problem(knapsack)</a:t>
            </a:r>
          </a:p>
          <a:p>
            <a:r>
              <a:rPr lang="en-US" dirty="0"/>
              <a:t>Participants from different disciplines, Electrical, Bio, Physics/Math, Language arts</a:t>
            </a:r>
          </a:p>
          <a:p>
            <a:r>
              <a:rPr lang="en-US" dirty="0"/>
              <a:t>Participants in different states of software engineering career, freshmen vs senior's vs grad vs prof.</a:t>
            </a:r>
          </a:p>
          <a:p>
            <a:r>
              <a:rPr lang="en-US" dirty="0"/>
              <a:t>Measure brain activity, heart rate and reaction of participants. </a:t>
            </a:r>
          </a:p>
          <a:p>
            <a:r>
              <a:rPr lang="en-US" dirty="0" err="1"/>
              <a:t>Emotiv</a:t>
            </a:r>
            <a:r>
              <a:rPr lang="en-US" dirty="0"/>
              <a:t> </a:t>
            </a:r>
            <a:r>
              <a:rPr lang="en-US" dirty="0" err="1"/>
              <a:t>Epoc</a:t>
            </a:r>
            <a:r>
              <a:rPr lang="en-US" dirty="0"/>
              <a:t> X 14 </a:t>
            </a:r>
            <a:r>
              <a:rPr lang="en-US" dirty="0" err="1"/>
              <a:t>brainware</a:t>
            </a:r>
            <a:endParaRPr lang="en-US" dirty="0"/>
          </a:p>
        </p:txBody>
      </p:sp>
    </p:spTree>
    <p:extLst>
      <p:ext uri="{BB962C8B-B14F-4D97-AF65-F5344CB8AC3E}">
        <p14:creationId xmlns:p14="http://schemas.microsoft.com/office/powerpoint/2010/main" val="3313867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3386A-88CF-4A54-8521-9FB355EE2EB7}"/>
              </a:ext>
            </a:extLst>
          </p:cNvPr>
          <p:cNvSpPr>
            <a:spLocks noGrp="1"/>
          </p:cNvSpPr>
          <p:nvPr>
            <p:ph type="title"/>
          </p:nvPr>
        </p:nvSpPr>
        <p:spPr/>
        <p:txBody>
          <a:bodyPr/>
          <a:lstStyle/>
          <a:p>
            <a:r>
              <a:rPr lang="en-US" dirty="0"/>
              <a:t>Alternate </a:t>
            </a:r>
            <a:r>
              <a:rPr lang="en-US" dirty="0" err="1"/>
              <a:t>possibilitys</a:t>
            </a:r>
            <a:endParaRPr lang="en-US" dirty="0"/>
          </a:p>
        </p:txBody>
      </p:sp>
      <p:sp>
        <p:nvSpPr>
          <p:cNvPr id="3" name="Content Placeholder 2">
            <a:extLst>
              <a:ext uri="{FF2B5EF4-FFF2-40B4-BE49-F238E27FC236}">
                <a16:creationId xmlns:a16="http://schemas.microsoft.com/office/drawing/2014/main" id="{BA7265AF-0F83-458F-868D-ABB8BFE5D2E9}"/>
              </a:ext>
            </a:extLst>
          </p:cNvPr>
          <p:cNvSpPr>
            <a:spLocks noGrp="1"/>
          </p:cNvSpPr>
          <p:nvPr>
            <p:ph idx="1"/>
          </p:nvPr>
        </p:nvSpPr>
        <p:spPr/>
        <p:txBody>
          <a:bodyPr/>
          <a:lstStyle/>
          <a:p>
            <a:r>
              <a:rPr lang="en-US" dirty="0"/>
              <a:t>Can we predict what a participant is thinking based off of brain activity. </a:t>
            </a:r>
          </a:p>
          <a:p>
            <a:r>
              <a:rPr lang="en-US" dirty="0"/>
              <a:t>How does Agile and other software engineering Tropes change how software engineers handle different tasks and problems</a:t>
            </a:r>
          </a:p>
          <a:p>
            <a:r>
              <a:rPr lang="en-US" dirty="0"/>
              <a:t>Test driven development effect on velocity and stability of a project</a:t>
            </a:r>
          </a:p>
          <a:p>
            <a:r>
              <a:rPr lang="en-US" dirty="0"/>
              <a:t>Code styles for different industry's of software engineering and location</a:t>
            </a:r>
          </a:p>
          <a:p>
            <a:endParaRPr lang="en-US" dirty="0"/>
          </a:p>
        </p:txBody>
      </p:sp>
    </p:spTree>
    <p:extLst>
      <p:ext uri="{BB962C8B-B14F-4D97-AF65-F5344CB8AC3E}">
        <p14:creationId xmlns:p14="http://schemas.microsoft.com/office/powerpoint/2010/main" val="3366634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a:xfrm>
            <a:off x="838200" y="365126"/>
            <a:ext cx="10515600" cy="369332"/>
          </a:xfrm>
        </p:spPr>
        <p:txBody>
          <a:bodyPr>
            <a:normAutofit fontScale="90000"/>
          </a:bodyPr>
          <a:lstStyle/>
          <a:p>
            <a:r>
              <a:rPr lang="en-US" dirty="0">
                <a:highlight>
                  <a:srgbClr val="FFFF00"/>
                </a:highlight>
              </a:rPr>
              <a:t>Related Work</a:t>
            </a:r>
          </a:p>
        </p:txBody>
      </p:sp>
      <p:sp>
        <p:nvSpPr>
          <p:cNvPr id="8" name="TextBox 7">
            <a:extLst>
              <a:ext uri="{FF2B5EF4-FFF2-40B4-BE49-F238E27FC236}">
                <a16:creationId xmlns:a16="http://schemas.microsoft.com/office/drawing/2014/main" id="{04297640-152C-D142-8D22-6BBDAAF3D37B}"/>
              </a:ext>
            </a:extLst>
          </p:cNvPr>
          <p:cNvSpPr txBox="1"/>
          <p:nvPr/>
        </p:nvSpPr>
        <p:spPr>
          <a:xfrm>
            <a:off x="275281" y="859762"/>
            <a:ext cx="4358615" cy="5262979"/>
          </a:xfrm>
          <a:prstGeom prst="rect">
            <a:avLst/>
          </a:prstGeom>
          <a:noFill/>
        </p:spPr>
        <p:txBody>
          <a:bodyPr wrap="square" rtlCol="0">
            <a:spAutoFit/>
          </a:bodyPr>
          <a:lstStyle/>
          <a:p>
            <a:pPr marL="800100" lvl="1" indent="-342900">
              <a:buFont typeface="+mj-lt"/>
              <a:buAutoNum type="arabicPeriod"/>
            </a:pPr>
            <a:r>
              <a:rPr lang="en-US" sz="1600" dirty="0"/>
              <a:t>Can we classify which task a participant is undertaking based on signals collected from lightweight biometric sensors? </a:t>
            </a:r>
          </a:p>
          <a:p>
            <a:pPr marL="800100" lvl="1" indent="-342900">
              <a:buFont typeface="+mj-lt"/>
              <a:buAutoNum type="arabicPeriod"/>
            </a:pPr>
            <a:r>
              <a:rPr lang="en-US" sz="1600" dirty="0"/>
              <a:t>Can we relate expertise to classification accuracy?</a:t>
            </a:r>
          </a:p>
          <a:p>
            <a:pPr marL="342900" indent="-342900">
              <a:buFont typeface="+mj-lt"/>
              <a:buAutoNum type="arabicPeriod"/>
            </a:pPr>
            <a:r>
              <a:rPr lang="en-US" sz="1600" dirty="0"/>
              <a:t>Used Brain Link headset  for EEG and </a:t>
            </a:r>
            <a:r>
              <a:rPr lang="en-US" sz="1600" dirty="0" err="1"/>
              <a:t>Empatica</a:t>
            </a:r>
            <a:r>
              <a:rPr lang="en-US" sz="1600" dirty="0"/>
              <a:t> E3 wristband for EDA and BVP sensors</a:t>
            </a:r>
          </a:p>
          <a:p>
            <a:pPr marL="342900" indent="-342900">
              <a:buFont typeface="+mj-lt"/>
              <a:buAutoNum type="arabicPeriod"/>
            </a:pPr>
            <a:r>
              <a:rPr lang="en-US" sz="1600" dirty="0"/>
              <a:t>Used machine learning model</a:t>
            </a:r>
          </a:p>
          <a:p>
            <a:pPr marL="342900" indent="-342900">
              <a:buFont typeface="+mj-lt"/>
              <a:buAutoNum type="arabicPeriod"/>
            </a:pPr>
            <a:r>
              <a:rPr lang="en-US" sz="1600" dirty="0"/>
              <a:t>Testing included :solving code comprehension tasks</a:t>
            </a:r>
          </a:p>
          <a:p>
            <a:pPr marL="342900" indent="-342900">
              <a:buFont typeface="+mj-lt"/>
              <a:buAutoNum type="arabicPeriod"/>
            </a:pPr>
            <a:r>
              <a:rPr lang="en-US" sz="1600" dirty="0"/>
              <a:t>off-the-shelf EEG headset is not suitable to achieve our goal with high performance. Conversely, the heart activity, captured using a wristband, can be used to distinguish between code and prose comprehension tasks with high accuracy</a:t>
            </a:r>
          </a:p>
          <a:p>
            <a:pPr marL="342900" indent="-342900">
              <a:buFont typeface="+mj-lt"/>
              <a:buAutoNum type="arabicPeriod"/>
            </a:pPr>
            <a:r>
              <a:rPr lang="en-US" sz="1600" dirty="0"/>
              <a:t>B. Floyd, T. Santander, and W. Weimer, “Decoding the Representation of Code in the Brain: An fMRI Study of Code Review and Expertise,”</a:t>
            </a:r>
          </a:p>
        </p:txBody>
      </p:sp>
      <p:pic>
        <p:nvPicPr>
          <p:cNvPr id="10" name="Picture 9" descr="Graphical user interface, text&#10;&#10;Description automatically generated">
            <a:extLst>
              <a:ext uri="{FF2B5EF4-FFF2-40B4-BE49-F238E27FC236}">
                <a16:creationId xmlns:a16="http://schemas.microsoft.com/office/drawing/2014/main" id="{FA5B5572-977A-8B4C-B63D-8EA8471CA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3892" y="3233543"/>
            <a:ext cx="6434406" cy="1743838"/>
          </a:xfrm>
          <a:prstGeom prst="rect">
            <a:avLst/>
          </a:prstGeom>
        </p:spPr>
      </p:pic>
      <p:sp>
        <p:nvSpPr>
          <p:cNvPr id="12" name="TextBox 11">
            <a:extLst>
              <a:ext uri="{FF2B5EF4-FFF2-40B4-BE49-F238E27FC236}">
                <a16:creationId xmlns:a16="http://schemas.microsoft.com/office/drawing/2014/main" id="{8C5841EC-0AE5-B145-A4C1-328DE85CBD95}"/>
              </a:ext>
            </a:extLst>
          </p:cNvPr>
          <p:cNvSpPr txBox="1"/>
          <p:nvPr/>
        </p:nvSpPr>
        <p:spPr>
          <a:xfrm>
            <a:off x="6745640" y="3121920"/>
            <a:ext cx="2818207" cy="369332"/>
          </a:xfrm>
          <a:prstGeom prst="rect">
            <a:avLst/>
          </a:prstGeom>
          <a:noFill/>
        </p:spPr>
        <p:txBody>
          <a:bodyPr wrap="none" rtlCol="0">
            <a:spAutoFit/>
          </a:bodyPr>
          <a:lstStyle/>
          <a:p>
            <a:r>
              <a:rPr lang="en-US" dirty="0"/>
              <a:t>ICPC 2019 Replication Paper</a:t>
            </a:r>
          </a:p>
        </p:txBody>
      </p:sp>
    </p:spTree>
    <p:extLst>
      <p:ext uri="{BB962C8B-B14F-4D97-AF65-F5344CB8AC3E}">
        <p14:creationId xmlns:p14="http://schemas.microsoft.com/office/powerpoint/2010/main" val="456771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a:xfrm>
            <a:off x="190138" y="144139"/>
            <a:ext cx="10515600" cy="272864"/>
          </a:xfrm>
        </p:spPr>
        <p:txBody>
          <a:bodyPr>
            <a:normAutofit fontScale="90000"/>
          </a:bodyPr>
          <a:lstStyle/>
          <a:p>
            <a:r>
              <a:rPr lang="en-US" dirty="0">
                <a:highlight>
                  <a:srgbClr val="FFFF00"/>
                </a:highlight>
              </a:rPr>
              <a:t>Related Work</a:t>
            </a:r>
          </a:p>
        </p:txBody>
      </p:sp>
      <p:pic>
        <p:nvPicPr>
          <p:cNvPr id="5" name="Content Placeholder 4" descr="Text&#10;&#10;Description automatically generated">
            <a:extLst>
              <a:ext uri="{FF2B5EF4-FFF2-40B4-BE49-F238E27FC236}">
                <a16:creationId xmlns:a16="http://schemas.microsoft.com/office/drawing/2014/main" id="{F32220D6-3405-7845-A47C-F75A94FEFD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80571"/>
            <a:ext cx="5581973" cy="1620807"/>
          </a:xfrm>
        </p:spPr>
      </p:pic>
      <p:sp>
        <p:nvSpPr>
          <p:cNvPr id="8" name="TextBox 7">
            <a:extLst>
              <a:ext uri="{FF2B5EF4-FFF2-40B4-BE49-F238E27FC236}">
                <a16:creationId xmlns:a16="http://schemas.microsoft.com/office/drawing/2014/main" id="{04297640-152C-D142-8D22-6BBDAAF3D37B}"/>
              </a:ext>
            </a:extLst>
          </p:cNvPr>
          <p:cNvSpPr txBox="1"/>
          <p:nvPr/>
        </p:nvSpPr>
        <p:spPr>
          <a:xfrm>
            <a:off x="106740" y="505585"/>
            <a:ext cx="5836860" cy="6186309"/>
          </a:xfrm>
          <a:prstGeom prst="rect">
            <a:avLst/>
          </a:prstGeom>
          <a:noFill/>
        </p:spPr>
        <p:txBody>
          <a:bodyPr wrap="square" rtlCol="0">
            <a:spAutoFit/>
          </a:bodyPr>
          <a:lstStyle/>
          <a:p>
            <a:pPr marL="800100" lvl="1" indent="-342900">
              <a:buFont typeface="+mj-lt"/>
              <a:buAutoNum type="arabicPeriod"/>
            </a:pPr>
            <a:r>
              <a:rPr lang="en-US" sz="1400" dirty="0"/>
              <a:t>What is the range of developers’ emotions during a programming task and to what extent they correlate with their perceived progress?</a:t>
            </a:r>
          </a:p>
          <a:p>
            <a:pPr marL="800100" lvl="1" indent="-342900">
              <a:buFont typeface="+mj-lt"/>
              <a:buAutoNum type="arabicPeriod"/>
            </a:pPr>
            <a:r>
              <a:rPr lang="en-US" sz="1400" dirty="0"/>
              <a:t>What are the triggers for developers’ emotions and the strategies they implement to deal with negative ones?</a:t>
            </a:r>
          </a:p>
          <a:p>
            <a:pPr marL="800100" lvl="1" indent="-342900">
              <a:buFont typeface="+mj-lt"/>
              <a:buAutoNum type="arabicPeriod"/>
            </a:pPr>
            <a:r>
              <a:rPr lang="en-US" sz="1400" dirty="0"/>
              <a:t>what is the minimal set of non-invasive biometric sensors to recognize developers’ emotions? </a:t>
            </a:r>
          </a:p>
          <a:p>
            <a:pPr marL="342900" indent="-342900">
              <a:buFont typeface="+mj-lt"/>
              <a:buAutoNum type="arabicPeriod"/>
            </a:pPr>
            <a:r>
              <a:rPr lang="en-US" sz="1400" dirty="0" err="1"/>
              <a:t>Empatica</a:t>
            </a:r>
            <a:r>
              <a:rPr lang="en-US" sz="1400" dirty="0"/>
              <a:t> E4 wristband and the </a:t>
            </a:r>
            <a:r>
              <a:rPr lang="en-US" sz="1400" dirty="0" err="1"/>
              <a:t>BrainLink</a:t>
            </a:r>
            <a:r>
              <a:rPr lang="en-US" sz="1400" dirty="0"/>
              <a:t> headset </a:t>
            </a:r>
          </a:p>
          <a:p>
            <a:pPr marL="342900" indent="-342900">
              <a:buFont typeface="+mj-lt"/>
              <a:buAutoNum type="arabicPeriod"/>
            </a:pPr>
            <a:r>
              <a:rPr lang="en-US" sz="1400" dirty="0"/>
              <a:t>Used the device software with support from </a:t>
            </a:r>
            <a:r>
              <a:rPr lang="en-US" sz="1400" dirty="0" err="1"/>
              <a:t>empatica</a:t>
            </a:r>
            <a:r>
              <a:rPr lang="en-US" sz="1400" dirty="0"/>
              <a:t>.</a:t>
            </a:r>
          </a:p>
          <a:p>
            <a:pPr marL="342900" indent="-342900">
              <a:buFont typeface="+mj-lt"/>
              <a:buAutoNum type="arabicPeriod"/>
            </a:pPr>
            <a:r>
              <a:rPr lang="en-US" sz="1400" dirty="0"/>
              <a:t>Had the participants write an </a:t>
            </a:r>
            <a:r>
              <a:rPr lang="en-US" sz="1400" dirty="0" err="1"/>
              <a:t>api</a:t>
            </a:r>
            <a:r>
              <a:rPr lang="en-US" sz="1400" dirty="0"/>
              <a:t> while wearing the sensors, participants self reported emotions in progress</a:t>
            </a:r>
          </a:p>
          <a:p>
            <a:pPr marL="800100" lvl="1" indent="-342900">
              <a:buFont typeface="+mj-lt"/>
              <a:buAutoNum type="arabicPeriod"/>
            </a:pPr>
            <a:r>
              <a:rPr lang="en-US" sz="1400" dirty="0"/>
              <a:t>Developers’ emotions during programming can be recognized using features extracted by the </a:t>
            </a:r>
            <a:r>
              <a:rPr lang="en-US" sz="1400" dirty="0" err="1"/>
              <a:t>Empatica</a:t>
            </a:r>
            <a:r>
              <a:rPr lang="en-US" sz="1400" dirty="0"/>
              <a:t> E4 wristband </a:t>
            </a:r>
          </a:p>
          <a:p>
            <a:pPr marL="800100" lvl="1" indent="-342900">
              <a:buFont typeface="+mj-lt"/>
              <a:buAutoNum type="arabicPeriod"/>
            </a:pPr>
            <a:r>
              <a:rPr lang="en-US" sz="1400" dirty="0"/>
              <a:t>Developers’ positive emotion are mainly triggered by the </a:t>
            </a:r>
            <a:r>
              <a:rPr lang="en-US" sz="1400" dirty="0" err="1"/>
              <a:t>effectivness</a:t>
            </a:r>
            <a:r>
              <a:rPr lang="en-US" sz="1400" dirty="0"/>
              <a:t> of the implemented solution. Unexpected code behavior and missing documentation cause negative emotions, which are also due to time pressure and self-perceived low productivity. To deal with negative emotions, developers take breaks and look for peers’ help.</a:t>
            </a:r>
          </a:p>
          <a:p>
            <a:pPr marL="800100" lvl="1" indent="-342900">
              <a:buFont typeface="+mj-lt"/>
              <a:buAutoNum type="arabicPeriod"/>
            </a:pPr>
            <a:r>
              <a:rPr lang="en-US" sz="1400" dirty="0"/>
              <a:t>Developers experience a wide range of emotions during programming tasks. We observe a prevalence of negative valence and high arousal. Valence is positively correlated with perceived progress</a:t>
            </a:r>
          </a:p>
          <a:p>
            <a:pPr marL="342900" indent="-342900">
              <a:buFont typeface="+mj-lt"/>
              <a:buAutoNum type="arabicPeriod"/>
            </a:pPr>
            <a:r>
              <a:rPr lang="en-US" sz="1400" dirty="0"/>
              <a:t>Daniel </a:t>
            </a:r>
            <a:r>
              <a:rPr lang="en-US" sz="1400" dirty="0" err="1"/>
              <a:t>Graziotin</a:t>
            </a:r>
            <a:r>
              <a:rPr lang="en-US" sz="1400" dirty="0"/>
              <a:t>, </a:t>
            </a:r>
            <a:r>
              <a:rPr lang="en-US" sz="1400" dirty="0" err="1"/>
              <a:t>Xiaofeng</a:t>
            </a:r>
            <a:r>
              <a:rPr lang="en-US" sz="1400" dirty="0"/>
              <a:t> Wang, and </a:t>
            </a:r>
            <a:r>
              <a:rPr lang="en-US" sz="1400" dirty="0" err="1"/>
              <a:t>Pekka</a:t>
            </a:r>
            <a:r>
              <a:rPr lang="en-US" sz="1400" dirty="0"/>
              <a:t> </a:t>
            </a:r>
            <a:r>
              <a:rPr lang="en-US" sz="1400" dirty="0" err="1"/>
              <a:t>Abrahamsson</a:t>
            </a:r>
            <a:r>
              <a:rPr lang="en-US" sz="1400" dirty="0"/>
              <a:t>. 2015. Do feelings matter?? On the correlation of affects and the self-assessed productivity in so- ware engineering</a:t>
            </a:r>
          </a:p>
          <a:p>
            <a:pPr marL="800100" lvl="1" indent="-342900">
              <a:buFont typeface="+mj-lt"/>
              <a:buAutoNum type="arabicPeriod"/>
            </a:pPr>
            <a:endParaRPr lang="en-US" sz="1400" dirty="0"/>
          </a:p>
          <a:p>
            <a:pPr marL="342900" indent="-342900">
              <a:buFont typeface="+mj-lt"/>
              <a:buAutoNum type="arabicPeriod"/>
            </a:pPr>
            <a:endParaRPr lang="en-US" dirty="0"/>
          </a:p>
        </p:txBody>
      </p:sp>
      <p:sp>
        <p:nvSpPr>
          <p:cNvPr id="11" name="TextBox 10">
            <a:extLst>
              <a:ext uri="{FF2B5EF4-FFF2-40B4-BE49-F238E27FC236}">
                <a16:creationId xmlns:a16="http://schemas.microsoft.com/office/drawing/2014/main" id="{40BE589A-6BF0-6045-A0F3-A25A253CB56C}"/>
              </a:ext>
            </a:extLst>
          </p:cNvPr>
          <p:cNvSpPr txBox="1"/>
          <p:nvPr/>
        </p:nvSpPr>
        <p:spPr>
          <a:xfrm>
            <a:off x="6652560" y="1957975"/>
            <a:ext cx="4468852" cy="369332"/>
          </a:xfrm>
          <a:prstGeom prst="rect">
            <a:avLst/>
          </a:prstGeom>
          <a:noFill/>
        </p:spPr>
        <p:txBody>
          <a:bodyPr wrap="none" rtlCol="0">
            <a:spAutoFit/>
          </a:bodyPr>
          <a:lstStyle/>
          <a:p>
            <a:r>
              <a:rPr lang="en-US" dirty="0"/>
              <a:t>ICSE 2020 Technical Paper (Artifacts available)</a:t>
            </a:r>
          </a:p>
        </p:txBody>
      </p:sp>
    </p:spTree>
    <p:extLst>
      <p:ext uri="{BB962C8B-B14F-4D97-AF65-F5344CB8AC3E}">
        <p14:creationId xmlns:p14="http://schemas.microsoft.com/office/powerpoint/2010/main" val="3693890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1536</TotalTime>
  <Words>1283</Words>
  <Application>Microsoft Macintosh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Thesis Idea</vt:lpstr>
      <vt:lpstr>Context (Laying out the problem)</vt:lpstr>
      <vt:lpstr>Hypothesis</vt:lpstr>
      <vt:lpstr>Research questions</vt:lpstr>
      <vt:lpstr>Possible alternate research questions using Emotiv</vt:lpstr>
      <vt:lpstr>How to test</vt:lpstr>
      <vt:lpstr>Alternate possibilitys</vt:lpstr>
      <vt:lpstr>Related Work</vt:lpstr>
      <vt:lpstr>Related Work</vt:lpstr>
      <vt:lpstr>Related Work</vt:lpstr>
      <vt:lpstr>Related Work</vt:lpstr>
      <vt:lpstr>Related Work</vt:lpstr>
      <vt:lpstr>Related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Idea</dc:title>
  <dc:creator>Justin Evans</dc:creator>
  <cp:lastModifiedBy>Bruno C. da Silva</cp:lastModifiedBy>
  <cp:revision>33</cp:revision>
  <dcterms:created xsi:type="dcterms:W3CDTF">2020-08-27T15:47:27Z</dcterms:created>
  <dcterms:modified xsi:type="dcterms:W3CDTF">2020-11-13T20:25:38Z</dcterms:modified>
</cp:coreProperties>
</file>