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57" r:id="rId5"/>
    <p:sldId id="258" r:id="rId6"/>
    <p:sldId id="263" r:id="rId7"/>
    <p:sldId id="264" r:id="rId8"/>
    <p:sldId id="265" r:id="rId9"/>
    <p:sldId id="269" r:id="rId10"/>
    <p:sldId id="270" r:id="rId11"/>
    <p:sldId id="268" r:id="rId12"/>
    <p:sldId id="271" r:id="rId13"/>
    <p:sldId id="272"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64" d="100"/>
          <a:sy n="164" d="100"/>
        </p:scale>
        <p:origin x="96"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31CA-BACB-4ADD-83C9-156ED804B9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FC2D1D-6A0C-4596-8BF3-CD60DC993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9D5219-A946-4E65-8801-161C985E4A8D}"/>
              </a:ext>
            </a:extLst>
          </p:cNvPr>
          <p:cNvSpPr>
            <a:spLocks noGrp="1"/>
          </p:cNvSpPr>
          <p:nvPr>
            <p:ph type="dt" sz="half" idx="10"/>
          </p:nvPr>
        </p:nvSpPr>
        <p:spPr/>
        <p:txBody>
          <a:bodyPr/>
          <a:lstStyle/>
          <a:p>
            <a:fld id="{00284868-4315-4427-9D14-6A5CD0C97C48}" type="datetimeFigureOut">
              <a:rPr lang="en-US" smtClean="0"/>
              <a:t>12/1/2020</a:t>
            </a:fld>
            <a:endParaRPr lang="en-US"/>
          </a:p>
        </p:txBody>
      </p:sp>
      <p:sp>
        <p:nvSpPr>
          <p:cNvPr id="5" name="Footer Placeholder 4">
            <a:extLst>
              <a:ext uri="{FF2B5EF4-FFF2-40B4-BE49-F238E27FC236}">
                <a16:creationId xmlns:a16="http://schemas.microsoft.com/office/drawing/2014/main" id="{B75BAD04-914D-4EF8-9AFD-D2C7B4639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662A8-5EE3-498E-95F2-4D09424F5C19}"/>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00252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B74F-38B4-47D0-B3A0-EEC347DF80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4B544-574F-4DFB-B2E9-A89AA7B692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4A9E7-C797-4154-9BFE-CD04A0AB4FAA}"/>
              </a:ext>
            </a:extLst>
          </p:cNvPr>
          <p:cNvSpPr>
            <a:spLocks noGrp="1"/>
          </p:cNvSpPr>
          <p:nvPr>
            <p:ph type="dt" sz="half" idx="10"/>
          </p:nvPr>
        </p:nvSpPr>
        <p:spPr/>
        <p:txBody>
          <a:bodyPr/>
          <a:lstStyle/>
          <a:p>
            <a:fld id="{00284868-4315-4427-9D14-6A5CD0C97C48}" type="datetimeFigureOut">
              <a:rPr lang="en-US" smtClean="0"/>
              <a:t>12/1/2020</a:t>
            </a:fld>
            <a:endParaRPr lang="en-US"/>
          </a:p>
        </p:txBody>
      </p:sp>
      <p:sp>
        <p:nvSpPr>
          <p:cNvPr id="5" name="Footer Placeholder 4">
            <a:extLst>
              <a:ext uri="{FF2B5EF4-FFF2-40B4-BE49-F238E27FC236}">
                <a16:creationId xmlns:a16="http://schemas.microsoft.com/office/drawing/2014/main" id="{9653A095-08C2-447C-9459-98B2CB017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8A6CD-E298-4C04-916A-4254C40D352A}"/>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22664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E973B-04DB-4229-A09D-7F05E31A5C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E29F1-1955-4500-911B-F36DF3525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2118D-DA4E-43B1-AAB0-5CC315A9B069}"/>
              </a:ext>
            </a:extLst>
          </p:cNvPr>
          <p:cNvSpPr>
            <a:spLocks noGrp="1"/>
          </p:cNvSpPr>
          <p:nvPr>
            <p:ph type="dt" sz="half" idx="10"/>
          </p:nvPr>
        </p:nvSpPr>
        <p:spPr/>
        <p:txBody>
          <a:bodyPr/>
          <a:lstStyle/>
          <a:p>
            <a:fld id="{00284868-4315-4427-9D14-6A5CD0C97C48}" type="datetimeFigureOut">
              <a:rPr lang="en-US" smtClean="0"/>
              <a:t>12/1/2020</a:t>
            </a:fld>
            <a:endParaRPr lang="en-US"/>
          </a:p>
        </p:txBody>
      </p:sp>
      <p:sp>
        <p:nvSpPr>
          <p:cNvPr id="5" name="Footer Placeholder 4">
            <a:extLst>
              <a:ext uri="{FF2B5EF4-FFF2-40B4-BE49-F238E27FC236}">
                <a16:creationId xmlns:a16="http://schemas.microsoft.com/office/drawing/2014/main" id="{945FB2C9-4072-4905-9DCF-69C4DDF7B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DF4EE-8067-44C9-9E5D-153C3B2AA9B6}"/>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66667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53A7-B250-44A8-9304-D64107F89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FA9AB-2968-4DFA-8966-8076376BC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BACD7-A4D4-4F0F-A7B2-2253C5048CAC}"/>
              </a:ext>
            </a:extLst>
          </p:cNvPr>
          <p:cNvSpPr>
            <a:spLocks noGrp="1"/>
          </p:cNvSpPr>
          <p:nvPr>
            <p:ph type="dt" sz="half" idx="10"/>
          </p:nvPr>
        </p:nvSpPr>
        <p:spPr/>
        <p:txBody>
          <a:bodyPr/>
          <a:lstStyle/>
          <a:p>
            <a:fld id="{00284868-4315-4427-9D14-6A5CD0C97C48}" type="datetimeFigureOut">
              <a:rPr lang="en-US" smtClean="0"/>
              <a:t>12/1/2020</a:t>
            </a:fld>
            <a:endParaRPr lang="en-US"/>
          </a:p>
        </p:txBody>
      </p:sp>
      <p:sp>
        <p:nvSpPr>
          <p:cNvPr id="5" name="Footer Placeholder 4">
            <a:extLst>
              <a:ext uri="{FF2B5EF4-FFF2-40B4-BE49-F238E27FC236}">
                <a16:creationId xmlns:a16="http://schemas.microsoft.com/office/drawing/2014/main" id="{61A6DC3E-5DC3-4F18-8030-6489C1CF0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7AD26-BA87-417E-BD5F-047206093254}"/>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51701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76DD-7C4B-4C1A-A600-D944BA67AA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822D92-FF4E-4144-AA31-C6707FBEB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31E43-4BD0-4927-A8CA-F59F0EB6C219}"/>
              </a:ext>
            </a:extLst>
          </p:cNvPr>
          <p:cNvSpPr>
            <a:spLocks noGrp="1"/>
          </p:cNvSpPr>
          <p:nvPr>
            <p:ph type="dt" sz="half" idx="10"/>
          </p:nvPr>
        </p:nvSpPr>
        <p:spPr/>
        <p:txBody>
          <a:bodyPr/>
          <a:lstStyle/>
          <a:p>
            <a:fld id="{00284868-4315-4427-9D14-6A5CD0C97C48}" type="datetimeFigureOut">
              <a:rPr lang="en-US" smtClean="0"/>
              <a:t>12/1/2020</a:t>
            </a:fld>
            <a:endParaRPr lang="en-US"/>
          </a:p>
        </p:txBody>
      </p:sp>
      <p:sp>
        <p:nvSpPr>
          <p:cNvPr id="5" name="Footer Placeholder 4">
            <a:extLst>
              <a:ext uri="{FF2B5EF4-FFF2-40B4-BE49-F238E27FC236}">
                <a16:creationId xmlns:a16="http://schemas.microsoft.com/office/drawing/2014/main" id="{241554B4-B57F-40B2-97CB-02C473C75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37FEE-22CF-4BD8-850C-ED9DF86FC87F}"/>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230679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F830-2097-445E-9BD7-809A529DF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0EFB01-CCA5-4D19-8527-F451B0E2C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E0953D-C77B-4688-9269-B221E7102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3CF16-D540-417B-B7E9-034977BD394A}"/>
              </a:ext>
            </a:extLst>
          </p:cNvPr>
          <p:cNvSpPr>
            <a:spLocks noGrp="1"/>
          </p:cNvSpPr>
          <p:nvPr>
            <p:ph type="dt" sz="half" idx="10"/>
          </p:nvPr>
        </p:nvSpPr>
        <p:spPr/>
        <p:txBody>
          <a:bodyPr/>
          <a:lstStyle/>
          <a:p>
            <a:fld id="{00284868-4315-4427-9D14-6A5CD0C97C48}" type="datetimeFigureOut">
              <a:rPr lang="en-US" smtClean="0"/>
              <a:t>12/1/2020</a:t>
            </a:fld>
            <a:endParaRPr lang="en-US"/>
          </a:p>
        </p:txBody>
      </p:sp>
      <p:sp>
        <p:nvSpPr>
          <p:cNvPr id="6" name="Footer Placeholder 5">
            <a:extLst>
              <a:ext uri="{FF2B5EF4-FFF2-40B4-BE49-F238E27FC236}">
                <a16:creationId xmlns:a16="http://schemas.microsoft.com/office/drawing/2014/main" id="{2AE6A63E-BF98-4735-B595-A07C3AA9B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30677-CADF-4262-872B-DAF8CC95A0F1}"/>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7066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68A7-EB5B-4D30-9557-C23BD59588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201F8C-DCC1-4FA9-9BB1-E1BB60886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94A04-59E8-4B6E-AF00-1CB210E660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98FC1E-DB74-495C-856D-565FC0DB8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DDDCC7-6FDA-45C3-ABC5-11198E86A1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F1D408-9B70-4B15-88F9-BAD00F13FF3F}"/>
              </a:ext>
            </a:extLst>
          </p:cNvPr>
          <p:cNvSpPr>
            <a:spLocks noGrp="1"/>
          </p:cNvSpPr>
          <p:nvPr>
            <p:ph type="dt" sz="half" idx="10"/>
          </p:nvPr>
        </p:nvSpPr>
        <p:spPr/>
        <p:txBody>
          <a:bodyPr/>
          <a:lstStyle/>
          <a:p>
            <a:fld id="{00284868-4315-4427-9D14-6A5CD0C97C48}" type="datetimeFigureOut">
              <a:rPr lang="en-US" smtClean="0"/>
              <a:t>12/1/2020</a:t>
            </a:fld>
            <a:endParaRPr lang="en-US"/>
          </a:p>
        </p:txBody>
      </p:sp>
      <p:sp>
        <p:nvSpPr>
          <p:cNvPr id="8" name="Footer Placeholder 7">
            <a:extLst>
              <a:ext uri="{FF2B5EF4-FFF2-40B4-BE49-F238E27FC236}">
                <a16:creationId xmlns:a16="http://schemas.microsoft.com/office/drawing/2014/main" id="{C32681B9-3011-4FB7-8F98-029A4C7D3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F4D3B-B746-47EC-9EA7-9A3F8934BACA}"/>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74505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1298-4BF4-4436-9951-F1345AA7F1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9613AA-8F89-4C44-88E6-7AB4C7631F03}"/>
              </a:ext>
            </a:extLst>
          </p:cNvPr>
          <p:cNvSpPr>
            <a:spLocks noGrp="1"/>
          </p:cNvSpPr>
          <p:nvPr>
            <p:ph type="dt" sz="half" idx="10"/>
          </p:nvPr>
        </p:nvSpPr>
        <p:spPr/>
        <p:txBody>
          <a:bodyPr/>
          <a:lstStyle/>
          <a:p>
            <a:fld id="{00284868-4315-4427-9D14-6A5CD0C97C48}" type="datetimeFigureOut">
              <a:rPr lang="en-US" smtClean="0"/>
              <a:t>12/1/2020</a:t>
            </a:fld>
            <a:endParaRPr lang="en-US"/>
          </a:p>
        </p:txBody>
      </p:sp>
      <p:sp>
        <p:nvSpPr>
          <p:cNvPr id="4" name="Footer Placeholder 3">
            <a:extLst>
              <a:ext uri="{FF2B5EF4-FFF2-40B4-BE49-F238E27FC236}">
                <a16:creationId xmlns:a16="http://schemas.microsoft.com/office/drawing/2014/main" id="{DB6AC403-617C-4489-A7A7-44E22F3133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3DA00E-005F-47F0-8C6A-0C4B0E9441F4}"/>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403563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24C96-E83D-4096-ADE0-3C925A486EB7}"/>
              </a:ext>
            </a:extLst>
          </p:cNvPr>
          <p:cNvSpPr>
            <a:spLocks noGrp="1"/>
          </p:cNvSpPr>
          <p:nvPr>
            <p:ph type="dt" sz="half" idx="10"/>
          </p:nvPr>
        </p:nvSpPr>
        <p:spPr/>
        <p:txBody>
          <a:bodyPr/>
          <a:lstStyle/>
          <a:p>
            <a:fld id="{00284868-4315-4427-9D14-6A5CD0C97C48}" type="datetimeFigureOut">
              <a:rPr lang="en-US" smtClean="0"/>
              <a:t>12/1/2020</a:t>
            </a:fld>
            <a:endParaRPr lang="en-US"/>
          </a:p>
        </p:txBody>
      </p:sp>
      <p:sp>
        <p:nvSpPr>
          <p:cNvPr id="3" name="Footer Placeholder 2">
            <a:extLst>
              <a:ext uri="{FF2B5EF4-FFF2-40B4-BE49-F238E27FC236}">
                <a16:creationId xmlns:a16="http://schemas.microsoft.com/office/drawing/2014/main" id="{8ACBD162-1902-4A54-ACB7-F3EA1A7640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450A7F-CF0A-434B-82E9-E9E3EEAAC145}"/>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08381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DA07-6FE4-4B8F-B887-BB1404024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F0B319-1DC6-4E5E-8DD5-0546DE3633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C78DB0-9463-4BAA-948F-C4587CE8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1EE95-03B8-4F31-A0B1-DFBCE6AC09B8}"/>
              </a:ext>
            </a:extLst>
          </p:cNvPr>
          <p:cNvSpPr>
            <a:spLocks noGrp="1"/>
          </p:cNvSpPr>
          <p:nvPr>
            <p:ph type="dt" sz="half" idx="10"/>
          </p:nvPr>
        </p:nvSpPr>
        <p:spPr/>
        <p:txBody>
          <a:bodyPr/>
          <a:lstStyle/>
          <a:p>
            <a:fld id="{00284868-4315-4427-9D14-6A5CD0C97C48}" type="datetimeFigureOut">
              <a:rPr lang="en-US" smtClean="0"/>
              <a:t>12/1/2020</a:t>
            </a:fld>
            <a:endParaRPr lang="en-US"/>
          </a:p>
        </p:txBody>
      </p:sp>
      <p:sp>
        <p:nvSpPr>
          <p:cNvPr id="6" name="Footer Placeholder 5">
            <a:extLst>
              <a:ext uri="{FF2B5EF4-FFF2-40B4-BE49-F238E27FC236}">
                <a16:creationId xmlns:a16="http://schemas.microsoft.com/office/drawing/2014/main" id="{75630686-5F45-4B96-BF49-21D758F06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6D5D5-A944-4264-956E-6069BC3C5193}"/>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16877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21B4-AD79-43DF-A73A-AD409ED69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EB8A1A-22FE-44C6-9F38-270AE4B2AE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C3882F-3CC6-4FE3-BBA9-7686F7D19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7323A-6615-4C83-AF18-EA489CA25401}"/>
              </a:ext>
            </a:extLst>
          </p:cNvPr>
          <p:cNvSpPr>
            <a:spLocks noGrp="1"/>
          </p:cNvSpPr>
          <p:nvPr>
            <p:ph type="dt" sz="half" idx="10"/>
          </p:nvPr>
        </p:nvSpPr>
        <p:spPr/>
        <p:txBody>
          <a:bodyPr/>
          <a:lstStyle/>
          <a:p>
            <a:fld id="{00284868-4315-4427-9D14-6A5CD0C97C48}" type="datetimeFigureOut">
              <a:rPr lang="en-US" smtClean="0"/>
              <a:t>12/1/2020</a:t>
            </a:fld>
            <a:endParaRPr lang="en-US"/>
          </a:p>
        </p:txBody>
      </p:sp>
      <p:sp>
        <p:nvSpPr>
          <p:cNvPr id="6" name="Footer Placeholder 5">
            <a:extLst>
              <a:ext uri="{FF2B5EF4-FFF2-40B4-BE49-F238E27FC236}">
                <a16:creationId xmlns:a16="http://schemas.microsoft.com/office/drawing/2014/main" id="{02A59322-4364-418A-BB9F-0B41A760A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426DA-7132-4AE6-8C85-A44F02596859}"/>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28859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3717A-0C92-42A0-A666-AFCE757C2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D4C199-142F-4728-BE95-6FABFF6EF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AFDA5-4096-4314-97FB-3DB4635C1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84868-4315-4427-9D14-6A5CD0C97C48}" type="datetimeFigureOut">
              <a:rPr lang="en-US" smtClean="0"/>
              <a:t>12/1/2020</a:t>
            </a:fld>
            <a:endParaRPr lang="en-US"/>
          </a:p>
        </p:txBody>
      </p:sp>
      <p:sp>
        <p:nvSpPr>
          <p:cNvPr id="5" name="Footer Placeholder 4">
            <a:extLst>
              <a:ext uri="{FF2B5EF4-FFF2-40B4-BE49-F238E27FC236}">
                <a16:creationId xmlns:a16="http://schemas.microsoft.com/office/drawing/2014/main" id="{E1FD284B-542F-4D29-B52F-DE37643E0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356EBA-553B-4D95-B981-BCE3A0A4E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4ACC8-D2E8-4364-8623-0498F47F3649}" type="slidenum">
              <a:rPr lang="en-US" smtClean="0"/>
              <a:t>‹#›</a:t>
            </a:fld>
            <a:endParaRPr lang="en-US"/>
          </a:p>
        </p:txBody>
      </p:sp>
    </p:spTree>
    <p:extLst>
      <p:ext uri="{BB962C8B-B14F-4D97-AF65-F5344CB8AC3E}">
        <p14:creationId xmlns:p14="http://schemas.microsoft.com/office/powerpoint/2010/main" val="4190960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s.ucdavis.edu/~devanbu/cogsci2020.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l.acm.org/doi/abs/10.1145/3334480.338144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cademic.oup.com/jcr/article-abstract/39/4/784/1798283?redirectedFrom=fulltext" TargetMode="External"/><Relationship Id="rId2" Type="http://schemas.openxmlformats.org/officeDocument/2006/relationships/hyperlink" Target="https://journals.sagepub.com/doi/abs/10.1177/030573560505065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5E11-A3DF-4240-AB5F-E1EF21807FDD}"/>
              </a:ext>
            </a:extLst>
          </p:cNvPr>
          <p:cNvSpPr>
            <a:spLocks noGrp="1"/>
          </p:cNvSpPr>
          <p:nvPr>
            <p:ph type="ctrTitle"/>
          </p:nvPr>
        </p:nvSpPr>
        <p:spPr/>
        <p:txBody>
          <a:bodyPr/>
          <a:lstStyle/>
          <a:p>
            <a:r>
              <a:rPr lang="en-US" dirty="0"/>
              <a:t>Thesis Idea</a:t>
            </a:r>
          </a:p>
        </p:txBody>
      </p:sp>
      <p:sp>
        <p:nvSpPr>
          <p:cNvPr id="3" name="Subtitle 2">
            <a:extLst>
              <a:ext uri="{FF2B5EF4-FFF2-40B4-BE49-F238E27FC236}">
                <a16:creationId xmlns:a16="http://schemas.microsoft.com/office/drawing/2014/main" id="{3E2532B3-1325-4425-BAC1-7086C62D1896}"/>
              </a:ext>
            </a:extLst>
          </p:cNvPr>
          <p:cNvSpPr>
            <a:spLocks noGrp="1"/>
          </p:cNvSpPr>
          <p:nvPr>
            <p:ph type="subTitle" idx="1"/>
          </p:nvPr>
        </p:nvSpPr>
        <p:spPr/>
        <p:txBody>
          <a:bodyPr/>
          <a:lstStyle/>
          <a:p>
            <a:r>
              <a:rPr lang="en-US" dirty="0"/>
              <a:t>Justin Evans</a:t>
            </a:r>
          </a:p>
        </p:txBody>
      </p:sp>
    </p:spTree>
    <p:extLst>
      <p:ext uri="{BB962C8B-B14F-4D97-AF65-F5344CB8AC3E}">
        <p14:creationId xmlns:p14="http://schemas.microsoft.com/office/powerpoint/2010/main" val="862581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93293" y="1656063"/>
            <a:ext cx="4440399" cy="2862322"/>
          </a:xfrm>
          <a:prstGeom prst="rect">
            <a:avLst/>
          </a:prstGeom>
          <a:noFill/>
        </p:spPr>
        <p:txBody>
          <a:bodyPr wrap="square" rtlCol="0">
            <a:spAutoFit/>
          </a:bodyPr>
          <a:lstStyle/>
          <a:p>
            <a:pPr marL="342900" indent="-342900">
              <a:buFont typeface="+mj-lt"/>
              <a:buAutoNum type="arabicPeriod"/>
            </a:pPr>
            <a:r>
              <a:rPr lang="en-US" dirty="0"/>
              <a:t>What </a:t>
            </a:r>
            <a:r>
              <a:rPr lang="en-US" dirty="0" err="1"/>
              <a:t>anxiaties</a:t>
            </a:r>
            <a:r>
              <a:rPr lang="en-US" dirty="0"/>
              <a:t> do developers have around BCI, What </a:t>
            </a:r>
            <a:r>
              <a:rPr lang="en-US" dirty="0" err="1"/>
              <a:t>opertunities</a:t>
            </a:r>
            <a:r>
              <a:rPr lang="en-US" dirty="0"/>
              <a:t> are available in BCI</a:t>
            </a:r>
          </a:p>
          <a:p>
            <a:pPr marL="342900" indent="-342900">
              <a:buFont typeface="+mj-lt"/>
              <a:buAutoNum type="arabicPeriod"/>
            </a:pPr>
            <a:r>
              <a:rPr lang="en-US" dirty="0" err="1"/>
              <a:t>Interaxon</a:t>
            </a:r>
            <a:r>
              <a:rPr lang="en-US" dirty="0"/>
              <a:t> Muse </a:t>
            </a:r>
            <a:r>
              <a:rPr lang="en-US" dirty="0" err="1"/>
              <a:t>eeg</a:t>
            </a:r>
            <a:r>
              <a:rPr lang="en-US" dirty="0"/>
              <a:t>, </a:t>
            </a:r>
          </a:p>
          <a:p>
            <a:pPr marL="342900" indent="-342900">
              <a:buFont typeface="+mj-lt"/>
              <a:buAutoNum type="arabicPeriod"/>
            </a:pPr>
            <a:r>
              <a:rPr lang="en-US" dirty="0"/>
              <a:t>EG raw signals were recorded with the muse </a:t>
            </a:r>
          </a:p>
          <a:p>
            <a:pPr marL="342900" indent="-342900">
              <a:buFont typeface="+mj-lt"/>
              <a:buAutoNum type="arabicPeriod"/>
            </a:pPr>
            <a:r>
              <a:rPr lang="en-US" dirty="0"/>
              <a:t>Do regular </a:t>
            </a:r>
            <a:r>
              <a:rPr lang="en-US" dirty="0" err="1"/>
              <a:t>activites</a:t>
            </a:r>
            <a:r>
              <a:rPr lang="en-US" dirty="0"/>
              <a:t> while wearing device for one hour</a:t>
            </a:r>
          </a:p>
          <a:p>
            <a:pPr marL="342900" indent="-342900">
              <a:buFont typeface="+mj-lt"/>
              <a:buAutoNum type="arabicPeriod"/>
            </a:pPr>
            <a:r>
              <a:rPr lang="en-US" dirty="0"/>
              <a:t>Promising for future research and development</a:t>
            </a:r>
          </a:p>
        </p:txBody>
      </p:sp>
      <p:pic>
        <p:nvPicPr>
          <p:cNvPr id="4" name="Picture 3" descr="Text&#10;&#10;Description automatically generated">
            <a:extLst>
              <a:ext uri="{FF2B5EF4-FFF2-40B4-BE49-F238E27FC236}">
                <a16:creationId xmlns:a16="http://schemas.microsoft.com/office/drawing/2014/main" id="{4062608E-C4CB-4FC3-9C61-01E85D5D4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526" y="1911272"/>
            <a:ext cx="5575587" cy="1517728"/>
          </a:xfrm>
          <a:prstGeom prst="rect">
            <a:avLst/>
          </a:prstGeom>
        </p:spPr>
      </p:pic>
    </p:spTree>
    <p:extLst>
      <p:ext uri="{BB962C8B-B14F-4D97-AF65-F5344CB8AC3E}">
        <p14:creationId xmlns:p14="http://schemas.microsoft.com/office/powerpoint/2010/main" val="336986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67629" y="2241395"/>
            <a:ext cx="4440399" cy="4247317"/>
          </a:xfrm>
          <a:prstGeom prst="rect">
            <a:avLst/>
          </a:prstGeom>
          <a:noFill/>
        </p:spPr>
        <p:txBody>
          <a:bodyPr wrap="square" rtlCol="0">
            <a:spAutoFit/>
          </a:bodyPr>
          <a:lstStyle/>
          <a:p>
            <a:pPr marL="342900" indent="-342900">
              <a:buFont typeface="+mj-lt"/>
              <a:buAutoNum type="arabicPeriod"/>
            </a:pPr>
            <a:r>
              <a:rPr lang="en-US" dirty="0"/>
              <a:t>how does surprisal influences human comprehension of source code </a:t>
            </a:r>
          </a:p>
          <a:p>
            <a:pPr marL="342900" indent="-342900">
              <a:buFont typeface="+mj-lt"/>
              <a:buAutoNum type="arabicPeriod"/>
            </a:pPr>
            <a:r>
              <a:rPr lang="en-US" dirty="0"/>
              <a:t>Timing</a:t>
            </a:r>
          </a:p>
          <a:p>
            <a:pPr marL="342900" indent="-342900">
              <a:buFont typeface="+mj-lt"/>
              <a:buAutoNum type="arabicPeriod"/>
            </a:pPr>
            <a:r>
              <a:rPr lang="en-US" dirty="0"/>
              <a:t>Raw data </a:t>
            </a:r>
            <a:r>
              <a:rPr lang="en-US" dirty="0" err="1"/>
              <a:t>feeded</a:t>
            </a:r>
            <a:r>
              <a:rPr lang="en-US" dirty="0"/>
              <a:t> Hand recorded into BPE model</a:t>
            </a:r>
          </a:p>
          <a:p>
            <a:pPr marL="342900" indent="-342900">
              <a:buFont typeface="+mj-lt"/>
              <a:buAutoNum type="arabicPeriod"/>
            </a:pPr>
            <a:r>
              <a:rPr lang="en-US" dirty="0"/>
              <a:t>Read code answer questions with different parts of the code altered to make it harder or easier to read. Some parts of code were added that were deemed rare to add surprisal. Had one control group and one working on the altered code but not swapped.</a:t>
            </a:r>
          </a:p>
          <a:p>
            <a:pPr marL="342900" indent="-342900">
              <a:buFont typeface="+mj-lt"/>
              <a:buAutoNum type="arabicPeriod"/>
            </a:pPr>
            <a:r>
              <a:rPr lang="en-US" dirty="0"/>
              <a:t>We find that more surprising versions of code take humans longer to finish answering correctly</a:t>
            </a:r>
          </a:p>
        </p:txBody>
      </p:sp>
      <p:sp>
        <p:nvSpPr>
          <p:cNvPr id="3" name="Rectangle 2">
            <a:extLst>
              <a:ext uri="{FF2B5EF4-FFF2-40B4-BE49-F238E27FC236}">
                <a16:creationId xmlns:a16="http://schemas.microsoft.com/office/drawing/2014/main" id="{81D822ED-F703-405E-BDFF-F2F247CDC13F}"/>
              </a:ext>
            </a:extLst>
          </p:cNvPr>
          <p:cNvSpPr/>
          <p:nvPr/>
        </p:nvSpPr>
        <p:spPr>
          <a:xfrm>
            <a:off x="6038242" y="1303846"/>
            <a:ext cx="5315558" cy="369332"/>
          </a:xfrm>
          <a:prstGeom prst="rect">
            <a:avLst/>
          </a:prstGeom>
        </p:spPr>
        <p:txBody>
          <a:bodyPr wrap="none">
            <a:spAutoFit/>
          </a:bodyPr>
          <a:lstStyle/>
          <a:p>
            <a:r>
              <a:rPr lang="en-US" dirty="0">
                <a:hlinkClick r:id="rId2"/>
              </a:rPr>
              <a:t>https://www.cs.ucdavis.edu/~devanbu/cogsci2020.pdf</a:t>
            </a:r>
            <a:endParaRPr lang="en-US" dirty="0"/>
          </a:p>
        </p:txBody>
      </p:sp>
    </p:spTree>
    <p:extLst>
      <p:ext uri="{BB962C8B-B14F-4D97-AF65-F5344CB8AC3E}">
        <p14:creationId xmlns:p14="http://schemas.microsoft.com/office/powerpoint/2010/main" val="213090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67629" y="2241395"/>
            <a:ext cx="4440399" cy="3139321"/>
          </a:xfrm>
          <a:prstGeom prst="rect">
            <a:avLst/>
          </a:prstGeom>
          <a:noFill/>
        </p:spPr>
        <p:txBody>
          <a:bodyPr wrap="square" rtlCol="0">
            <a:spAutoFit/>
          </a:bodyPr>
          <a:lstStyle/>
          <a:p>
            <a:pPr marL="342900" indent="-342900">
              <a:buFont typeface="+mj-lt"/>
              <a:buAutoNum type="arabicPeriod"/>
            </a:pPr>
            <a:r>
              <a:rPr lang="en-US" dirty="0"/>
              <a:t>How does the level of noise low vs high impact creativity and cognitive function</a:t>
            </a:r>
          </a:p>
          <a:p>
            <a:pPr marL="342900" indent="-342900">
              <a:buFont typeface="+mj-lt"/>
              <a:buAutoNum type="arabicPeriod"/>
            </a:pPr>
            <a:r>
              <a:rPr lang="en-US" dirty="0"/>
              <a:t>RAT, user feedback</a:t>
            </a:r>
          </a:p>
          <a:p>
            <a:pPr marL="342900" indent="-342900">
              <a:buFont typeface="+mj-lt"/>
              <a:buAutoNum type="arabicPeriod"/>
            </a:pPr>
            <a:r>
              <a:rPr lang="en-US" dirty="0"/>
              <a:t>Multiple </a:t>
            </a:r>
            <a:r>
              <a:rPr lang="en-US" dirty="0" err="1"/>
              <a:t>experements</a:t>
            </a:r>
            <a:r>
              <a:rPr lang="en-US" dirty="0"/>
              <a:t> testing user interaction and gathering data manually from users</a:t>
            </a:r>
          </a:p>
          <a:p>
            <a:pPr marL="342900" indent="-342900">
              <a:buFont typeface="+mj-lt"/>
              <a:buAutoNum type="arabicPeriod"/>
            </a:pPr>
            <a:r>
              <a:rPr lang="en-US" dirty="0"/>
              <a:t>Most were computer based tasks but varied in some way to narrow down bias </a:t>
            </a:r>
          </a:p>
          <a:p>
            <a:pPr marL="342900" indent="-342900">
              <a:buFont typeface="+mj-lt"/>
              <a:buAutoNum type="arabicPeriod"/>
            </a:pPr>
            <a:r>
              <a:rPr lang="en-US" dirty="0"/>
              <a:t>They find that there is an upside down u shaped correlation with noise level and creative cognition</a:t>
            </a:r>
          </a:p>
        </p:txBody>
      </p:sp>
      <p:pic>
        <p:nvPicPr>
          <p:cNvPr id="5" name="Picture 4" descr="Text&#10;&#10;Description automatically generated">
            <a:extLst>
              <a:ext uri="{FF2B5EF4-FFF2-40B4-BE49-F238E27FC236}">
                <a16:creationId xmlns:a16="http://schemas.microsoft.com/office/drawing/2014/main" id="{D07E82E0-F503-474E-A7CC-4A7444BD6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926" y="481778"/>
            <a:ext cx="5689892" cy="1092256"/>
          </a:xfrm>
          <a:prstGeom prst="rect">
            <a:avLst/>
          </a:prstGeom>
        </p:spPr>
      </p:pic>
    </p:spTree>
    <p:extLst>
      <p:ext uri="{BB962C8B-B14F-4D97-AF65-F5344CB8AC3E}">
        <p14:creationId xmlns:p14="http://schemas.microsoft.com/office/powerpoint/2010/main" val="122239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67629" y="2241395"/>
            <a:ext cx="4440399" cy="2862322"/>
          </a:xfrm>
          <a:prstGeom prst="rect">
            <a:avLst/>
          </a:prstGeom>
          <a:noFill/>
        </p:spPr>
        <p:txBody>
          <a:bodyPr wrap="square" rtlCol="0">
            <a:spAutoFit/>
          </a:bodyPr>
          <a:lstStyle/>
          <a:p>
            <a:pPr marL="342900" indent="-342900">
              <a:buFont typeface="+mj-lt"/>
              <a:buAutoNum type="arabicPeriod"/>
            </a:pPr>
            <a:r>
              <a:rPr lang="en-US" dirty="0"/>
              <a:t>How does the level of noise low vs high impact creativity and cognitive function</a:t>
            </a:r>
          </a:p>
          <a:p>
            <a:pPr marL="342900" indent="-342900">
              <a:buFont typeface="+mj-lt"/>
              <a:buAutoNum type="arabicPeriod"/>
            </a:pPr>
            <a:r>
              <a:rPr lang="en-US" dirty="0"/>
              <a:t>RAT, user feedback</a:t>
            </a:r>
          </a:p>
          <a:p>
            <a:pPr marL="342900" indent="-342900">
              <a:buFont typeface="+mj-lt"/>
              <a:buAutoNum type="arabicPeriod"/>
            </a:pPr>
            <a:r>
              <a:rPr lang="en-US" dirty="0"/>
              <a:t>Multiple </a:t>
            </a:r>
            <a:r>
              <a:rPr lang="en-US" dirty="0" err="1"/>
              <a:t>experements</a:t>
            </a:r>
            <a:r>
              <a:rPr lang="en-US" dirty="0"/>
              <a:t> testing user interaction and gathering data manually from users</a:t>
            </a:r>
          </a:p>
          <a:p>
            <a:pPr marL="342900" indent="-342900">
              <a:buFont typeface="+mj-lt"/>
              <a:buAutoNum type="arabicPeriod"/>
            </a:pPr>
            <a:r>
              <a:rPr lang="en-US" dirty="0"/>
              <a:t>Most were computer based tasks but varied in some way to narrow down bias </a:t>
            </a:r>
          </a:p>
          <a:p>
            <a:pPr marL="342900" indent="-342900">
              <a:buFont typeface="+mj-lt"/>
              <a:buAutoNum type="arabicPeriod"/>
            </a:pPr>
            <a:r>
              <a:rPr lang="en-US" dirty="0"/>
              <a:t>They were able to classify emotions to within 98% accuracy</a:t>
            </a:r>
          </a:p>
        </p:txBody>
      </p:sp>
      <p:pic>
        <p:nvPicPr>
          <p:cNvPr id="6" name="Picture 5" descr="A picture containing text&#10;&#10;Description automatically generated">
            <a:extLst>
              <a:ext uri="{FF2B5EF4-FFF2-40B4-BE49-F238E27FC236}">
                <a16:creationId xmlns:a16="http://schemas.microsoft.com/office/drawing/2014/main" id="{0B1FAC38-3C83-4439-8279-8E033A39C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8919" y="1237909"/>
            <a:ext cx="6356677" cy="1689187"/>
          </a:xfrm>
          <a:prstGeom prst="rect">
            <a:avLst/>
          </a:prstGeom>
        </p:spPr>
      </p:pic>
    </p:spTree>
    <p:extLst>
      <p:ext uri="{BB962C8B-B14F-4D97-AF65-F5344CB8AC3E}">
        <p14:creationId xmlns:p14="http://schemas.microsoft.com/office/powerpoint/2010/main" val="32757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7995-CBED-4F49-A236-5E5EADD4F5E7}"/>
              </a:ext>
            </a:extLst>
          </p:cNvPr>
          <p:cNvSpPr>
            <a:spLocks noGrp="1"/>
          </p:cNvSpPr>
          <p:nvPr>
            <p:ph type="title"/>
          </p:nvPr>
        </p:nvSpPr>
        <p:spPr/>
        <p:txBody>
          <a:bodyPr/>
          <a:lstStyle/>
          <a:p>
            <a:r>
              <a:rPr lang="en-US" dirty="0"/>
              <a:t>Previous slide</a:t>
            </a:r>
          </a:p>
        </p:txBody>
      </p:sp>
      <p:sp>
        <p:nvSpPr>
          <p:cNvPr id="3" name="Content Placeholder 2">
            <a:extLst>
              <a:ext uri="{FF2B5EF4-FFF2-40B4-BE49-F238E27FC236}">
                <a16:creationId xmlns:a16="http://schemas.microsoft.com/office/drawing/2014/main" id="{CC9FDB63-F098-4063-BB71-ECC453C80810}"/>
              </a:ext>
            </a:extLst>
          </p:cNvPr>
          <p:cNvSpPr>
            <a:spLocks noGrp="1"/>
          </p:cNvSpPr>
          <p:nvPr>
            <p:ph idx="1"/>
          </p:nvPr>
        </p:nvSpPr>
        <p:spPr/>
        <p:txBody>
          <a:bodyPr/>
          <a:lstStyle/>
          <a:p>
            <a:r>
              <a:rPr lang="en-US" dirty="0">
                <a:hlinkClick r:id="rId2"/>
              </a:rPr>
              <a:t>https://dl.acm.org/doi/abs/10.1145/3334480.3381446</a:t>
            </a:r>
            <a:endParaRPr lang="en-US" dirty="0"/>
          </a:p>
        </p:txBody>
      </p:sp>
      <p:sp>
        <p:nvSpPr>
          <p:cNvPr id="7" name="TextBox 6">
            <a:extLst>
              <a:ext uri="{FF2B5EF4-FFF2-40B4-BE49-F238E27FC236}">
                <a16:creationId xmlns:a16="http://schemas.microsoft.com/office/drawing/2014/main" id="{90C7DFC7-4FA8-4015-BF1D-29F70175A04C}"/>
              </a:ext>
            </a:extLst>
          </p:cNvPr>
          <p:cNvSpPr txBox="1"/>
          <p:nvPr/>
        </p:nvSpPr>
        <p:spPr>
          <a:xfrm>
            <a:off x="1020932" y="3249227"/>
            <a:ext cx="7111014" cy="369332"/>
          </a:xfrm>
          <a:prstGeom prst="rect">
            <a:avLst/>
          </a:prstGeom>
          <a:noFill/>
        </p:spPr>
        <p:txBody>
          <a:bodyPr wrap="square" rtlCol="0">
            <a:spAutoFit/>
          </a:bodyPr>
          <a:lstStyle/>
          <a:p>
            <a:r>
              <a:rPr lang="en-US" dirty="0"/>
              <a:t>Cannot access title only abstract</a:t>
            </a:r>
          </a:p>
        </p:txBody>
      </p:sp>
    </p:spTree>
    <p:extLst>
      <p:ext uri="{BB962C8B-B14F-4D97-AF65-F5344CB8AC3E}">
        <p14:creationId xmlns:p14="http://schemas.microsoft.com/office/powerpoint/2010/main" val="342638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B509-9E2B-2F49-A226-AB46AEB2B901}"/>
              </a:ext>
            </a:extLst>
          </p:cNvPr>
          <p:cNvSpPr>
            <a:spLocks noGrp="1"/>
          </p:cNvSpPr>
          <p:nvPr>
            <p:ph type="title"/>
          </p:nvPr>
        </p:nvSpPr>
        <p:spPr/>
        <p:txBody>
          <a:bodyPr/>
          <a:lstStyle/>
          <a:p>
            <a:r>
              <a:rPr lang="en-US" dirty="0"/>
              <a:t>Context (Laying out the problem)</a:t>
            </a:r>
          </a:p>
        </p:txBody>
      </p:sp>
      <p:sp>
        <p:nvSpPr>
          <p:cNvPr id="3" name="Content Placeholder 2">
            <a:extLst>
              <a:ext uri="{FF2B5EF4-FFF2-40B4-BE49-F238E27FC236}">
                <a16:creationId xmlns:a16="http://schemas.microsoft.com/office/drawing/2014/main" id="{B8898F6A-3124-5A47-95A6-28BEC14098BE}"/>
              </a:ext>
            </a:extLst>
          </p:cNvPr>
          <p:cNvSpPr>
            <a:spLocks noGrp="1"/>
          </p:cNvSpPr>
          <p:nvPr>
            <p:ph idx="1"/>
          </p:nvPr>
        </p:nvSpPr>
        <p:spPr/>
        <p:txBody>
          <a:bodyPr/>
          <a:lstStyle/>
          <a:p>
            <a:r>
              <a:rPr lang="en-US" dirty="0"/>
              <a:t>Many papers have been published about how engineers approach problem solving and ideas differently than other non engineering individuals. But the emotions that individuals experience while coding shift depending on the type of code and their knowledgeability of the specific task. Other factors may also factor code performance and emotion such as music </a:t>
            </a:r>
            <a:endParaRPr lang="en-US" i="1" dirty="0">
              <a:highlight>
                <a:srgbClr val="FFFF00"/>
              </a:highlight>
            </a:endParaRPr>
          </a:p>
        </p:txBody>
      </p:sp>
    </p:spTree>
    <p:extLst>
      <p:ext uri="{BB962C8B-B14F-4D97-AF65-F5344CB8AC3E}">
        <p14:creationId xmlns:p14="http://schemas.microsoft.com/office/powerpoint/2010/main" val="182386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994-6FA0-4D21-9B0C-D6205F90424A}"/>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0BD8DFCA-0D29-4D97-8A62-B89BC8479798}"/>
              </a:ext>
            </a:extLst>
          </p:cNvPr>
          <p:cNvSpPr>
            <a:spLocks noGrp="1"/>
          </p:cNvSpPr>
          <p:nvPr>
            <p:ph idx="1"/>
          </p:nvPr>
        </p:nvSpPr>
        <p:spPr/>
        <p:txBody>
          <a:bodyPr/>
          <a:lstStyle/>
          <a:p>
            <a:r>
              <a:rPr lang="en-US" dirty="0"/>
              <a:t>TODO once more info is gathered</a:t>
            </a:r>
          </a:p>
        </p:txBody>
      </p:sp>
    </p:spTree>
    <p:extLst>
      <p:ext uri="{BB962C8B-B14F-4D97-AF65-F5344CB8AC3E}">
        <p14:creationId xmlns:p14="http://schemas.microsoft.com/office/powerpoint/2010/main" val="269388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A2E1-DBA9-4238-BAC3-FEF419F040A3}"/>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BDD241C9-4047-46B8-AC41-C8187A310B71}"/>
              </a:ext>
            </a:extLst>
          </p:cNvPr>
          <p:cNvSpPr>
            <a:spLocks noGrp="1"/>
          </p:cNvSpPr>
          <p:nvPr>
            <p:ph idx="1"/>
          </p:nvPr>
        </p:nvSpPr>
        <p:spPr/>
        <p:txBody>
          <a:bodyPr>
            <a:normAutofit/>
          </a:bodyPr>
          <a:lstStyle/>
          <a:p>
            <a:pPr lvl="1"/>
            <a:r>
              <a:rPr lang="en-US" dirty="0"/>
              <a:t>Using a portable EEG can we tell based on the emotion data from the EEG which individuals have higher or lower CS knowledge given the data?</a:t>
            </a:r>
          </a:p>
          <a:p>
            <a:pPr lvl="1"/>
            <a:r>
              <a:rPr lang="en-US" dirty="0"/>
              <a:t>What affect does code style have on emotions of developers and their level of comprehension?</a:t>
            </a:r>
          </a:p>
          <a:p>
            <a:pPr lvl="1"/>
            <a:r>
              <a:rPr lang="en-US" dirty="0"/>
              <a:t>Do people Trained in Computer science have different thought patterns while preforming CS tasks than those who have little to no training?</a:t>
            </a:r>
          </a:p>
          <a:p>
            <a:pPr marL="914400" lvl="2" indent="0">
              <a:buNone/>
            </a:pPr>
            <a:endParaRPr lang="en-US" dirty="0"/>
          </a:p>
          <a:p>
            <a:pPr marL="457200" lvl="1" indent="0">
              <a:buNone/>
            </a:pPr>
            <a:r>
              <a:rPr lang="en-US" dirty="0">
                <a:hlinkClick r:id="rId2"/>
              </a:rPr>
              <a:t>https://journals.sagepub.com/doi/abs/10.1177/0305735605050650</a:t>
            </a:r>
            <a:endParaRPr lang="en-US" dirty="0"/>
          </a:p>
          <a:p>
            <a:pPr marL="457200" lvl="1" indent="0">
              <a:buNone/>
            </a:pPr>
            <a:r>
              <a:rPr lang="en-US" dirty="0">
                <a:hlinkClick r:id="rId3"/>
              </a:rPr>
              <a:t>https://academic.oup.com/jcr/article-abstract/39/4/784/1798283?redirectedFrom=fulltext</a:t>
            </a:r>
            <a:endParaRPr lang="en-US" i="1" dirty="0">
              <a:highlight>
                <a:srgbClr val="FFFF00"/>
              </a:highlight>
            </a:endParaRPr>
          </a:p>
        </p:txBody>
      </p:sp>
    </p:spTree>
    <p:extLst>
      <p:ext uri="{BB962C8B-B14F-4D97-AF65-F5344CB8AC3E}">
        <p14:creationId xmlns:p14="http://schemas.microsoft.com/office/powerpoint/2010/main" val="260605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3EDC-709B-470A-BE2B-D5D0E3E9CF0F}"/>
              </a:ext>
            </a:extLst>
          </p:cNvPr>
          <p:cNvSpPr>
            <a:spLocks noGrp="1"/>
          </p:cNvSpPr>
          <p:nvPr>
            <p:ph type="title"/>
          </p:nvPr>
        </p:nvSpPr>
        <p:spPr/>
        <p:txBody>
          <a:bodyPr/>
          <a:lstStyle/>
          <a:p>
            <a:r>
              <a:rPr lang="en-US" dirty="0"/>
              <a:t>How to test</a:t>
            </a:r>
          </a:p>
        </p:txBody>
      </p:sp>
      <p:sp>
        <p:nvSpPr>
          <p:cNvPr id="3" name="Content Placeholder 2">
            <a:extLst>
              <a:ext uri="{FF2B5EF4-FFF2-40B4-BE49-F238E27FC236}">
                <a16:creationId xmlns:a16="http://schemas.microsoft.com/office/drawing/2014/main" id="{B8722481-0227-4561-90A2-27DA15F4CB6B}"/>
              </a:ext>
            </a:extLst>
          </p:cNvPr>
          <p:cNvSpPr>
            <a:spLocks noGrp="1"/>
          </p:cNvSpPr>
          <p:nvPr>
            <p:ph idx="1"/>
          </p:nvPr>
        </p:nvSpPr>
        <p:spPr/>
        <p:txBody>
          <a:bodyPr>
            <a:normAutofit/>
          </a:bodyPr>
          <a:lstStyle/>
          <a:p>
            <a:r>
              <a:rPr lang="en-US" dirty="0"/>
              <a:t>Have different tasks for the </a:t>
            </a:r>
            <a:r>
              <a:rPr lang="en-US" dirty="0" err="1"/>
              <a:t>participents</a:t>
            </a:r>
            <a:r>
              <a:rPr lang="en-US" dirty="0"/>
              <a:t> to go through, Write a simple array copy program, do a code review of a well type program, do a code review of a program that has a different style but does the same thing.</a:t>
            </a:r>
          </a:p>
          <a:p>
            <a:r>
              <a:rPr lang="en-US" dirty="0"/>
              <a:t>Participants in different states of software engineering career, freshmen vs senior's vs grad vs prof.</a:t>
            </a:r>
          </a:p>
          <a:p>
            <a:r>
              <a:rPr lang="en-US" dirty="0"/>
              <a:t>Measure brain </a:t>
            </a:r>
            <a:r>
              <a:rPr lang="en-US" dirty="0" err="1"/>
              <a:t>activity,emotion</a:t>
            </a:r>
            <a:r>
              <a:rPr lang="en-US" dirty="0"/>
              <a:t>(</a:t>
            </a:r>
            <a:r>
              <a:rPr lang="en-US" dirty="0" err="1"/>
              <a:t>emotiv</a:t>
            </a:r>
            <a:r>
              <a:rPr lang="en-US" dirty="0"/>
              <a:t>) and reaction of participants. </a:t>
            </a:r>
          </a:p>
          <a:p>
            <a:r>
              <a:rPr lang="en-US" dirty="0" err="1"/>
              <a:t>Emotiv</a:t>
            </a:r>
            <a:r>
              <a:rPr lang="en-US" dirty="0"/>
              <a:t> </a:t>
            </a:r>
            <a:r>
              <a:rPr lang="en-US" dirty="0" err="1"/>
              <a:t>Epoc</a:t>
            </a:r>
            <a:r>
              <a:rPr lang="en-US" dirty="0"/>
              <a:t> X 14 </a:t>
            </a:r>
            <a:r>
              <a:rPr lang="en-US" dirty="0" err="1"/>
              <a:t>brainware</a:t>
            </a:r>
            <a:endParaRPr lang="en-US" dirty="0"/>
          </a:p>
        </p:txBody>
      </p:sp>
    </p:spTree>
    <p:extLst>
      <p:ext uri="{BB962C8B-B14F-4D97-AF65-F5344CB8AC3E}">
        <p14:creationId xmlns:p14="http://schemas.microsoft.com/office/powerpoint/2010/main" val="331386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a:xfrm>
            <a:off x="838200" y="365126"/>
            <a:ext cx="10515600" cy="369332"/>
          </a:xfrm>
        </p:spPr>
        <p:txBody>
          <a:bodyPr>
            <a:normAutofit fontScale="90000"/>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75281" y="859762"/>
            <a:ext cx="4358615" cy="5262979"/>
          </a:xfrm>
          <a:prstGeom prst="rect">
            <a:avLst/>
          </a:prstGeom>
          <a:noFill/>
        </p:spPr>
        <p:txBody>
          <a:bodyPr wrap="square" rtlCol="0">
            <a:spAutoFit/>
          </a:bodyPr>
          <a:lstStyle/>
          <a:p>
            <a:pPr marL="800100" lvl="1" indent="-342900">
              <a:buFont typeface="+mj-lt"/>
              <a:buAutoNum type="arabicPeriod"/>
            </a:pPr>
            <a:r>
              <a:rPr lang="en-US" sz="1600" dirty="0"/>
              <a:t>Can we classify which task a participant is undertaking based on signals collected from lightweight biometric sensors? </a:t>
            </a:r>
          </a:p>
          <a:p>
            <a:pPr marL="800100" lvl="1" indent="-342900">
              <a:buFont typeface="+mj-lt"/>
              <a:buAutoNum type="arabicPeriod"/>
            </a:pPr>
            <a:r>
              <a:rPr lang="en-US" sz="1600" dirty="0"/>
              <a:t>Can we relate expertise to classification accuracy?</a:t>
            </a:r>
          </a:p>
          <a:p>
            <a:pPr marL="342900" indent="-342900">
              <a:buFont typeface="+mj-lt"/>
              <a:buAutoNum type="arabicPeriod"/>
            </a:pPr>
            <a:r>
              <a:rPr lang="en-US" sz="1600" dirty="0"/>
              <a:t>Used Brain Link headset  for EEG and </a:t>
            </a:r>
            <a:r>
              <a:rPr lang="en-US" sz="1600" dirty="0" err="1"/>
              <a:t>Empatica</a:t>
            </a:r>
            <a:r>
              <a:rPr lang="en-US" sz="1600" dirty="0"/>
              <a:t> E3 wristband for EDA and BVP sensors</a:t>
            </a:r>
          </a:p>
          <a:p>
            <a:pPr marL="342900" indent="-342900">
              <a:buFont typeface="+mj-lt"/>
              <a:buAutoNum type="arabicPeriod"/>
            </a:pPr>
            <a:r>
              <a:rPr lang="en-US" sz="1600" dirty="0"/>
              <a:t>Used machine learning model</a:t>
            </a:r>
          </a:p>
          <a:p>
            <a:pPr marL="342900" indent="-342900">
              <a:buFont typeface="+mj-lt"/>
              <a:buAutoNum type="arabicPeriod"/>
            </a:pPr>
            <a:r>
              <a:rPr lang="en-US" sz="1600" dirty="0"/>
              <a:t>Testing included :solving code comprehension tasks</a:t>
            </a:r>
          </a:p>
          <a:p>
            <a:pPr marL="342900" indent="-342900">
              <a:buFont typeface="+mj-lt"/>
              <a:buAutoNum type="arabicPeriod"/>
            </a:pPr>
            <a:r>
              <a:rPr lang="en-US" sz="1600" dirty="0"/>
              <a:t>off-the-shelf EEG headset is not suitable to achieve our goal with high performance. Conversely, the heart activity, captured using a wristband, can be used to distinguish between code and prose comprehension tasks with high accuracy</a:t>
            </a:r>
          </a:p>
          <a:p>
            <a:pPr marL="342900" indent="-342900">
              <a:buFont typeface="+mj-lt"/>
              <a:buAutoNum type="arabicPeriod"/>
            </a:pPr>
            <a:r>
              <a:rPr lang="en-US" sz="1600" dirty="0"/>
              <a:t>B. Floyd, T. Santander, and W. Weimer, “Decoding the Representation of Code in the Brain: An fMRI Study of Code Review and Expertise,”</a:t>
            </a:r>
          </a:p>
        </p:txBody>
      </p:sp>
      <p:pic>
        <p:nvPicPr>
          <p:cNvPr id="10" name="Picture 9" descr="Graphical user interface, text&#10;&#10;Description automatically generated">
            <a:extLst>
              <a:ext uri="{FF2B5EF4-FFF2-40B4-BE49-F238E27FC236}">
                <a16:creationId xmlns:a16="http://schemas.microsoft.com/office/drawing/2014/main" id="{FA5B5572-977A-8B4C-B63D-8EA8471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892" y="3233543"/>
            <a:ext cx="6434406" cy="1743838"/>
          </a:xfrm>
          <a:prstGeom prst="rect">
            <a:avLst/>
          </a:prstGeom>
        </p:spPr>
      </p:pic>
      <p:sp>
        <p:nvSpPr>
          <p:cNvPr id="12" name="TextBox 11">
            <a:extLst>
              <a:ext uri="{FF2B5EF4-FFF2-40B4-BE49-F238E27FC236}">
                <a16:creationId xmlns:a16="http://schemas.microsoft.com/office/drawing/2014/main" id="{8C5841EC-0AE5-B145-A4C1-328DE85CBD95}"/>
              </a:ext>
            </a:extLst>
          </p:cNvPr>
          <p:cNvSpPr txBox="1"/>
          <p:nvPr/>
        </p:nvSpPr>
        <p:spPr>
          <a:xfrm>
            <a:off x="6745640" y="3121920"/>
            <a:ext cx="2818207" cy="369332"/>
          </a:xfrm>
          <a:prstGeom prst="rect">
            <a:avLst/>
          </a:prstGeom>
          <a:noFill/>
        </p:spPr>
        <p:txBody>
          <a:bodyPr wrap="none" rtlCol="0">
            <a:spAutoFit/>
          </a:bodyPr>
          <a:lstStyle/>
          <a:p>
            <a:r>
              <a:rPr lang="en-US" dirty="0"/>
              <a:t>ICPC 2019 Replication Paper</a:t>
            </a:r>
          </a:p>
        </p:txBody>
      </p:sp>
    </p:spTree>
    <p:extLst>
      <p:ext uri="{BB962C8B-B14F-4D97-AF65-F5344CB8AC3E}">
        <p14:creationId xmlns:p14="http://schemas.microsoft.com/office/powerpoint/2010/main" val="45677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a:xfrm>
            <a:off x="190138" y="144139"/>
            <a:ext cx="10515600" cy="272864"/>
          </a:xfrm>
        </p:spPr>
        <p:txBody>
          <a:bodyPr>
            <a:normAutofit fontScale="90000"/>
          </a:bodyPr>
          <a:lstStyle/>
          <a:p>
            <a:r>
              <a:rPr lang="en-US" dirty="0">
                <a:highlight>
                  <a:srgbClr val="FFFF00"/>
                </a:highlight>
              </a:rPr>
              <a:t>Related Work</a:t>
            </a:r>
          </a:p>
        </p:txBody>
      </p:sp>
      <p:pic>
        <p:nvPicPr>
          <p:cNvPr id="5" name="Content Placeholder 4" descr="Text&#10;&#10;Description automatically generated">
            <a:extLst>
              <a:ext uri="{FF2B5EF4-FFF2-40B4-BE49-F238E27FC236}">
                <a16:creationId xmlns:a16="http://schemas.microsoft.com/office/drawing/2014/main" id="{F32220D6-3405-7845-A47C-F75A94FEF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80571"/>
            <a:ext cx="5581973" cy="1620807"/>
          </a:xfrm>
        </p:spPr>
      </p:pic>
      <p:sp>
        <p:nvSpPr>
          <p:cNvPr id="8" name="TextBox 7">
            <a:extLst>
              <a:ext uri="{FF2B5EF4-FFF2-40B4-BE49-F238E27FC236}">
                <a16:creationId xmlns:a16="http://schemas.microsoft.com/office/drawing/2014/main" id="{04297640-152C-D142-8D22-6BBDAAF3D37B}"/>
              </a:ext>
            </a:extLst>
          </p:cNvPr>
          <p:cNvSpPr txBox="1"/>
          <p:nvPr/>
        </p:nvSpPr>
        <p:spPr>
          <a:xfrm>
            <a:off x="106740" y="505585"/>
            <a:ext cx="5836860" cy="6186309"/>
          </a:xfrm>
          <a:prstGeom prst="rect">
            <a:avLst/>
          </a:prstGeom>
          <a:noFill/>
        </p:spPr>
        <p:txBody>
          <a:bodyPr wrap="square" rtlCol="0">
            <a:spAutoFit/>
          </a:bodyPr>
          <a:lstStyle/>
          <a:p>
            <a:pPr marL="800100" lvl="1" indent="-342900">
              <a:buFont typeface="+mj-lt"/>
              <a:buAutoNum type="arabicPeriod"/>
            </a:pPr>
            <a:r>
              <a:rPr lang="en-US" sz="1400" dirty="0"/>
              <a:t>What is the range of developers’ emotions during a programming task and to what extent they correlate with their perceived progress?</a:t>
            </a:r>
          </a:p>
          <a:p>
            <a:pPr marL="800100" lvl="1" indent="-342900">
              <a:buFont typeface="+mj-lt"/>
              <a:buAutoNum type="arabicPeriod"/>
            </a:pPr>
            <a:r>
              <a:rPr lang="en-US" sz="1400" dirty="0"/>
              <a:t>What are the triggers for developers’ emotions and the strategies they implement to deal with negative ones?</a:t>
            </a:r>
          </a:p>
          <a:p>
            <a:pPr marL="800100" lvl="1" indent="-342900">
              <a:buFont typeface="+mj-lt"/>
              <a:buAutoNum type="arabicPeriod"/>
            </a:pPr>
            <a:r>
              <a:rPr lang="en-US" sz="1400" dirty="0"/>
              <a:t>what is the minimal set of non-invasive biometric sensors to recognize developers’ emotions? </a:t>
            </a:r>
          </a:p>
          <a:p>
            <a:pPr marL="342900" indent="-342900">
              <a:buFont typeface="+mj-lt"/>
              <a:buAutoNum type="arabicPeriod"/>
            </a:pPr>
            <a:r>
              <a:rPr lang="en-US" sz="1400" dirty="0" err="1"/>
              <a:t>Empatica</a:t>
            </a:r>
            <a:r>
              <a:rPr lang="en-US" sz="1400" dirty="0"/>
              <a:t> E4 wristband and the </a:t>
            </a:r>
            <a:r>
              <a:rPr lang="en-US" sz="1400" dirty="0" err="1"/>
              <a:t>BrainLink</a:t>
            </a:r>
            <a:r>
              <a:rPr lang="en-US" sz="1400" dirty="0"/>
              <a:t> headset </a:t>
            </a:r>
          </a:p>
          <a:p>
            <a:pPr marL="342900" indent="-342900">
              <a:buFont typeface="+mj-lt"/>
              <a:buAutoNum type="arabicPeriod"/>
            </a:pPr>
            <a:r>
              <a:rPr lang="en-US" sz="1400" dirty="0"/>
              <a:t>Used the device software with support from </a:t>
            </a:r>
            <a:r>
              <a:rPr lang="en-US" sz="1400" dirty="0" err="1"/>
              <a:t>empatica</a:t>
            </a:r>
            <a:r>
              <a:rPr lang="en-US" sz="1400" dirty="0"/>
              <a:t>.</a:t>
            </a:r>
          </a:p>
          <a:p>
            <a:pPr marL="342900" indent="-342900">
              <a:buFont typeface="+mj-lt"/>
              <a:buAutoNum type="arabicPeriod"/>
            </a:pPr>
            <a:r>
              <a:rPr lang="en-US" sz="1400" dirty="0"/>
              <a:t>Had the participants write an </a:t>
            </a:r>
            <a:r>
              <a:rPr lang="en-US" sz="1400" dirty="0" err="1"/>
              <a:t>api</a:t>
            </a:r>
            <a:r>
              <a:rPr lang="en-US" sz="1400" dirty="0"/>
              <a:t> while wearing the sensors, participants self reported emotions in progress</a:t>
            </a:r>
          </a:p>
          <a:p>
            <a:pPr marL="800100" lvl="1" indent="-342900">
              <a:buFont typeface="+mj-lt"/>
              <a:buAutoNum type="arabicPeriod"/>
            </a:pPr>
            <a:r>
              <a:rPr lang="en-US" sz="1400" dirty="0"/>
              <a:t>Developers’ emotions during programming can be recognized using features extracted by the </a:t>
            </a:r>
            <a:r>
              <a:rPr lang="en-US" sz="1400" dirty="0" err="1"/>
              <a:t>Empatica</a:t>
            </a:r>
            <a:r>
              <a:rPr lang="en-US" sz="1400" dirty="0"/>
              <a:t> E4 wristband </a:t>
            </a:r>
          </a:p>
          <a:p>
            <a:pPr marL="800100" lvl="1" indent="-342900">
              <a:buFont typeface="+mj-lt"/>
              <a:buAutoNum type="arabicPeriod"/>
            </a:pPr>
            <a:r>
              <a:rPr lang="en-US" sz="1400" dirty="0"/>
              <a:t>Developers’ positive emotion are mainly triggered by the </a:t>
            </a:r>
            <a:r>
              <a:rPr lang="en-US" sz="1400" dirty="0" err="1"/>
              <a:t>effectivness</a:t>
            </a:r>
            <a:r>
              <a:rPr lang="en-US" sz="1400" dirty="0"/>
              <a:t> of the implemented solution. Unexpected code behavior and missing documentation cause negative emotions, which are also due to time pressure and self-perceived low productivity. To deal with negative emotions, developers take breaks and look for peers’ help.</a:t>
            </a:r>
          </a:p>
          <a:p>
            <a:pPr marL="800100" lvl="1" indent="-342900">
              <a:buFont typeface="+mj-lt"/>
              <a:buAutoNum type="arabicPeriod"/>
            </a:pPr>
            <a:r>
              <a:rPr lang="en-US" sz="1400" dirty="0"/>
              <a:t>Developers experience a wide range of emotions during programming tasks. We observe a prevalence of negative valence and high arousal. Valence is positively correlated with perceived progress</a:t>
            </a:r>
          </a:p>
          <a:p>
            <a:pPr marL="342900" indent="-342900">
              <a:buFont typeface="+mj-lt"/>
              <a:buAutoNum type="arabicPeriod"/>
            </a:pPr>
            <a:r>
              <a:rPr lang="en-US" sz="1400" dirty="0"/>
              <a:t>Daniel </a:t>
            </a:r>
            <a:r>
              <a:rPr lang="en-US" sz="1400" dirty="0" err="1"/>
              <a:t>Graziotin</a:t>
            </a:r>
            <a:r>
              <a:rPr lang="en-US" sz="1400" dirty="0"/>
              <a:t>, </a:t>
            </a:r>
            <a:r>
              <a:rPr lang="en-US" sz="1400" dirty="0" err="1"/>
              <a:t>Xiaofeng</a:t>
            </a:r>
            <a:r>
              <a:rPr lang="en-US" sz="1400" dirty="0"/>
              <a:t> Wang, and </a:t>
            </a:r>
            <a:r>
              <a:rPr lang="en-US" sz="1400" dirty="0" err="1"/>
              <a:t>Pekka</a:t>
            </a:r>
            <a:r>
              <a:rPr lang="en-US" sz="1400" dirty="0"/>
              <a:t> </a:t>
            </a:r>
            <a:r>
              <a:rPr lang="en-US" sz="1400" dirty="0" err="1"/>
              <a:t>Abrahamsson</a:t>
            </a:r>
            <a:r>
              <a:rPr lang="en-US" sz="1400" dirty="0"/>
              <a:t>. 2015. Do feelings matter?? On the correlation of affects and the self-assessed productivity in so- ware engineering</a:t>
            </a:r>
          </a:p>
          <a:p>
            <a:pPr marL="800100" lvl="1" indent="-342900">
              <a:buFont typeface="+mj-lt"/>
              <a:buAutoNum type="arabicPeriod"/>
            </a:pPr>
            <a:endParaRPr lang="en-US" sz="1400" dirty="0"/>
          </a:p>
          <a:p>
            <a:pPr marL="342900" indent="-342900">
              <a:buFont typeface="+mj-lt"/>
              <a:buAutoNum type="arabicPeriod"/>
            </a:pPr>
            <a:endParaRPr lang="en-US" dirty="0"/>
          </a:p>
        </p:txBody>
      </p:sp>
      <p:sp>
        <p:nvSpPr>
          <p:cNvPr id="11" name="TextBox 10">
            <a:extLst>
              <a:ext uri="{FF2B5EF4-FFF2-40B4-BE49-F238E27FC236}">
                <a16:creationId xmlns:a16="http://schemas.microsoft.com/office/drawing/2014/main" id="{40BE589A-6BF0-6045-A0F3-A25A253CB56C}"/>
              </a:ext>
            </a:extLst>
          </p:cNvPr>
          <p:cNvSpPr txBox="1"/>
          <p:nvPr/>
        </p:nvSpPr>
        <p:spPr>
          <a:xfrm>
            <a:off x="6652560" y="1957975"/>
            <a:ext cx="4468852" cy="369332"/>
          </a:xfrm>
          <a:prstGeom prst="rect">
            <a:avLst/>
          </a:prstGeom>
          <a:noFill/>
        </p:spPr>
        <p:txBody>
          <a:bodyPr wrap="none" rtlCol="0">
            <a:spAutoFit/>
          </a:bodyPr>
          <a:lstStyle/>
          <a:p>
            <a:r>
              <a:rPr lang="en-US" dirty="0"/>
              <a:t>ICSE 2020 Technical Paper (Artifacts available)</a:t>
            </a:r>
          </a:p>
        </p:txBody>
      </p:sp>
    </p:spTree>
    <p:extLst>
      <p:ext uri="{BB962C8B-B14F-4D97-AF65-F5344CB8AC3E}">
        <p14:creationId xmlns:p14="http://schemas.microsoft.com/office/powerpoint/2010/main" val="369389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93293" y="1656063"/>
            <a:ext cx="4440399" cy="4801314"/>
          </a:xfrm>
          <a:prstGeom prst="rect">
            <a:avLst/>
          </a:prstGeom>
          <a:noFill/>
        </p:spPr>
        <p:txBody>
          <a:bodyPr wrap="square" rtlCol="0">
            <a:spAutoFit/>
          </a:bodyPr>
          <a:lstStyle/>
          <a:p>
            <a:pPr marL="342900" indent="-342900">
              <a:buFont typeface="+mj-lt"/>
              <a:buAutoNum type="arabicPeriod"/>
            </a:pPr>
            <a:r>
              <a:rPr lang="en-US" dirty="0"/>
              <a:t>Can  we  acquire  physiological measures  from noninvasive,  low  cost  EEG,  GSR,  and  EMG  sensors  to accurately predict emotions</a:t>
            </a:r>
          </a:p>
          <a:p>
            <a:pPr marL="342900" indent="-342900">
              <a:buFont typeface="+mj-lt"/>
              <a:buAutoNum type="arabicPeriod"/>
            </a:pPr>
            <a:r>
              <a:rPr lang="en-US" dirty="0" err="1"/>
              <a:t>brainlink</a:t>
            </a:r>
            <a:r>
              <a:rPr lang="en-US" dirty="0"/>
              <a:t> </a:t>
            </a:r>
            <a:r>
              <a:rPr lang="en-US" dirty="0" err="1"/>
              <a:t>eeg</a:t>
            </a:r>
            <a:r>
              <a:rPr lang="en-US" dirty="0"/>
              <a:t>, </a:t>
            </a:r>
          </a:p>
          <a:p>
            <a:r>
              <a:rPr lang="en-US" dirty="0"/>
              <a:t>3. EG raw signals were recorded with the </a:t>
            </a:r>
            <a:r>
              <a:rPr lang="en-US" dirty="0" err="1"/>
              <a:t>BrainLink</a:t>
            </a:r>
            <a:r>
              <a:rPr lang="en-US" dirty="0"/>
              <a:t> EMG data is collected and recorded using the </a:t>
            </a:r>
            <a:r>
              <a:rPr lang="en-US" dirty="0" err="1"/>
              <a:t>ConsensysPRO</a:t>
            </a:r>
            <a:r>
              <a:rPr lang="en-US" dirty="0"/>
              <a:t> software</a:t>
            </a:r>
          </a:p>
          <a:p>
            <a:pPr marL="342900" indent="-342900">
              <a:buFont typeface="+mj-lt"/>
              <a:buAutoNum type="arabicPeriod"/>
            </a:pPr>
            <a:r>
              <a:rPr lang="en-US" dirty="0" err="1"/>
              <a:t>Participents</a:t>
            </a:r>
            <a:r>
              <a:rPr lang="en-US" dirty="0"/>
              <a:t> watched videos</a:t>
            </a:r>
          </a:p>
          <a:p>
            <a:pPr marL="342900" indent="-342900">
              <a:buFont typeface="+mj-lt"/>
              <a:buAutoNum type="arabicPeriod"/>
            </a:pPr>
            <a:r>
              <a:rPr lang="en-US" dirty="0"/>
              <a:t>They found that the results were very promising but could be further </a:t>
            </a:r>
            <a:r>
              <a:rPr lang="en-US" dirty="0" err="1"/>
              <a:t>valiudated</a:t>
            </a:r>
            <a:r>
              <a:rPr lang="en-US" dirty="0"/>
              <a:t> with larger sample size. </a:t>
            </a:r>
          </a:p>
          <a:p>
            <a:pPr marL="342900" indent="-342900">
              <a:buFont typeface="+mj-lt"/>
              <a:buAutoNum type="arabicPeriod"/>
            </a:pPr>
            <a:r>
              <a:rPr lang="en-US" dirty="0"/>
              <a:t>S.  </a:t>
            </a:r>
            <a:r>
              <a:rPr lang="en-US" dirty="0" err="1"/>
              <a:t>Koelstra</a:t>
            </a:r>
            <a:r>
              <a:rPr lang="en-US" dirty="0"/>
              <a:t>, C.  </a:t>
            </a:r>
            <a:r>
              <a:rPr lang="en-US" dirty="0" err="1"/>
              <a:t>Muhl</a:t>
            </a:r>
            <a:r>
              <a:rPr lang="en-US" dirty="0"/>
              <a:t>, M.  </a:t>
            </a:r>
            <a:r>
              <a:rPr lang="en-US" dirty="0" err="1"/>
              <a:t>Soleymani</a:t>
            </a:r>
            <a:r>
              <a:rPr lang="en-US" dirty="0"/>
              <a:t>, J.S.  Lee, A.  Yazdani, T. Ebrahimi, T. Pun, A. </a:t>
            </a:r>
            <a:r>
              <a:rPr lang="en-US" dirty="0" err="1"/>
              <a:t>Nijholt</a:t>
            </a:r>
            <a:r>
              <a:rPr lang="en-US" dirty="0"/>
              <a:t>, and I. Patras. “DEAP: A Database for  Emotion  Analysis  Using  Physiological  Signals</a:t>
            </a:r>
          </a:p>
        </p:txBody>
      </p:sp>
      <p:pic>
        <p:nvPicPr>
          <p:cNvPr id="15" name="Picture 14" descr="Text&#10;&#10;Description automatically generated">
            <a:extLst>
              <a:ext uri="{FF2B5EF4-FFF2-40B4-BE49-F238E27FC236}">
                <a16:creationId xmlns:a16="http://schemas.microsoft.com/office/drawing/2014/main" id="{2F6D056B-BAFA-D540-B1B2-6D35566A7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57" y="2876286"/>
            <a:ext cx="6229505" cy="1488746"/>
          </a:xfrm>
          <a:prstGeom prst="rect">
            <a:avLst/>
          </a:prstGeom>
        </p:spPr>
      </p:pic>
      <p:sp>
        <p:nvSpPr>
          <p:cNvPr id="16" name="TextBox 15">
            <a:extLst>
              <a:ext uri="{FF2B5EF4-FFF2-40B4-BE49-F238E27FC236}">
                <a16:creationId xmlns:a16="http://schemas.microsoft.com/office/drawing/2014/main" id="{4039F49C-A56C-0E40-A5AA-4675C139EA49}"/>
              </a:ext>
            </a:extLst>
          </p:cNvPr>
          <p:cNvSpPr txBox="1"/>
          <p:nvPr/>
        </p:nvSpPr>
        <p:spPr>
          <a:xfrm>
            <a:off x="7453992" y="2383174"/>
            <a:ext cx="1075872" cy="369332"/>
          </a:xfrm>
          <a:prstGeom prst="rect">
            <a:avLst/>
          </a:prstGeom>
          <a:noFill/>
        </p:spPr>
        <p:txBody>
          <a:bodyPr wrap="none" rtlCol="0">
            <a:spAutoFit/>
          </a:bodyPr>
          <a:lstStyle/>
          <a:p>
            <a:r>
              <a:rPr lang="en-US" dirty="0"/>
              <a:t>ACII 2017</a:t>
            </a:r>
          </a:p>
        </p:txBody>
      </p:sp>
    </p:spTree>
    <p:extLst>
      <p:ext uri="{BB962C8B-B14F-4D97-AF65-F5344CB8AC3E}">
        <p14:creationId xmlns:p14="http://schemas.microsoft.com/office/powerpoint/2010/main" val="3476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12013" y="1690688"/>
            <a:ext cx="4440399" cy="3693319"/>
          </a:xfrm>
          <a:prstGeom prst="rect">
            <a:avLst/>
          </a:prstGeom>
          <a:noFill/>
        </p:spPr>
        <p:txBody>
          <a:bodyPr wrap="square" rtlCol="0">
            <a:spAutoFit/>
          </a:bodyPr>
          <a:lstStyle/>
          <a:p>
            <a:pPr marL="342900" indent="-342900">
              <a:buFont typeface="+mj-lt"/>
              <a:buAutoNum type="arabicPeriod"/>
            </a:pPr>
            <a:r>
              <a:rPr lang="en-US" dirty="0"/>
              <a:t>Can deliberate cognitive activity be translated into action</a:t>
            </a:r>
          </a:p>
          <a:p>
            <a:pPr marL="342900" indent="-342900">
              <a:buFont typeface="+mj-lt"/>
              <a:buAutoNum type="arabicPeriod"/>
            </a:pPr>
            <a:r>
              <a:rPr lang="en-US" dirty="0" err="1"/>
              <a:t>Emotiv</a:t>
            </a:r>
            <a:r>
              <a:rPr lang="en-US" dirty="0"/>
              <a:t> </a:t>
            </a:r>
            <a:r>
              <a:rPr lang="en-US" dirty="0" err="1"/>
              <a:t>Epoc</a:t>
            </a:r>
            <a:r>
              <a:rPr lang="en-US" dirty="0"/>
              <a:t> </a:t>
            </a:r>
            <a:r>
              <a:rPr lang="en-US" dirty="0" err="1"/>
              <a:t>eeg</a:t>
            </a:r>
            <a:r>
              <a:rPr lang="en-US" dirty="0"/>
              <a:t>, </a:t>
            </a:r>
          </a:p>
          <a:p>
            <a:pPr marL="342900" indent="-342900">
              <a:buFont typeface="+mj-lt"/>
              <a:buAutoNum type="arabicPeriod"/>
            </a:pPr>
            <a:r>
              <a:rPr lang="en-US" dirty="0"/>
              <a:t>EG raw signals were recorded and processed with </a:t>
            </a:r>
            <a:r>
              <a:rPr lang="en-US" dirty="0" err="1"/>
              <a:t>matlab</a:t>
            </a:r>
            <a:r>
              <a:rPr lang="en-US" dirty="0"/>
              <a:t> software an </a:t>
            </a:r>
            <a:r>
              <a:rPr lang="en-US" dirty="0" err="1"/>
              <a:t>Emotiv</a:t>
            </a:r>
            <a:r>
              <a:rPr lang="en-US" dirty="0"/>
              <a:t> Simulink</a:t>
            </a:r>
          </a:p>
          <a:p>
            <a:pPr marL="342900" indent="-342900">
              <a:buFont typeface="+mj-lt"/>
              <a:buAutoNum type="arabicPeriod"/>
            </a:pPr>
            <a:r>
              <a:rPr lang="en-US" dirty="0" err="1"/>
              <a:t>Participents</a:t>
            </a:r>
            <a:r>
              <a:rPr lang="en-US" dirty="0"/>
              <a:t> blinked their eyes while wearing device</a:t>
            </a:r>
          </a:p>
          <a:p>
            <a:pPr marL="342900" indent="-342900">
              <a:buFont typeface="+mj-lt"/>
              <a:buAutoNum type="arabicPeriod"/>
            </a:pPr>
            <a:r>
              <a:rPr lang="en-US" dirty="0"/>
              <a:t>They found that they can use the cognitive control network and signals from participants to translate into deliberate commands.</a:t>
            </a:r>
          </a:p>
          <a:p>
            <a:pPr marL="342900" indent="-342900">
              <a:buFont typeface="+mj-lt"/>
              <a:buAutoNum type="arabicPeriod"/>
            </a:pPr>
            <a:r>
              <a:rPr lang="en-US" dirty="0" err="1"/>
              <a:t>rl</a:t>
            </a:r>
            <a:endParaRPr lang="en-US" dirty="0"/>
          </a:p>
        </p:txBody>
      </p:sp>
      <p:pic>
        <p:nvPicPr>
          <p:cNvPr id="4" name="Picture 3">
            <a:extLst>
              <a:ext uri="{FF2B5EF4-FFF2-40B4-BE49-F238E27FC236}">
                <a16:creationId xmlns:a16="http://schemas.microsoft.com/office/drawing/2014/main" id="{745B3A0A-23DE-4025-ADBF-B2A3999F5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624" y="2287236"/>
            <a:ext cx="5696243" cy="1308167"/>
          </a:xfrm>
          <a:prstGeom prst="rect">
            <a:avLst/>
          </a:prstGeom>
        </p:spPr>
      </p:pic>
    </p:spTree>
    <p:extLst>
      <p:ext uri="{BB962C8B-B14F-4D97-AF65-F5344CB8AC3E}">
        <p14:creationId xmlns:p14="http://schemas.microsoft.com/office/powerpoint/2010/main" val="2703839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TotalTime>
  <Words>1066</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Thesis Idea</vt:lpstr>
      <vt:lpstr>Context (Laying out the problem)</vt:lpstr>
      <vt:lpstr>Hypothesis</vt:lpstr>
      <vt:lpstr>Research questions</vt:lpstr>
      <vt:lpstr>How to test</vt:lpstr>
      <vt:lpstr>Related Work</vt:lpstr>
      <vt:lpstr>Related Work</vt:lpstr>
      <vt:lpstr>Related Work</vt:lpstr>
      <vt:lpstr>Related Work</vt:lpstr>
      <vt:lpstr>Related Work</vt:lpstr>
      <vt:lpstr>Related Work</vt:lpstr>
      <vt:lpstr>Related Work</vt:lpstr>
      <vt:lpstr>Related Work</vt:lpstr>
      <vt:lpstr>Previous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Idea</dc:title>
  <dc:creator>Justin Evans</dc:creator>
  <cp:lastModifiedBy>Justin Evans</cp:lastModifiedBy>
  <cp:revision>39</cp:revision>
  <dcterms:created xsi:type="dcterms:W3CDTF">2020-08-27T15:47:27Z</dcterms:created>
  <dcterms:modified xsi:type="dcterms:W3CDTF">2020-12-02T08:07:46Z</dcterms:modified>
</cp:coreProperties>
</file>