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99" r:id="rId2"/>
    <p:sldId id="314" r:id="rId3"/>
    <p:sldId id="313" r:id="rId4"/>
    <p:sldId id="315" r:id="rId5"/>
    <p:sldId id="316" r:id="rId6"/>
    <p:sldId id="318" r:id="rId7"/>
    <p:sldId id="31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48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106" d="100"/>
          <a:sy n="106" d="100"/>
        </p:scale>
        <p:origin x="84"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1093F-1EAC-489E-8634-F18400782DEA}" type="datetimeFigureOut">
              <a:rPr lang="en-US" smtClean="0"/>
              <a:t>7/10/2017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7D5D1F-4CDD-46A0-87F6-3D749B54BAC9}" type="slidenum">
              <a:rPr lang="en-US" smtClean="0"/>
              <a:t>‹#›</a:t>
            </a:fld>
            <a:endParaRPr lang="en-US"/>
          </a:p>
        </p:txBody>
      </p:sp>
    </p:spTree>
    <p:extLst>
      <p:ext uri="{BB962C8B-B14F-4D97-AF65-F5344CB8AC3E}">
        <p14:creationId xmlns:p14="http://schemas.microsoft.com/office/powerpoint/2010/main" val="1551333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Microservices ecosystem highly encourage open source development model. Each microservice should be well documented, with searchable source code and ease to try out examples to encourage the adoption of each service independently.</a:t>
            </a:r>
          </a:p>
          <a:p>
            <a:pPr>
              <a:defRPr/>
            </a:pPr>
            <a:endParaRPr lang="en-US"/>
          </a:p>
          <a:p>
            <a:pPr>
              <a:defRPr/>
            </a:pPr>
            <a:r>
              <a:rPr lang="en-US"/>
              <a:t>----- From </a:t>
            </a:r>
            <a:r>
              <a:rPr lang="en-US" err="1"/>
              <a:t>Abhi</a:t>
            </a:r>
            <a:r>
              <a:rPr lang="en-US"/>
              <a:t> ------------- </a:t>
            </a:r>
          </a:p>
          <a:p>
            <a:pPr marL="628650" lvl="1" indent="-171450">
              <a:buFont typeface="Arial" panose="020B0604020202020204" pitchFamily="34" charset="0"/>
              <a:buChar char="•"/>
            </a:pPr>
            <a:r>
              <a:rPr lang="en-US"/>
              <a:t>Let me elaborate with a few examples...</a:t>
            </a:r>
          </a:p>
          <a:p>
            <a:pPr marL="628650" lvl="1" indent="-171450">
              <a:buFont typeface="Arial" panose="020B0604020202020204" pitchFamily="34" charset="0"/>
              <a:buChar char="•"/>
            </a:pPr>
            <a:endParaRPr lang="en-US"/>
          </a:p>
          <a:p>
            <a:pPr marL="628650" lvl="1" indent="-171450">
              <a:buFont typeface="Arial" panose="020B0604020202020204" pitchFamily="34" charset="0"/>
              <a:buChar char="•"/>
            </a:pPr>
            <a:r>
              <a:rPr lang="en-US"/>
              <a:t>In case of Skype real-time workloads, the engineers initially had 3 micro-services: audio service, video service and transport service, with real-time requirement of 150-250ms from client connecting over Internet to three micro-services, the latencies of synchronizing across these micro services did not leave enough budget for the delay over Internet, there was a lot of basic problems and complex synchronization code as well. That resulted in a full and a very costly </a:t>
            </a:r>
            <a:r>
              <a:rPr lang="en-US" err="1"/>
              <a:t>rearchitecture</a:t>
            </a:r>
            <a:r>
              <a:rPr lang="en-US"/>
              <a:t> to run these three micro services into one consolidated service called audio video conferencing service. If the engineers had assessed need for consolidation of these micro-services upfront based on real-time requirements, that would have resulted in the right consolidation from the beginning. They got carried away with embracing micro-services without understanding the scenario requirements fully. </a:t>
            </a:r>
          </a:p>
          <a:p>
            <a:pPr marL="628650" lvl="1" indent="-171450">
              <a:buFont typeface="Arial" panose="020B0604020202020204" pitchFamily="34" charset="0"/>
              <a:buChar char="•"/>
            </a:pPr>
            <a:endParaRPr lang="en-US"/>
          </a:p>
          <a:p>
            <a:pPr marL="628650" lvl="1" indent="-171450">
              <a:buFont typeface="Arial" panose="020B0604020202020204" pitchFamily="34" charset="0"/>
              <a:buChar char="•"/>
            </a:pPr>
            <a:r>
              <a:rPr lang="en-US"/>
              <a:t>I already gave example of speech, where initially there were three micro services: Bing front door, lobby and speech recognition service, and that lobby got consolidated into Bing Front door.</a:t>
            </a:r>
          </a:p>
          <a:p>
            <a:pPr marL="628650" lvl="1" indent="-171450">
              <a:buFont typeface="Arial" panose="020B0604020202020204" pitchFamily="34" charset="0"/>
              <a:buChar char="•"/>
            </a:pPr>
            <a:endParaRPr lang="en-US"/>
          </a:p>
          <a:p>
            <a:pPr marL="628650" lvl="1" indent="-171450">
              <a:buFont typeface="Arial" panose="020B0604020202020204" pitchFamily="34" charset="0"/>
              <a:buChar char="•"/>
            </a:pPr>
            <a:r>
              <a:rPr lang="en-US"/>
              <a:t>In case of retail, we have scenarios needing both real-time responsiveness and non real-time. For example, recognizing a product as it's put in a smart cart, that needs to happen quickly, as items can be put in the cart back to back or taken out back to back, we can lose tracking of these if the detection is too slow. For this scenario, we plan to be deliberate about consolidation as much as needed including doing edge compute of relevant services. So that's not just consolidation but also running it outside of cloud, right on the edge. But there are other scenarios where we don't have real-time requirement like business analytics based on demographic info of people coming into the store and their behaviors for example what they  like/touch, for these we'll have micro services model to stitch info from different signals/micro services for the analytics.</a:t>
            </a:r>
          </a:p>
          <a:p>
            <a:pPr marL="628650" lvl="1" indent="-171450">
              <a:buFont typeface="Arial" panose="020B0604020202020204" pitchFamily="34" charset="0"/>
              <a:buChar char="•"/>
            </a:pPr>
            <a:endParaRPr lang="en-US"/>
          </a:p>
          <a:p>
            <a:pPr marL="628650" lvl="1" indent="-171450">
              <a:buFont typeface="Arial" panose="020B0604020202020204" pitchFamily="34" charset="0"/>
              <a:buChar char="•"/>
            </a:pPr>
            <a:r>
              <a:rPr lang="en-US"/>
              <a:t>Thx,</a:t>
            </a:r>
          </a:p>
          <a:p>
            <a:pPr marL="628650" lvl="1" indent="-171450">
              <a:buFont typeface="Arial" panose="020B0604020202020204" pitchFamily="34" charset="0"/>
              <a:buChar char="•"/>
            </a:pPr>
            <a:r>
              <a:rPr lang="en-US"/>
              <a:t>Abhi</a:t>
            </a:r>
            <a:br>
              <a:rPr lang="en-US"/>
            </a:br>
            <a:r>
              <a:rPr lang="en-US"/>
              <a:t> </a:t>
            </a:r>
            <a:br>
              <a:rPr lang="en-US"/>
            </a:br>
            <a:endParaRPr lang="en-US"/>
          </a:p>
        </p:txBody>
      </p:sp>
      <p:sp>
        <p:nvSpPr>
          <p:cNvPr id="4" name="Slide Number Placeholder 3"/>
          <p:cNvSpPr>
            <a:spLocks noGrp="1"/>
          </p:cNvSpPr>
          <p:nvPr>
            <p:ph type="sldNum" sz="quarter" idx="10"/>
          </p:nvPr>
        </p:nvSpPr>
        <p:spPr/>
        <p:txBody>
          <a:bodyPr/>
          <a:lstStyle/>
          <a:p>
            <a:fld id="{7D867CE9-3B6D-4663-9F12-47E485CD24A2}" type="slidenum">
              <a:rPr lang="en-US" smtClean="0"/>
              <a:t>7</a:t>
            </a:fld>
            <a:endParaRPr lang="en-US"/>
          </a:p>
        </p:txBody>
      </p:sp>
    </p:spTree>
    <p:extLst>
      <p:ext uri="{BB962C8B-B14F-4D97-AF65-F5344CB8AC3E}">
        <p14:creationId xmlns:p14="http://schemas.microsoft.com/office/powerpoint/2010/main" val="2406148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C90DA2-A6DF-46B4-9C85-622D4C4B9E02}" type="datetimeFigureOut">
              <a:rPr lang="en-US" smtClean="0"/>
              <a:t>7/10/2017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99D72-D3EC-4B0F-ACD0-E910F75EAAA2}" type="slidenum">
              <a:rPr lang="en-US" smtClean="0"/>
              <a:t>‹#›</a:t>
            </a:fld>
            <a:endParaRPr lang="en-US"/>
          </a:p>
        </p:txBody>
      </p:sp>
    </p:spTree>
    <p:extLst>
      <p:ext uri="{BB962C8B-B14F-4D97-AF65-F5344CB8AC3E}">
        <p14:creationId xmlns:p14="http://schemas.microsoft.com/office/powerpoint/2010/main" val="2589104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C90DA2-A6DF-46B4-9C85-622D4C4B9E02}" type="datetimeFigureOut">
              <a:rPr lang="en-US" smtClean="0"/>
              <a:t>7/10/2017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99D72-D3EC-4B0F-ACD0-E910F75EAAA2}" type="slidenum">
              <a:rPr lang="en-US" smtClean="0"/>
              <a:t>‹#›</a:t>
            </a:fld>
            <a:endParaRPr lang="en-US"/>
          </a:p>
        </p:txBody>
      </p:sp>
    </p:spTree>
    <p:extLst>
      <p:ext uri="{BB962C8B-B14F-4D97-AF65-F5344CB8AC3E}">
        <p14:creationId xmlns:p14="http://schemas.microsoft.com/office/powerpoint/2010/main" val="420270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C90DA2-A6DF-46B4-9C85-622D4C4B9E02}" type="datetimeFigureOut">
              <a:rPr lang="en-US" smtClean="0"/>
              <a:t>7/10/2017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99D72-D3EC-4B0F-ACD0-E910F75EAAA2}" type="slidenum">
              <a:rPr lang="en-US" smtClean="0"/>
              <a:t>‹#›</a:t>
            </a:fld>
            <a:endParaRPr lang="en-US"/>
          </a:p>
        </p:txBody>
      </p:sp>
    </p:spTree>
    <p:extLst>
      <p:ext uri="{BB962C8B-B14F-4D97-AF65-F5344CB8AC3E}">
        <p14:creationId xmlns:p14="http://schemas.microsoft.com/office/powerpoint/2010/main" val="2510406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C90DA2-A6DF-46B4-9C85-622D4C4B9E02}" type="datetimeFigureOut">
              <a:rPr lang="en-US" smtClean="0"/>
              <a:t>7/10/2017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99D72-D3EC-4B0F-ACD0-E910F75EAAA2}" type="slidenum">
              <a:rPr lang="en-US" smtClean="0"/>
              <a:t>‹#›</a:t>
            </a:fld>
            <a:endParaRPr lang="en-US"/>
          </a:p>
        </p:txBody>
      </p:sp>
    </p:spTree>
    <p:extLst>
      <p:ext uri="{BB962C8B-B14F-4D97-AF65-F5344CB8AC3E}">
        <p14:creationId xmlns:p14="http://schemas.microsoft.com/office/powerpoint/2010/main" val="296793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C90DA2-A6DF-46B4-9C85-622D4C4B9E02}" type="datetimeFigureOut">
              <a:rPr lang="en-US" smtClean="0"/>
              <a:t>7/10/2017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99D72-D3EC-4B0F-ACD0-E910F75EAAA2}" type="slidenum">
              <a:rPr lang="en-US" smtClean="0"/>
              <a:t>‹#›</a:t>
            </a:fld>
            <a:endParaRPr lang="en-US"/>
          </a:p>
        </p:txBody>
      </p:sp>
    </p:spTree>
    <p:extLst>
      <p:ext uri="{BB962C8B-B14F-4D97-AF65-F5344CB8AC3E}">
        <p14:creationId xmlns:p14="http://schemas.microsoft.com/office/powerpoint/2010/main" val="2012034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C90DA2-A6DF-46B4-9C85-622D4C4B9E02}" type="datetimeFigureOut">
              <a:rPr lang="en-US" smtClean="0"/>
              <a:t>7/10/2017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F99D72-D3EC-4B0F-ACD0-E910F75EAAA2}" type="slidenum">
              <a:rPr lang="en-US" smtClean="0"/>
              <a:t>‹#›</a:t>
            </a:fld>
            <a:endParaRPr lang="en-US"/>
          </a:p>
        </p:txBody>
      </p:sp>
    </p:spTree>
    <p:extLst>
      <p:ext uri="{BB962C8B-B14F-4D97-AF65-F5344CB8AC3E}">
        <p14:creationId xmlns:p14="http://schemas.microsoft.com/office/powerpoint/2010/main" val="2128439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C90DA2-A6DF-46B4-9C85-622D4C4B9E02}" type="datetimeFigureOut">
              <a:rPr lang="en-US" smtClean="0"/>
              <a:t>7/10/2017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F99D72-D3EC-4B0F-ACD0-E910F75EAAA2}" type="slidenum">
              <a:rPr lang="en-US" smtClean="0"/>
              <a:t>‹#›</a:t>
            </a:fld>
            <a:endParaRPr lang="en-US"/>
          </a:p>
        </p:txBody>
      </p:sp>
    </p:spTree>
    <p:extLst>
      <p:ext uri="{BB962C8B-B14F-4D97-AF65-F5344CB8AC3E}">
        <p14:creationId xmlns:p14="http://schemas.microsoft.com/office/powerpoint/2010/main" val="1128653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C90DA2-A6DF-46B4-9C85-622D4C4B9E02}" type="datetimeFigureOut">
              <a:rPr lang="en-US" smtClean="0"/>
              <a:t>7/10/2017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F99D72-D3EC-4B0F-ACD0-E910F75EAAA2}" type="slidenum">
              <a:rPr lang="en-US" smtClean="0"/>
              <a:t>‹#›</a:t>
            </a:fld>
            <a:endParaRPr lang="en-US"/>
          </a:p>
        </p:txBody>
      </p:sp>
    </p:spTree>
    <p:extLst>
      <p:ext uri="{BB962C8B-B14F-4D97-AF65-F5344CB8AC3E}">
        <p14:creationId xmlns:p14="http://schemas.microsoft.com/office/powerpoint/2010/main" val="2325686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C90DA2-A6DF-46B4-9C85-622D4C4B9E02}" type="datetimeFigureOut">
              <a:rPr lang="en-US" smtClean="0"/>
              <a:t>7/10/2017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F99D72-D3EC-4B0F-ACD0-E910F75EAAA2}" type="slidenum">
              <a:rPr lang="en-US" smtClean="0"/>
              <a:t>‹#›</a:t>
            </a:fld>
            <a:endParaRPr lang="en-US"/>
          </a:p>
        </p:txBody>
      </p:sp>
    </p:spTree>
    <p:extLst>
      <p:ext uri="{BB962C8B-B14F-4D97-AF65-F5344CB8AC3E}">
        <p14:creationId xmlns:p14="http://schemas.microsoft.com/office/powerpoint/2010/main" val="2218691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C90DA2-A6DF-46B4-9C85-622D4C4B9E02}" type="datetimeFigureOut">
              <a:rPr lang="en-US" smtClean="0"/>
              <a:t>7/10/2017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F99D72-D3EC-4B0F-ACD0-E910F75EAAA2}" type="slidenum">
              <a:rPr lang="en-US" smtClean="0"/>
              <a:t>‹#›</a:t>
            </a:fld>
            <a:endParaRPr lang="en-US"/>
          </a:p>
        </p:txBody>
      </p:sp>
    </p:spTree>
    <p:extLst>
      <p:ext uri="{BB962C8B-B14F-4D97-AF65-F5344CB8AC3E}">
        <p14:creationId xmlns:p14="http://schemas.microsoft.com/office/powerpoint/2010/main" val="349379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C90DA2-A6DF-46B4-9C85-622D4C4B9E02}" type="datetimeFigureOut">
              <a:rPr lang="en-US" smtClean="0"/>
              <a:t>7/10/2017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F99D72-D3EC-4B0F-ACD0-E910F75EAAA2}" type="slidenum">
              <a:rPr lang="en-US" smtClean="0"/>
              <a:t>‹#›</a:t>
            </a:fld>
            <a:endParaRPr lang="en-US"/>
          </a:p>
        </p:txBody>
      </p:sp>
    </p:spTree>
    <p:extLst>
      <p:ext uri="{BB962C8B-B14F-4D97-AF65-F5344CB8AC3E}">
        <p14:creationId xmlns:p14="http://schemas.microsoft.com/office/powerpoint/2010/main" val="2957181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C90DA2-A6DF-46B4-9C85-622D4C4B9E02}" type="datetimeFigureOut">
              <a:rPr lang="en-US" smtClean="0"/>
              <a:t>7/10/2017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F99D72-D3EC-4B0F-ACD0-E910F75EAAA2}" type="slidenum">
              <a:rPr lang="en-US" smtClean="0"/>
              <a:t>‹#›</a:t>
            </a:fld>
            <a:endParaRPr lang="en-US"/>
          </a:p>
        </p:txBody>
      </p:sp>
    </p:spTree>
    <p:extLst>
      <p:ext uri="{BB962C8B-B14F-4D97-AF65-F5344CB8AC3E}">
        <p14:creationId xmlns:p14="http://schemas.microsoft.com/office/powerpoint/2010/main" val="985777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dirty="0"/>
              <a:t>DL (Deep Learning) </a:t>
            </a:r>
            <a:br>
              <a:rPr lang="en-US" altLang="zh-CN" dirty="0"/>
            </a:br>
            <a:r>
              <a:rPr lang="en-US" altLang="zh-CN" dirty="0"/>
              <a:t>Workspace</a:t>
            </a:r>
            <a:endParaRPr lang="en-US" dirty="0"/>
          </a:p>
        </p:txBody>
      </p:sp>
      <p:sp>
        <p:nvSpPr>
          <p:cNvPr id="3" name="Subtitle 2"/>
          <p:cNvSpPr>
            <a:spLocks noGrp="1"/>
          </p:cNvSpPr>
          <p:nvPr>
            <p:ph type="subTitle" idx="1"/>
          </p:nvPr>
        </p:nvSpPr>
        <p:spPr/>
        <p:txBody>
          <a:bodyPr/>
          <a:lstStyle/>
          <a:p>
            <a:r>
              <a:rPr lang="en-US" altLang="zh-CN" dirty="0"/>
              <a:t>Engineering Practice and Lessons Learnt</a:t>
            </a:r>
          </a:p>
          <a:p>
            <a:r>
              <a:rPr lang="en-US" dirty="0"/>
              <a:t>Hongzhi Li, Jin Li, Sanjeev Mehrotra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325" y="4941865"/>
            <a:ext cx="3943349" cy="1916135"/>
          </a:xfrm>
          <a:prstGeom prst="rect">
            <a:avLst/>
          </a:prstGeom>
        </p:spPr>
      </p:pic>
    </p:spTree>
    <p:extLst>
      <p:ext uri="{BB962C8B-B14F-4D97-AF65-F5344CB8AC3E}">
        <p14:creationId xmlns:p14="http://schemas.microsoft.com/office/powerpoint/2010/main" val="2086040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Engineering Practice</a:t>
            </a:r>
            <a:br>
              <a:rPr lang="en-US" dirty="0"/>
            </a:br>
            <a:endParaRPr lang="en-US" dirty="0"/>
          </a:p>
        </p:txBody>
      </p:sp>
      <p:sp>
        <p:nvSpPr>
          <p:cNvPr id="3" name="Content Placeholder 2"/>
          <p:cNvSpPr>
            <a:spLocks noGrp="1"/>
          </p:cNvSpPr>
          <p:nvPr>
            <p:ph idx="1"/>
          </p:nvPr>
        </p:nvSpPr>
        <p:spPr>
          <a:xfrm>
            <a:off x="351582" y="1112921"/>
            <a:ext cx="11840418" cy="5074341"/>
          </a:xfrm>
        </p:spPr>
        <p:txBody>
          <a:bodyPr/>
          <a:lstStyle/>
          <a:p>
            <a:r>
              <a:rPr lang="en-US" dirty="0"/>
              <a:t>Separate Configuration &amp; code</a:t>
            </a:r>
          </a:p>
          <a:p>
            <a:r>
              <a:rPr lang="en-US" dirty="0"/>
              <a:t>Microservice Architecture with Mostly Stateless Module</a:t>
            </a:r>
          </a:p>
          <a:p>
            <a:r>
              <a:rPr lang="en-US" dirty="0"/>
              <a:t>High Quality Modules</a:t>
            </a:r>
          </a:p>
          <a:p>
            <a:pPr lvl="1"/>
            <a:endParaRPr lang="en-US" dirty="0"/>
          </a:p>
          <a:p>
            <a:pPr lvl="1"/>
            <a:endParaRPr lang="en-US" dirty="0"/>
          </a:p>
          <a:p>
            <a:endParaRPr lang="en-US" dirty="0"/>
          </a:p>
        </p:txBody>
      </p:sp>
    </p:spTree>
    <p:extLst>
      <p:ext uri="{BB962C8B-B14F-4D97-AF65-F5344CB8AC3E}">
        <p14:creationId xmlns:p14="http://schemas.microsoft.com/office/powerpoint/2010/main" val="2095882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Separate Configuration &amp; code</a:t>
            </a:r>
            <a:br>
              <a:rPr lang="en-US" dirty="0"/>
            </a:br>
            <a:r>
              <a:rPr lang="en-US" dirty="0"/>
              <a:t/>
            </a:r>
            <a:br>
              <a:rPr lang="en-US" dirty="0"/>
            </a:br>
            <a:endParaRPr lang="en-US" dirty="0"/>
          </a:p>
        </p:txBody>
      </p:sp>
      <p:sp>
        <p:nvSpPr>
          <p:cNvPr id="3" name="Content Placeholder 2"/>
          <p:cNvSpPr>
            <a:spLocks noGrp="1"/>
          </p:cNvSpPr>
          <p:nvPr>
            <p:ph idx="1"/>
          </p:nvPr>
        </p:nvSpPr>
        <p:spPr>
          <a:xfrm>
            <a:off x="351582" y="1112921"/>
            <a:ext cx="11840418" cy="5074341"/>
          </a:xfrm>
        </p:spPr>
        <p:txBody>
          <a:bodyPr/>
          <a:lstStyle/>
          <a:p>
            <a:r>
              <a:rPr lang="en-US" dirty="0"/>
              <a:t>Separate Configuration &amp; code</a:t>
            </a:r>
          </a:p>
          <a:p>
            <a:pPr lvl="1"/>
            <a:r>
              <a:rPr lang="en-US" dirty="0"/>
              <a:t>Benefit:</a:t>
            </a:r>
          </a:p>
          <a:p>
            <a:pPr lvl="2"/>
            <a:r>
              <a:rPr lang="en-US" dirty="0"/>
              <a:t>Significant code reuse and stability of the code base</a:t>
            </a:r>
          </a:p>
          <a:p>
            <a:pPr lvl="1"/>
            <a:r>
              <a:rPr lang="en-US" dirty="0"/>
              <a:t>A default configuration (in deploy.py), checked into repo</a:t>
            </a:r>
          </a:p>
          <a:p>
            <a:pPr lvl="1"/>
            <a:r>
              <a:rPr lang="en-US" dirty="0"/>
              <a:t>Cluster specific configuration (in </a:t>
            </a:r>
            <a:r>
              <a:rPr lang="en-US" dirty="0" err="1"/>
              <a:t>config.yaml</a:t>
            </a:r>
            <a:r>
              <a:rPr lang="en-US" dirty="0"/>
              <a:t>) is not checked in</a:t>
            </a:r>
          </a:p>
          <a:p>
            <a:pPr lvl="1"/>
            <a:r>
              <a:rPr lang="en-US" dirty="0"/>
              <a:t>Backup/restore operation:</a:t>
            </a:r>
          </a:p>
          <a:p>
            <a:pPr lvl="2"/>
            <a:r>
              <a:rPr lang="en-US" dirty="0"/>
              <a:t>Backup/restore cluster related configuration + keys from/to a blob</a:t>
            </a:r>
          </a:p>
          <a:p>
            <a:pPr lvl="1"/>
            <a:r>
              <a:rPr lang="en-US" dirty="0"/>
              <a:t>Code + configuration will be rendered to a location that is </a:t>
            </a:r>
            <a:r>
              <a:rPr lang="en-US" dirty="0" err="1"/>
              <a:t>gitignored</a:t>
            </a:r>
            <a:r>
              <a:rPr lang="en-US" dirty="0"/>
              <a:t>, and executed there</a:t>
            </a:r>
          </a:p>
          <a:p>
            <a:pPr lvl="1"/>
            <a:r>
              <a:rPr lang="en-US" dirty="0"/>
              <a:t>State of the cluster managed by database (SQL Azure)</a:t>
            </a:r>
          </a:p>
          <a:p>
            <a:pPr lvl="2"/>
            <a:r>
              <a:rPr lang="en-US" dirty="0"/>
              <a:t>User database (who is authenticated, who is admin, etc..)</a:t>
            </a:r>
          </a:p>
          <a:p>
            <a:pPr lvl="2"/>
            <a:r>
              <a:rPr lang="en-US" dirty="0"/>
              <a:t>Scheduling database (what job is being scheduled, deleted, etc..)</a:t>
            </a:r>
          </a:p>
          <a:p>
            <a:pPr lvl="1"/>
            <a:endParaRPr lang="en-US" dirty="0"/>
          </a:p>
          <a:p>
            <a:endParaRPr lang="en-US" dirty="0"/>
          </a:p>
        </p:txBody>
      </p:sp>
    </p:spTree>
    <p:extLst>
      <p:ext uri="{BB962C8B-B14F-4D97-AF65-F5344CB8AC3E}">
        <p14:creationId xmlns:p14="http://schemas.microsoft.com/office/powerpoint/2010/main" val="405905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Microservice Architecture With mostly Stateless Modules</a:t>
            </a:r>
            <a:br>
              <a:rPr lang="en-US" dirty="0"/>
            </a:br>
            <a:endParaRPr lang="en-US" dirty="0"/>
          </a:p>
        </p:txBody>
      </p:sp>
      <p:sp>
        <p:nvSpPr>
          <p:cNvPr id="3" name="Content Placeholder 2"/>
          <p:cNvSpPr>
            <a:spLocks noGrp="1"/>
          </p:cNvSpPr>
          <p:nvPr>
            <p:ph idx="1"/>
          </p:nvPr>
        </p:nvSpPr>
        <p:spPr>
          <a:xfrm>
            <a:off x="351582" y="1112921"/>
            <a:ext cx="11840418" cy="5074341"/>
          </a:xfrm>
        </p:spPr>
        <p:txBody>
          <a:bodyPr/>
          <a:lstStyle/>
          <a:p>
            <a:r>
              <a:rPr lang="en-US" dirty="0"/>
              <a:t>Build DL workspace as a collection of Microservice</a:t>
            </a:r>
          </a:p>
          <a:p>
            <a:r>
              <a:rPr lang="en-US" dirty="0"/>
              <a:t>Minimum dependency among services (so that cost of switching a module is low)</a:t>
            </a:r>
          </a:p>
          <a:p>
            <a:pPr lvl="1"/>
            <a:r>
              <a:rPr lang="en-US" dirty="0"/>
              <a:t>OpenID </a:t>
            </a:r>
            <a:r>
              <a:rPr lang="en-US" dirty="0" smtClean="0"/>
              <a:t>authentication, secured </a:t>
            </a:r>
            <a:r>
              <a:rPr lang="en-US" dirty="0" err="1" smtClean="0"/>
              <a:t>etcd</a:t>
            </a:r>
            <a:r>
              <a:rPr lang="en-US" dirty="0" smtClean="0"/>
              <a:t>/</a:t>
            </a:r>
            <a:r>
              <a:rPr lang="en-US" dirty="0" err="1" smtClean="0"/>
              <a:t>kubernete</a:t>
            </a:r>
            <a:r>
              <a:rPr lang="en-US" smtClean="0"/>
              <a:t> clusters</a:t>
            </a:r>
            <a:endParaRPr lang="en-US" dirty="0"/>
          </a:p>
          <a:p>
            <a:pPr lvl="1"/>
            <a:r>
              <a:rPr lang="en-US" dirty="0"/>
              <a:t>MySQL </a:t>
            </a:r>
            <a:r>
              <a:rPr lang="en-US" dirty="0">
                <a:sym typeface="Wingdings" panose="05000000000000000000" pitchFamily="2" charset="2"/>
              </a:rPr>
              <a:t>vs SQL</a:t>
            </a:r>
          </a:p>
          <a:p>
            <a:pPr lvl="1"/>
            <a:r>
              <a:rPr lang="en-US" dirty="0">
                <a:sym typeface="Wingdings" panose="05000000000000000000" pitchFamily="2" charset="2"/>
              </a:rPr>
              <a:t>CoreOS vs Ubuntu</a:t>
            </a:r>
          </a:p>
          <a:p>
            <a:pPr lvl="1"/>
            <a:r>
              <a:rPr lang="en-US" dirty="0">
                <a:sym typeface="Wingdings" panose="05000000000000000000" pitchFamily="2" charset="2"/>
              </a:rPr>
              <a:t>Asp </a:t>
            </a:r>
            <a:r>
              <a:rPr lang="en-US" dirty="0" err="1">
                <a:sym typeface="Wingdings" panose="05000000000000000000" pitchFamily="2" charset="2"/>
              </a:rPr>
              <a:t>.Net</a:t>
            </a:r>
            <a:r>
              <a:rPr lang="en-US" dirty="0">
                <a:sym typeface="Wingdings" panose="05000000000000000000" pitchFamily="2" charset="2"/>
              </a:rPr>
              <a:t> core vs flask API service</a:t>
            </a:r>
          </a:p>
          <a:p>
            <a:pPr lvl="1"/>
            <a:r>
              <a:rPr lang="en-US" dirty="0">
                <a:sym typeface="Wingdings" panose="05000000000000000000" pitchFamily="2" charset="2"/>
              </a:rPr>
              <a:t>File share: NFS, HDFS, </a:t>
            </a:r>
            <a:r>
              <a:rPr lang="en-US" dirty="0" err="1">
                <a:sym typeface="Wingdings" panose="05000000000000000000" pitchFamily="2" charset="2"/>
              </a:rPr>
              <a:t>GlusterFS</a:t>
            </a:r>
            <a:r>
              <a:rPr lang="en-US" dirty="0">
                <a:sym typeface="Wingdings" panose="05000000000000000000" pitchFamily="2" charset="2"/>
              </a:rPr>
              <a:t>, CIFS (Azure File Share)</a:t>
            </a:r>
          </a:p>
          <a:p>
            <a:pPr lvl="1"/>
            <a:r>
              <a:rPr lang="en-US" dirty="0">
                <a:sym typeface="Wingdings" panose="05000000000000000000" pitchFamily="2" charset="2"/>
              </a:rPr>
              <a:t>Minimal/no change to other module when a module need to be changed/updated</a:t>
            </a:r>
          </a:p>
          <a:p>
            <a:r>
              <a:rPr lang="en-US" dirty="0"/>
              <a:t>Stateless microservice is strongly preferred </a:t>
            </a:r>
          </a:p>
          <a:p>
            <a:pPr lvl="1"/>
            <a:r>
              <a:rPr lang="en-US" dirty="0"/>
              <a:t>States are preserved in either SQL server or </a:t>
            </a:r>
            <a:r>
              <a:rPr lang="en-US" dirty="0" err="1"/>
              <a:t>etcd</a:t>
            </a:r>
            <a:r>
              <a:rPr lang="en-US" dirty="0"/>
              <a:t> servers</a:t>
            </a:r>
          </a:p>
        </p:txBody>
      </p:sp>
    </p:spTree>
    <p:extLst>
      <p:ext uri="{BB962C8B-B14F-4D97-AF65-F5344CB8AC3E}">
        <p14:creationId xmlns:p14="http://schemas.microsoft.com/office/powerpoint/2010/main" val="1422704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High Quality Module</a:t>
            </a:r>
            <a:br>
              <a:rPr lang="en-US" dirty="0"/>
            </a:br>
            <a:endParaRPr lang="en-US" dirty="0"/>
          </a:p>
        </p:txBody>
      </p:sp>
      <p:sp>
        <p:nvSpPr>
          <p:cNvPr id="3" name="Content Placeholder 2"/>
          <p:cNvSpPr>
            <a:spLocks noGrp="1"/>
          </p:cNvSpPr>
          <p:nvPr>
            <p:ph idx="1"/>
          </p:nvPr>
        </p:nvSpPr>
        <p:spPr>
          <a:xfrm>
            <a:off x="351582" y="1112921"/>
            <a:ext cx="11840418" cy="5074341"/>
          </a:xfrm>
        </p:spPr>
        <p:txBody>
          <a:bodyPr/>
          <a:lstStyle/>
          <a:p>
            <a:r>
              <a:rPr lang="en-US" dirty="0"/>
              <a:t>Evaluate the quality of a module before using it</a:t>
            </a:r>
          </a:p>
          <a:p>
            <a:pPr lvl="1"/>
            <a:r>
              <a:rPr lang="en-US" dirty="0"/>
              <a:t>Docker is of good quality, and has been stable</a:t>
            </a:r>
          </a:p>
          <a:p>
            <a:pPr lvl="1"/>
            <a:r>
              <a:rPr lang="en-US" dirty="0" err="1"/>
              <a:t>Kubernete</a:t>
            </a:r>
            <a:r>
              <a:rPr lang="en-US" dirty="0"/>
              <a:t> is of good quality, and has been stable</a:t>
            </a:r>
          </a:p>
          <a:p>
            <a:pPr lvl="1"/>
            <a:r>
              <a:rPr lang="en-US" dirty="0"/>
              <a:t>Nvidia-docker (preferred platform for DL workload)</a:t>
            </a:r>
          </a:p>
          <a:p>
            <a:pPr lvl="2"/>
            <a:r>
              <a:rPr lang="en-US" dirty="0"/>
              <a:t>Zombie process (</a:t>
            </a:r>
            <a:r>
              <a:rPr lang="en-US"/>
              <a:t>Nvidia driver)</a:t>
            </a:r>
            <a:endParaRPr lang="en-US" dirty="0"/>
          </a:p>
          <a:p>
            <a:r>
              <a:rPr lang="en-US" dirty="0"/>
              <a:t>Try best not to hack a module</a:t>
            </a:r>
          </a:p>
          <a:p>
            <a:pPr lvl="1"/>
            <a:r>
              <a:rPr lang="en-US" dirty="0"/>
              <a:t>Use docker/</a:t>
            </a:r>
            <a:r>
              <a:rPr lang="en-US" dirty="0" err="1"/>
              <a:t>nvidia</a:t>
            </a:r>
            <a:r>
              <a:rPr lang="en-US" dirty="0"/>
              <a:t>-docker/</a:t>
            </a:r>
            <a:r>
              <a:rPr lang="en-US" dirty="0" err="1"/>
              <a:t>kubernete</a:t>
            </a:r>
            <a:r>
              <a:rPr lang="en-US" dirty="0"/>
              <a:t>/</a:t>
            </a:r>
            <a:r>
              <a:rPr lang="en-US" dirty="0" err="1"/>
              <a:t>glusterfs</a:t>
            </a:r>
            <a:r>
              <a:rPr lang="en-US" dirty="0"/>
              <a:t>/</a:t>
            </a:r>
            <a:r>
              <a:rPr lang="en-US" dirty="0" err="1"/>
              <a:t>hdfs</a:t>
            </a:r>
            <a:r>
              <a:rPr lang="en-US" dirty="0"/>
              <a:t> as is</a:t>
            </a:r>
          </a:p>
          <a:p>
            <a:pPr lvl="1"/>
            <a:r>
              <a:rPr lang="en-US" dirty="0"/>
              <a:t>Minimal code, and most of the issues we have encountered have also been encountered by the community</a:t>
            </a:r>
          </a:p>
        </p:txBody>
      </p:sp>
    </p:spTree>
    <p:extLst>
      <p:ext uri="{BB962C8B-B14F-4D97-AF65-F5344CB8AC3E}">
        <p14:creationId xmlns:p14="http://schemas.microsoft.com/office/powerpoint/2010/main" val="4170981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Backup</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30926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FF"/>
                </a:solidFill>
              </a:rPr>
              <a:t>Modern microservice architecture</a:t>
            </a:r>
            <a:endParaRPr lang="en-US" b="1" i="1" dirty="0">
              <a:solidFill>
                <a:srgbClr val="0000FF"/>
              </a:solidFill>
            </a:endParaRPr>
          </a:p>
        </p:txBody>
      </p:sp>
      <p:sp>
        <p:nvSpPr>
          <p:cNvPr id="3" name="Content Placeholder 2"/>
          <p:cNvSpPr>
            <a:spLocks noGrp="1"/>
          </p:cNvSpPr>
          <p:nvPr>
            <p:ph idx="1"/>
          </p:nvPr>
        </p:nvSpPr>
        <p:spPr>
          <a:xfrm>
            <a:off x="838200" y="1825625"/>
            <a:ext cx="11197050" cy="4684813"/>
          </a:xfrm>
        </p:spPr>
        <p:txBody>
          <a:bodyPr vert="horz" lIns="91440" tIns="45720" rIns="91440" bIns="45720" rtlCol="0" anchor="t">
            <a:normAutofit fontScale="85000" lnSpcReduction="20000"/>
          </a:bodyPr>
          <a:lstStyle/>
          <a:p>
            <a:pPr fontAlgn="ctr"/>
            <a:r>
              <a:rPr lang="en-US" sz="3200" dirty="0"/>
              <a:t>Embrace micro-services</a:t>
            </a:r>
            <a:endParaRPr lang="en-US" sz="3200" dirty="0">
              <a:solidFill>
                <a:srgbClr val="000000"/>
              </a:solidFill>
              <a:latin typeface="Calibri"/>
            </a:endParaRPr>
          </a:p>
          <a:p>
            <a:pPr lvl="1" fontAlgn="ctr"/>
            <a:r>
              <a:rPr lang="en-US" sz="2800" dirty="0"/>
              <a:t>Hundreds/thousands of </a:t>
            </a:r>
            <a:r>
              <a:rPr lang="en-US" sz="2800" u="sng" dirty="0"/>
              <a:t>independent</a:t>
            </a:r>
            <a:r>
              <a:rPr lang="en-US" sz="2800" dirty="0"/>
              <a:t> services forms an ecosystem</a:t>
            </a:r>
          </a:p>
          <a:p>
            <a:pPr lvl="1" fontAlgn="ctr"/>
            <a:r>
              <a:rPr lang="en-US" sz="2800" dirty="0"/>
              <a:t>Each microservice should evolve by its own (created/justified/deprecated through usage, not top-down design)</a:t>
            </a:r>
          </a:p>
          <a:p>
            <a:pPr lvl="2" fontAlgn="ctr"/>
            <a:r>
              <a:rPr lang="en-US" sz="2400" dirty="0"/>
              <a:t>Each service is single purpose, with simple and well-defined API, modular and independent</a:t>
            </a:r>
          </a:p>
          <a:p>
            <a:pPr lvl="2" fontAlgn="ctr"/>
            <a:r>
              <a:rPr lang="en-US" sz="2400" dirty="0"/>
              <a:t>Goals of service owner: meet the needs of my clients, at minimum cost </a:t>
            </a:r>
            <a:r>
              <a:rPr lang="en-US" dirty="0"/>
              <a:t>and </a:t>
            </a:r>
            <a:r>
              <a:rPr lang="en-US" sz="2400" dirty="0"/>
              <a:t>effort</a:t>
            </a:r>
          </a:p>
          <a:p>
            <a:pPr lvl="1" fontAlgn="ctr"/>
            <a:r>
              <a:rPr lang="en-US" sz="2800" dirty="0"/>
              <a:t>Standardize communication (network protocols, data formats, schema between services), rather than service themselves</a:t>
            </a:r>
          </a:p>
          <a:p>
            <a:pPr lvl="2" fontAlgn="ctr"/>
            <a:r>
              <a:rPr lang="en-US" sz="2400" dirty="0"/>
              <a:t>A service became standard by being better than its alternative</a:t>
            </a:r>
          </a:p>
          <a:p>
            <a:pPr lvl="1" fontAlgn="ctr"/>
            <a:r>
              <a:rPr lang="en-US" sz="2800" dirty="0"/>
              <a:t>Standardize infrastructure (cluster management, monitoring, diagnostic, alerting, etc..)</a:t>
            </a:r>
          </a:p>
          <a:p>
            <a:pPr lvl="2" fontAlgn="ctr"/>
            <a:r>
              <a:rPr lang="en-US" sz="2400" dirty="0"/>
              <a:t>No need to standardize internals (e.g., programming language</a:t>
            </a:r>
            <a:r>
              <a:rPr lang="en-US" dirty="0"/>
              <a:t>, </a:t>
            </a:r>
            <a:r>
              <a:rPr lang="en-US" sz="2400" dirty="0"/>
              <a:t>framework</a:t>
            </a:r>
            <a:r>
              <a:rPr lang="en-US" dirty="0"/>
              <a:t>, </a:t>
            </a:r>
            <a:r>
              <a:rPr lang="en-US" sz="2400" dirty="0"/>
              <a:t>persistence)</a:t>
            </a:r>
          </a:p>
          <a:p>
            <a:pPr lvl="1" fontAlgn="ctr"/>
            <a:r>
              <a:rPr lang="en-US" sz="2800" dirty="0"/>
              <a:t>Encourage open-source like practice:</a:t>
            </a:r>
          </a:p>
          <a:p>
            <a:pPr lvl="2" fontAlgn="ctr"/>
            <a:r>
              <a:rPr lang="en-US" sz="2400" dirty="0"/>
              <a:t>Good documentation from the get go</a:t>
            </a:r>
          </a:p>
          <a:p>
            <a:pPr lvl="2" fontAlgn="ctr"/>
            <a:r>
              <a:rPr lang="en-US" sz="2400" dirty="0"/>
              <a:t>Searchable code/documentation and discussion forum</a:t>
            </a:r>
          </a:p>
        </p:txBody>
      </p:sp>
    </p:spTree>
    <p:extLst>
      <p:ext uri="{BB962C8B-B14F-4D97-AF65-F5344CB8AC3E}">
        <p14:creationId xmlns:p14="http://schemas.microsoft.com/office/powerpoint/2010/main" val="2822527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3826</TotalTime>
  <Words>478</Words>
  <Application>Microsoft Office PowerPoint</Application>
  <PresentationFormat>Widescreen</PresentationFormat>
  <Paragraphs>68</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等线</vt:lpstr>
      <vt:lpstr>等线 Light</vt:lpstr>
      <vt:lpstr>Arial</vt:lpstr>
      <vt:lpstr>Calibri</vt:lpstr>
      <vt:lpstr>Calibri Light</vt:lpstr>
      <vt:lpstr>Wingdings</vt:lpstr>
      <vt:lpstr>Office Theme</vt:lpstr>
      <vt:lpstr>DL (Deep Learning)  Workspace</vt:lpstr>
      <vt:lpstr>Key Engineering Practice </vt:lpstr>
      <vt:lpstr>Separate Configuration &amp; code  </vt:lpstr>
      <vt:lpstr>Microservice Architecture With mostly Stateless Modules </vt:lpstr>
      <vt:lpstr>High Quality Module </vt:lpstr>
      <vt:lpstr>Backup</vt:lpstr>
      <vt:lpstr>Modern microservice architecture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Philly – CNTK  – TF - Azure</dc:title>
  <dc:creator>Chris Basoglu</dc:creator>
  <cp:lastModifiedBy>Jin Li</cp:lastModifiedBy>
  <cp:revision>149</cp:revision>
  <dcterms:created xsi:type="dcterms:W3CDTF">2017-02-27T05:34:25Z</dcterms:created>
  <dcterms:modified xsi:type="dcterms:W3CDTF">2017-07-10T23:20:55Z</dcterms:modified>
</cp:coreProperties>
</file>