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9" r:id="rId2"/>
    <p:sldId id="302" r:id="rId3"/>
    <p:sldId id="318" r:id="rId4"/>
    <p:sldId id="304" r:id="rId5"/>
    <p:sldId id="317" r:id="rId6"/>
    <p:sldId id="303" r:id="rId7"/>
    <p:sldId id="311" r:id="rId8"/>
    <p:sldId id="313" r:id="rId9"/>
    <p:sldId id="314" r:id="rId10"/>
    <p:sldId id="305" r:id="rId11"/>
    <p:sldId id="315" r:id="rId12"/>
    <p:sldId id="316" r:id="rId13"/>
    <p:sldId id="307" r:id="rId14"/>
    <p:sldId id="306" r:id="rId15"/>
    <p:sldId id="310" r:id="rId16"/>
    <p:sldId id="308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1093F-1EAC-489E-8634-F18400782DE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D5D1F-4CDD-46A0-87F6-3D749B54B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3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6/6/2017 2:03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61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3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5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0DA2-A6DF-46B4-9C85-622D4C4B9E0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8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90DA2-A6DF-46B4-9C85-622D4C4B9E02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99D72-D3EC-4B0F-ACD0-E910F75E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7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jpeg"/><Relationship Id="rId10" Type="http://schemas.openxmlformats.org/officeDocument/2006/relationships/image" Target="../media/image17.jpg"/><Relationship Id="rId4" Type="http://schemas.openxmlformats.org/officeDocument/2006/relationships/image" Target="../media/image11.jpeg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DL (Deep Learning) </a:t>
            </a:r>
            <a:br>
              <a:rPr lang="en-US" altLang="zh-CN" dirty="0"/>
            </a:br>
            <a:r>
              <a:rPr lang="en-US" altLang="zh-CN" dirty="0"/>
              <a:t>Workspace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Turn-Key Cluster for DL Training, Exploration, Inferencing, etc..</a:t>
            </a:r>
          </a:p>
          <a:p>
            <a:r>
              <a:rPr lang="en-US" dirty="0"/>
              <a:t>Hongzhi Li, Jin Li, Sanjeev Mehrotra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4941865"/>
            <a:ext cx="3943349" cy="191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4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91" y="276999"/>
            <a:ext cx="11353800" cy="1325563"/>
          </a:xfrm>
        </p:spPr>
        <p:txBody>
          <a:bodyPr/>
          <a:lstStyle/>
          <a:p>
            <a:r>
              <a:rPr lang="en-US" dirty="0"/>
              <a:t>Kubernetes: Cluster Scheduling &amp; Orchestration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422570" y="1426029"/>
            <a:ext cx="4931229" cy="4750934"/>
          </a:xfrm>
        </p:spPr>
        <p:txBody>
          <a:bodyPr/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Top projects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Significant Slack and Stack Overflow community</a:t>
            </a:r>
          </a:p>
          <a:p>
            <a:pPr lvl="1"/>
            <a:r>
              <a:rPr lang="en-US" dirty="0"/>
              <a:t>[From our own experience] pretty stable platform, good code base quality, extensive unit test/stress test in code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88380"/>
            <a:ext cx="398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Alternative: CoreOS fleet, Swarm, DC/OS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1" y="120182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8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Kubernete</a:t>
            </a:r>
            <a:r>
              <a:rPr lang="en-US" dirty="0"/>
              <a:t> Works?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250928"/>
            <a:ext cx="6996112" cy="52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9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410"/>
            <a:ext cx="10515600" cy="1325563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Kubernete</a:t>
            </a:r>
            <a:r>
              <a:rPr lang="en-US" dirty="0"/>
              <a:t> Pod?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21" y="1227222"/>
            <a:ext cx="11425990" cy="5494420"/>
          </a:xfrm>
        </p:spPr>
        <p:txBody>
          <a:bodyPr/>
          <a:lstStyle/>
          <a:p>
            <a:r>
              <a:rPr lang="en-US" dirty="0"/>
              <a:t>A group of one or more containers and shared storage</a:t>
            </a:r>
          </a:p>
          <a:p>
            <a:pPr lvl="1"/>
            <a:r>
              <a:rPr lang="en-US" dirty="0"/>
              <a:t>E.g., a distributed training pod can contain:</a:t>
            </a:r>
          </a:p>
          <a:p>
            <a:pPr lvl="1"/>
            <a:r>
              <a:rPr lang="en-US" dirty="0"/>
              <a:t>A parameter server </a:t>
            </a:r>
          </a:p>
          <a:p>
            <a:pPr lvl="1"/>
            <a:r>
              <a:rPr lang="en-US" dirty="0"/>
              <a:t>Multiple workers </a:t>
            </a:r>
          </a:p>
        </p:txBody>
      </p:sp>
    </p:spTree>
    <p:extLst>
      <p:ext uri="{BB962C8B-B14F-4D97-AF65-F5344CB8AC3E}">
        <p14:creationId xmlns:p14="http://schemas.microsoft.com/office/powerpoint/2010/main" val="241962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Demo &amp; Q/A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5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User Case: Interactive Exploration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248" y="1555844"/>
            <a:ext cx="7962763" cy="48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7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5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1" y="48590"/>
            <a:ext cx="11810999" cy="637210"/>
          </a:xfrm>
        </p:spPr>
        <p:txBody>
          <a:bodyPr>
            <a:normAutofit/>
          </a:bodyPr>
          <a:lstStyle/>
          <a:p>
            <a:r>
              <a:rPr lang="en-US" sz="3200" dirty="0"/>
              <a:t>Targeted opportunity associated with potential AI use cases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8036" y="991119"/>
            <a:ext cx="5593416" cy="512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80">
              <a:defRPr/>
            </a:pPr>
            <a:r>
              <a:rPr lang="en-US" sz="1372" b="1" dirty="0">
                <a:solidFill>
                  <a:sysClr val="windowText" lastClr="000000"/>
                </a:solidFill>
                <a:latin typeface="Calibri" panose="020F0502020204030204"/>
              </a:rPr>
              <a:t>IDC Cognitive / AI software and services forecast</a:t>
            </a:r>
          </a:p>
          <a:p>
            <a:pPr defTabSz="914180">
              <a:defRPr/>
            </a:pPr>
            <a:r>
              <a:rPr lang="en-US" sz="1372" i="1" dirty="0">
                <a:solidFill>
                  <a:sysClr val="windowText" lastClr="000000"/>
                </a:solidFill>
                <a:latin typeface="Calibri" panose="020F0502020204030204"/>
              </a:rPr>
              <a:t>Nov 2016, excludes Hardware and unclassified spend</a:t>
            </a:r>
          </a:p>
        </p:txBody>
      </p:sp>
      <p:sp>
        <p:nvSpPr>
          <p:cNvPr id="9" name="Arrow: Pentagon 8"/>
          <p:cNvSpPr/>
          <p:nvPr/>
        </p:nvSpPr>
        <p:spPr>
          <a:xfrm>
            <a:off x="345442" y="1412570"/>
            <a:ext cx="2531429" cy="4740790"/>
          </a:xfrm>
          <a:prstGeom prst="homePlate">
            <a:avLst>
              <a:gd name="adj" fmla="val 16871"/>
            </a:avLst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80">
              <a:defRPr/>
            </a:pPr>
            <a:endParaRPr lang="en-US" sz="1764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609" y="1488810"/>
            <a:ext cx="2203493" cy="4503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80">
              <a:lnSpc>
                <a:spcPct val="110000"/>
              </a:lnSpc>
              <a:defRPr/>
            </a:pPr>
            <a:r>
              <a:rPr lang="en-US" sz="1372" b="1" dirty="0">
                <a:solidFill>
                  <a:sysClr val="windowText" lastClr="000000"/>
                </a:solidFill>
                <a:latin typeface="Calibri" panose="020F0502020204030204"/>
              </a:rPr>
              <a:t>Our approach</a:t>
            </a:r>
          </a:p>
          <a:p>
            <a:pPr defTabSz="914180">
              <a:lnSpc>
                <a:spcPct val="110000"/>
              </a:lnSpc>
              <a:defRPr/>
            </a:pPr>
            <a:endParaRPr lang="en-US" sz="1372" b="1" i="1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168038" indent="-168038" defTabSz="91418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sz="1372" dirty="0">
                <a:solidFill>
                  <a:sysClr val="windowText" lastClr="000000"/>
                </a:solidFill>
                <a:latin typeface="Calibri" panose="020F0502020204030204"/>
              </a:rPr>
              <a:t>Include Software and Services spend as those seem relevant for a solutions approach</a:t>
            </a:r>
          </a:p>
          <a:p>
            <a:pPr marL="168038" indent="-168038" defTabSz="91418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endParaRPr lang="en-US" sz="1372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168038" indent="-168038" defTabSz="91418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sz="1372" dirty="0">
                <a:solidFill>
                  <a:sysClr val="windowText" lastClr="000000"/>
                </a:solidFill>
                <a:latin typeface="Calibri" panose="020F0502020204030204"/>
              </a:rPr>
              <a:t>Filter by:</a:t>
            </a:r>
          </a:p>
          <a:p>
            <a:pPr marL="448102" lvl="1" indent="-168038" defTabSz="914180">
              <a:lnSpc>
                <a:spcPct val="110000"/>
              </a:lnSpc>
              <a:buFont typeface="Calibri" panose="020F0502020204030204" pitchFamily="34" charset="0"/>
              <a:buChar char="−"/>
              <a:defRPr/>
            </a:pPr>
            <a:r>
              <a:rPr lang="en-US" sz="1372" dirty="0">
                <a:solidFill>
                  <a:sysClr val="windowText" lastClr="000000"/>
                </a:solidFill>
                <a:latin typeface="Calibri" panose="020F0502020204030204"/>
              </a:rPr>
              <a:t>Overall forecasted opportunity size in 2020</a:t>
            </a:r>
          </a:p>
          <a:p>
            <a:pPr marL="448102" lvl="1" indent="-168038" defTabSz="914180">
              <a:lnSpc>
                <a:spcPct val="110000"/>
              </a:lnSpc>
              <a:buFont typeface="Calibri" panose="020F0502020204030204" pitchFamily="34" charset="0"/>
              <a:buChar char="−"/>
              <a:defRPr/>
            </a:pPr>
            <a:r>
              <a:rPr lang="en-US" sz="1372" dirty="0">
                <a:solidFill>
                  <a:sysClr val="windowText" lastClr="000000"/>
                </a:solidFill>
                <a:latin typeface="Calibri" panose="020F0502020204030204"/>
              </a:rPr>
              <a:t>Growth in opportunity size from 2016-2020 </a:t>
            </a:r>
            <a:r>
              <a:rPr lang="en-US" sz="1372" dirty="0">
                <a:solidFill>
                  <a:sysClr val="windowText" lastClr="000000"/>
                </a:solidFill>
                <a:latin typeface="Calibri" panose="020F0502020204030204"/>
                <a:sym typeface="Wingdings" panose="05000000000000000000" pitchFamily="2" charset="2"/>
              </a:rPr>
              <a:t> looking for $1B+ growth</a:t>
            </a:r>
          </a:p>
          <a:p>
            <a:pPr marL="504114" lvl="1" indent="-224051" defTabSz="914180">
              <a:lnSpc>
                <a:spcPct val="110000"/>
              </a:lnSpc>
              <a:buFont typeface="Calibri" panose="020F0502020204030204" pitchFamily="34" charset="0"/>
              <a:buChar char="−"/>
              <a:defRPr/>
            </a:pPr>
            <a:endParaRPr lang="en-US" sz="1372" dirty="0">
              <a:solidFill>
                <a:sysClr val="windowText" lastClr="000000"/>
              </a:solidFill>
              <a:latin typeface="Calibri" panose="020F0502020204030204"/>
              <a:sym typeface="Wingdings" panose="05000000000000000000" pitchFamily="2" charset="2"/>
            </a:endParaRPr>
          </a:p>
          <a:p>
            <a:pPr marL="168038" indent="-168038" defTabSz="91418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sz="1372" dirty="0">
                <a:solidFill>
                  <a:sysClr val="windowText" lastClr="000000"/>
                </a:solidFill>
                <a:latin typeface="Calibri" panose="020F0502020204030204"/>
              </a:rPr>
              <a:t>Include adjacent industries within total opportunity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029750" y="1503919"/>
          <a:ext cx="8705050" cy="429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332">
                  <a:extLst>
                    <a:ext uri="{9D8B030D-6E8A-4147-A177-3AD203B41FA5}">
                      <a16:colId xmlns:a16="http://schemas.microsoft.com/office/drawing/2014/main" val="1410199770"/>
                    </a:ext>
                  </a:extLst>
                </a:gridCol>
                <a:gridCol w="1606303">
                  <a:extLst>
                    <a:ext uri="{9D8B030D-6E8A-4147-A177-3AD203B41FA5}">
                      <a16:colId xmlns:a16="http://schemas.microsoft.com/office/drawing/2014/main" val="1890119502"/>
                    </a:ext>
                  </a:extLst>
                </a:gridCol>
                <a:gridCol w="800321">
                  <a:extLst>
                    <a:ext uri="{9D8B030D-6E8A-4147-A177-3AD203B41FA5}">
                      <a16:colId xmlns:a16="http://schemas.microsoft.com/office/drawing/2014/main" val="1439811239"/>
                    </a:ext>
                  </a:extLst>
                </a:gridCol>
                <a:gridCol w="850341">
                  <a:extLst>
                    <a:ext uri="{9D8B030D-6E8A-4147-A177-3AD203B41FA5}">
                      <a16:colId xmlns:a16="http://schemas.microsoft.com/office/drawing/2014/main" val="539843130"/>
                    </a:ext>
                  </a:extLst>
                </a:gridCol>
                <a:gridCol w="950382">
                  <a:extLst>
                    <a:ext uri="{9D8B030D-6E8A-4147-A177-3AD203B41FA5}">
                      <a16:colId xmlns:a16="http://schemas.microsoft.com/office/drawing/2014/main" val="1271636785"/>
                    </a:ext>
                  </a:extLst>
                </a:gridCol>
                <a:gridCol w="925371">
                  <a:extLst>
                    <a:ext uri="{9D8B030D-6E8A-4147-A177-3AD203B41FA5}">
                      <a16:colId xmlns:a16="http://schemas.microsoft.com/office/drawing/2014/main" val="3172419721"/>
                    </a:ext>
                  </a:extLst>
                </a:gridCol>
              </a:tblGrid>
              <a:tr h="44809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Use Case</a:t>
                      </a:r>
                    </a:p>
                  </a:txBody>
                  <a:tcPr marL="89619" marR="89619" marT="44810" marB="4481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Sector / Industries</a:t>
                      </a:r>
                    </a:p>
                  </a:txBody>
                  <a:tcPr marL="89619" marR="89619" marT="44810" marB="4481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2016</a:t>
                      </a:r>
                    </a:p>
                  </a:txBody>
                  <a:tcPr marL="89619" marR="89619" marT="44810" marB="4481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2020</a:t>
                      </a:r>
                    </a:p>
                  </a:txBody>
                  <a:tcPr marL="89619" marR="89619" marT="44810" marB="4481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Growth, </a:t>
                      </a:r>
                      <a:br>
                        <a:rPr lang="en-US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2016-20</a:t>
                      </a:r>
                    </a:p>
                  </a:txBody>
                  <a:tcPr marL="89619" marR="89619" marT="44810" marB="4481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CAGR,</a:t>
                      </a:r>
                      <a:br>
                        <a:rPr lang="en-US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2016-20</a:t>
                      </a:r>
                    </a:p>
                  </a:txBody>
                  <a:tcPr marL="89619" marR="89619" marT="44810" marB="4481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5439"/>
                  </a:ext>
                </a:extLst>
              </a:tr>
              <a:tr h="448096">
                <a:tc>
                  <a:txBody>
                    <a:bodyPr/>
                    <a:lstStyle/>
                    <a:p>
                      <a:pPr marL="171450" indent="-171450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1. Diagnosis and Treatment Systems</a:t>
                      </a:r>
                    </a:p>
                  </a:txBody>
                  <a:tcPr marL="89619" marR="89619" marT="44810" marB="4481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Healthcare Providers</a:t>
                      </a:r>
                    </a:p>
                  </a:txBody>
                  <a:tcPr marL="89619" marR="89619" marT="44810" marB="4481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$0.7B</a:t>
                      </a:r>
                    </a:p>
                  </a:txBody>
                  <a:tcPr marL="89619" marR="89619" marT="44810" marB="4481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$6.2B</a:t>
                      </a:r>
                    </a:p>
                  </a:txBody>
                  <a:tcPr marL="89619" marR="89619" marT="44810" marB="4481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+$5.4B</a:t>
                      </a:r>
                    </a:p>
                  </a:txBody>
                  <a:tcPr marL="89619" marR="89619" marT="44810" marB="4481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+71%</a:t>
                      </a:r>
                    </a:p>
                  </a:txBody>
                  <a:tcPr marL="89619" marR="89619" marT="44810" marB="44810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20957"/>
                  </a:ext>
                </a:extLst>
              </a:tr>
              <a:tr h="564405">
                <a:tc>
                  <a:txBody>
                    <a:bodyPr/>
                    <a:lstStyle/>
                    <a:p>
                      <a:pPr marL="171450" indent="-171450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2. Quality Management Investigation &amp; Recommendation Systems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Manufacturing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$0.8B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$5.4B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+$4.6B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+64%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22069"/>
                  </a:ext>
                </a:extLst>
              </a:tr>
              <a:tr h="448096">
                <a:tc>
                  <a:txBody>
                    <a:bodyPr/>
                    <a:lstStyle/>
                    <a:p>
                      <a:pPr marL="171450" indent="-171450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3. Automated Customer Service Agents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Retail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$0.8B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$4.3B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+$3.5B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+51%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38855"/>
                  </a:ext>
                </a:extLst>
              </a:tr>
              <a:tr h="44809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4. Fraud Analysis &amp; Investigation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Financial Services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$0.7B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$3.7B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+$2.9B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+49%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281873"/>
                  </a:ext>
                </a:extLst>
              </a:tr>
              <a:tr h="488679">
                <a:tc>
                  <a:txBody>
                    <a:bodyPr/>
                    <a:lstStyle/>
                    <a:p>
                      <a:pPr marL="171450" indent="-171450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5. Program Advisors &amp; Recommendation Systems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Financial Services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$0.4B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$2.9B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+$2.4B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+60%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6174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71450" indent="-171450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6. Automated Threat Intelligence &amp; Prevention Systems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Financial Services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$0.4B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$1.8B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+$1.4B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+42%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682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71450" indent="-171450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7. Merchandising for Omni Channel Operations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Retail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$0.3B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$1.4B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+$1.1B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+50%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215108"/>
                  </a:ext>
                </a:extLst>
              </a:tr>
              <a:tr h="448096">
                <a:tc>
                  <a:txBody>
                    <a:bodyPr/>
                    <a:lstStyle/>
                    <a:p>
                      <a:pPr marL="171450" indent="-171450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8. Sales Process Recommendation &amp; Automation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Cross-Industry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$0.2B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$1.2B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+$1.0B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+57%</a:t>
                      </a:r>
                    </a:p>
                  </a:txBody>
                  <a:tcPr marL="89619" marR="89619" marT="44810" marB="4481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59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21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Startup (China)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22" y="1330169"/>
            <a:ext cx="7149965" cy="536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Workspace: Shared Computing Cluster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087" y="4874541"/>
            <a:ext cx="18288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81" y="4834438"/>
            <a:ext cx="2619375" cy="17430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1740" y="5382809"/>
            <a:ext cx="890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</a:t>
            </a:r>
          </a:p>
          <a:p>
            <a:r>
              <a:rPr lang="en-US" dirty="0"/>
              <a:t>Cluster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83381" y="3873290"/>
            <a:ext cx="2630906" cy="569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DL Workspace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89" y="4834438"/>
            <a:ext cx="2351622" cy="16954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12159" y="5166740"/>
            <a:ext cx="78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  <a:p>
            <a:r>
              <a:rPr lang="en-US" dirty="0"/>
              <a:t>Server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20189" y="3883470"/>
            <a:ext cx="2630906" cy="56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DL Workspace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08871" y="3873288"/>
            <a:ext cx="2630906" cy="56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DL Workspace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2441" y="5059643"/>
            <a:ext cx="110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</a:t>
            </a:r>
          </a:p>
          <a:p>
            <a:r>
              <a:rPr lang="en-US" dirty="0"/>
              <a:t>machine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80547" y="2693069"/>
            <a:ext cx="2630906" cy="569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WebUI</a:t>
            </a:r>
            <a:r>
              <a:rPr lang="en-US" dirty="0">
                <a:solidFill>
                  <a:schemeClr val="tx1"/>
                </a:solidFill>
              </a:rPr>
              <a:t>/Restful API</a:t>
            </a:r>
          </a:p>
        </p:txBody>
      </p:sp>
      <p:cxnSp>
        <p:nvCxnSpPr>
          <p:cNvPr id="23" name="Straight Arrow Connector 22"/>
          <p:cNvCxnSpPr>
            <a:stCxn id="21" idx="2"/>
            <a:endCxn id="15" idx="0"/>
          </p:cNvCxnSpPr>
          <p:nvPr/>
        </p:nvCxnSpPr>
        <p:spPr>
          <a:xfrm flipH="1">
            <a:off x="2698834" y="3262562"/>
            <a:ext cx="3397166" cy="610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18" idx="0"/>
          </p:cNvCxnSpPr>
          <p:nvPr/>
        </p:nvCxnSpPr>
        <p:spPr>
          <a:xfrm>
            <a:off x="6096000" y="3262562"/>
            <a:ext cx="139642" cy="620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2"/>
            <a:endCxn id="19" idx="0"/>
          </p:cNvCxnSpPr>
          <p:nvPr/>
        </p:nvCxnSpPr>
        <p:spPr>
          <a:xfrm>
            <a:off x="6096000" y="3262562"/>
            <a:ext cx="3628324" cy="610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20" y="1378254"/>
            <a:ext cx="869066" cy="97769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62411" y="2352030"/>
            <a:ext cx="230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Interactive Exploration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58" y="1342653"/>
            <a:ext cx="2127411" cy="90769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50238" y="2250348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53" y="1462933"/>
            <a:ext cx="2052916" cy="78588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624046" y="2286276"/>
            <a:ext cx="15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Analytics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3034" y="1410233"/>
            <a:ext cx="2223595" cy="129420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427540" y="2655608"/>
            <a:ext cx="87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171920" y="4652211"/>
            <a:ext cx="10578922" cy="20934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1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workspace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Turn-key cluster environment</a:t>
            </a:r>
          </a:p>
          <a:p>
            <a:pPr lvl="1"/>
            <a:r>
              <a:rPr lang="en-US" dirty="0"/>
              <a:t>No-installation required</a:t>
            </a:r>
          </a:p>
          <a:p>
            <a:pPr lvl="2"/>
            <a:r>
              <a:rPr lang="en-US" dirty="0"/>
              <a:t>Support Nvidia GPU/CPU</a:t>
            </a:r>
          </a:p>
          <a:p>
            <a:pPr lvl="2"/>
            <a:r>
              <a:rPr lang="en-US" dirty="0"/>
              <a:t>Support popular DL toolkit: Caffe, CNTK, </a:t>
            </a:r>
            <a:r>
              <a:rPr lang="en-US" dirty="0"/>
              <a:t>TensorFlow, </a:t>
            </a:r>
            <a:r>
              <a:rPr lang="en-US" dirty="0" err="1"/>
              <a:t>MxNet</a:t>
            </a:r>
            <a:r>
              <a:rPr lang="en-US" dirty="0"/>
              <a:t>, etc..</a:t>
            </a:r>
          </a:p>
          <a:p>
            <a:pPr lvl="2"/>
            <a:r>
              <a:rPr lang="en-US" dirty="0"/>
              <a:t>Support single machine and/or multi machine training</a:t>
            </a:r>
          </a:p>
          <a:p>
            <a:pPr lvl="1"/>
            <a:r>
              <a:rPr lang="en-US" dirty="0"/>
              <a:t>Scenario</a:t>
            </a:r>
          </a:p>
          <a:p>
            <a:pPr lvl="2"/>
            <a:r>
              <a:rPr lang="en-US" dirty="0"/>
              <a:t>Dev box (interactive exploration) for the group members</a:t>
            </a:r>
          </a:p>
          <a:p>
            <a:pPr lvl="3"/>
            <a:r>
              <a:rPr lang="en-US" dirty="0"/>
              <a:t>Follow/repeat/extend DL experiments (</a:t>
            </a:r>
            <a:r>
              <a:rPr lang="en-US" dirty="0" err="1"/>
              <a:t>ToDo</a:t>
            </a:r>
            <a:r>
              <a:rPr lang="en-US" dirty="0"/>
              <a:t>)</a:t>
            </a:r>
            <a:endParaRPr lang="en-US" dirty="0"/>
          </a:p>
          <a:p>
            <a:pPr lvl="2"/>
            <a:r>
              <a:rPr lang="en-US" dirty="0"/>
              <a:t>DL training</a:t>
            </a:r>
          </a:p>
          <a:p>
            <a:pPr lvl="2"/>
            <a:r>
              <a:rPr lang="en-US" dirty="0"/>
              <a:t>Data analytics</a:t>
            </a:r>
          </a:p>
          <a:p>
            <a:pPr lvl="2"/>
            <a:r>
              <a:rPr lang="en-US" dirty="0"/>
              <a:t>Inferencing/serving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8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Key Building Blocks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Workspace: Architecture (Modularly built)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79309" y="5830236"/>
            <a:ext cx="8229600" cy="8229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2865" y="6033536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pic>
        <p:nvPicPr>
          <p:cNvPr id="19" name="Picture 6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914" y="5844712"/>
            <a:ext cx="1246127" cy="80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116036" y="5926733"/>
            <a:ext cx="105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pic>
        <p:nvPicPr>
          <p:cNvPr id="21" name="Picture 8" descr="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717" y="5855880"/>
            <a:ext cx="899405" cy="86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344785" y="6258399"/>
            <a:ext cx="80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GPU</a:t>
            </a:r>
          </a:p>
        </p:txBody>
      </p:sp>
      <p:pic>
        <p:nvPicPr>
          <p:cNvPr id="23" name="Picture 10" descr="Image result for FPGA catap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09" y="5875214"/>
            <a:ext cx="1755991" cy="77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817316" y="5997890"/>
            <a:ext cx="80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865" y="519650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OS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79309" y="4195228"/>
            <a:ext cx="8229600" cy="8229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Nvidia GPU/</a:t>
            </a:r>
            <a:r>
              <a:rPr lang="en-US" sz="2800" dirty="0" err="1">
                <a:solidFill>
                  <a:schemeClr val="tx1"/>
                </a:solidFill>
              </a:rPr>
              <a:t>Infiniband</a:t>
            </a:r>
            <a:r>
              <a:rPr lang="en-US" sz="2800" dirty="0">
                <a:solidFill>
                  <a:schemeClr val="tx1"/>
                </a:solidFill>
              </a:rPr>
              <a:t> (FPGA, other GPU, etc..)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4114" y="3425673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  <a:p>
            <a:r>
              <a:rPr lang="en-US" dirty="0"/>
              <a:t>Orchestration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9309" y="3379166"/>
            <a:ext cx="8229600" cy="8229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0718" y="2610488"/>
            <a:ext cx="116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Filesystem</a:t>
            </a:r>
          </a:p>
          <a:p>
            <a:r>
              <a:rPr lang="en-US" dirty="0"/>
              <a:t>Plug-in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84237" y="1844840"/>
            <a:ext cx="1445002" cy="5496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Interactive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Workload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50825" y="1837656"/>
            <a:ext cx="1378408" cy="5496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</a:t>
            </a:r>
          </a:p>
        </p:txBody>
      </p:sp>
      <p:pic>
        <p:nvPicPr>
          <p:cNvPr id="48" name="Picture 12" descr="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21" y="5176232"/>
            <a:ext cx="319201" cy="39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8" descr="Image result for Ubunt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96" y="5174267"/>
            <a:ext cx="547752" cy="37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0" descr="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54" y="3479835"/>
            <a:ext cx="737509" cy="64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23" y="3532881"/>
            <a:ext cx="991951" cy="61043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679309" y="5016828"/>
            <a:ext cx="8229600" cy="8229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912574" y="519650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9836" y="4226017"/>
            <a:ext cx="1438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Pluggable</a:t>
            </a:r>
          </a:p>
          <a:p>
            <a:r>
              <a:rPr lang="en-US" dirty="0"/>
              <a:t>Device Driver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683610" y="4267033"/>
            <a:ext cx="3570514" cy="732082"/>
          </a:xfrm>
          <a:prstGeom prst="rect">
            <a:avLst/>
          </a:prstGeom>
          <a:solidFill>
            <a:schemeClr val="accent4">
              <a:lumMod val="40000"/>
              <a:lumOff val="60000"/>
              <a:alpha val="31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83947" y="340790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79309" y="2542614"/>
            <a:ext cx="8229600" cy="8229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4" b="31057"/>
          <a:stretch/>
        </p:blipFill>
        <p:spPr>
          <a:xfrm>
            <a:off x="2062573" y="2622574"/>
            <a:ext cx="1173849" cy="640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8" b="12847"/>
          <a:stretch/>
        </p:blipFill>
        <p:spPr>
          <a:xfrm>
            <a:off x="3550825" y="2595655"/>
            <a:ext cx="824602" cy="630617"/>
          </a:xfrm>
          <a:prstGeom prst="rect">
            <a:avLst/>
          </a:prstGeom>
        </p:spPr>
      </p:pic>
      <p:sp>
        <p:nvSpPr>
          <p:cNvPr id="5" name="AutoShape 2" descr="Image result for HDFS"/>
          <p:cNvSpPr>
            <a:spLocks noChangeAspect="1" noChangeArrowheads="1"/>
          </p:cNvSpPr>
          <p:nvPr/>
        </p:nvSpPr>
        <p:spPr bwMode="auto">
          <a:xfrm>
            <a:off x="5143500" y="2895600"/>
            <a:ext cx="1905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HDFS"/>
          <p:cNvSpPr>
            <a:spLocks noChangeAspect="1" noChangeArrowheads="1"/>
          </p:cNvSpPr>
          <p:nvPr/>
        </p:nvSpPr>
        <p:spPr bwMode="auto">
          <a:xfrm>
            <a:off x="10054745" y="2792143"/>
            <a:ext cx="1905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9" t="7140" r="1" b="17678"/>
          <a:stretch/>
        </p:blipFill>
        <p:spPr>
          <a:xfrm>
            <a:off x="4748936" y="2615582"/>
            <a:ext cx="934674" cy="6939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41" y="2576868"/>
            <a:ext cx="1115900" cy="713569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679309" y="1708195"/>
            <a:ext cx="8229600" cy="8229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04905" y="1837656"/>
            <a:ext cx="1801221" cy="5496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Analytics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48500" y="1844840"/>
            <a:ext cx="2205624" cy="5496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Inferencing/Serving</a:t>
            </a:r>
          </a:p>
        </p:txBody>
      </p:sp>
    </p:spTree>
    <p:extLst>
      <p:ext uri="{BB962C8B-B14F-4D97-AF65-F5344CB8AC3E}">
        <p14:creationId xmlns:p14="http://schemas.microsoft.com/office/powerpoint/2010/main" val="273878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402771"/>
            <a:ext cx="6094412" cy="718458"/>
          </a:xfrm>
        </p:spPr>
        <p:txBody>
          <a:bodyPr/>
          <a:lstStyle/>
          <a:p>
            <a:r>
              <a:rPr lang="en-US" dirty="0"/>
              <a:t>Docker: Containerized Microservice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10136" y="1368425"/>
            <a:ext cx="5320608" cy="4873625"/>
          </a:xfrm>
        </p:spPr>
        <p:txBody>
          <a:bodyPr/>
          <a:lstStyle/>
          <a:p>
            <a:r>
              <a:rPr lang="en-US" dirty="0"/>
              <a:t>Why docker</a:t>
            </a:r>
          </a:p>
          <a:p>
            <a:pPr lvl="1"/>
            <a:r>
              <a:rPr lang="en-US" dirty="0"/>
              <a:t>Run anywhere (laptop, desktop, Azure, etc..)</a:t>
            </a:r>
          </a:p>
          <a:p>
            <a:pPr lvl="1"/>
            <a:r>
              <a:rPr lang="en-US" dirty="0"/>
              <a:t>Streamline development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 testing</a:t>
            </a:r>
          </a:p>
          <a:p>
            <a:pPr lvl="1"/>
            <a:r>
              <a:rPr lang="en-US" dirty="0"/>
              <a:t>Lightweight (only the necessary processor in docker)</a:t>
            </a:r>
          </a:p>
          <a:p>
            <a:pPr lvl="1"/>
            <a:r>
              <a:rPr lang="en-US" dirty="0"/>
              <a:t>Match well with Microservices Architecture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1" y="2076165"/>
            <a:ext cx="6257094" cy="3423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5" y="6207787"/>
            <a:ext cx="1451496" cy="5305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288380"/>
            <a:ext cx="128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Alternative:</a:t>
            </a:r>
          </a:p>
        </p:txBody>
      </p:sp>
    </p:spTree>
    <p:extLst>
      <p:ext uri="{BB962C8B-B14F-4D97-AF65-F5344CB8AC3E}">
        <p14:creationId xmlns:p14="http://schemas.microsoft.com/office/powerpoint/2010/main" val="353431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97310"/>
            <a:ext cx="8915400" cy="66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7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 in DL workspace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contains everything you need to quickly start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tensorflow</a:t>
            </a:r>
            <a:r>
              <a:rPr lang="en-US" dirty="0"/>
              <a:t> docker contains:</a:t>
            </a:r>
          </a:p>
          <a:p>
            <a:pPr lvl="2"/>
            <a:r>
              <a:rPr lang="en-US" dirty="0"/>
              <a:t>All binaries package used by </a:t>
            </a:r>
            <a:r>
              <a:rPr lang="en-US" dirty="0" err="1"/>
              <a:t>tensorflow</a:t>
            </a:r>
            <a:r>
              <a:rPr lang="en-US" dirty="0"/>
              <a:t> (e.g., curl, </a:t>
            </a:r>
            <a:r>
              <a:rPr lang="en-US" dirty="0" err="1"/>
              <a:t>libpng</a:t>
            </a:r>
            <a:r>
              <a:rPr lang="en-US" dirty="0"/>
              <a:t>, </a:t>
            </a:r>
            <a:r>
              <a:rPr lang="en-US" dirty="0" err="1"/>
              <a:t>libzmq</a:t>
            </a:r>
            <a:r>
              <a:rPr lang="en-US" dirty="0"/>
              <a:t>, zip, etc..)</a:t>
            </a:r>
          </a:p>
          <a:p>
            <a:pPr lvl="2"/>
            <a:r>
              <a:rPr lang="en-US" dirty="0"/>
              <a:t>Python (with pip, </a:t>
            </a:r>
            <a:r>
              <a:rPr lang="en-US" dirty="0" err="1"/>
              <a:t>jypyer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sklean</a:t>
            </a:r>
            <a:r>
              <a:rPr lang="en-US" dirty="0"/>
              <a:t>, etc..)</a:t>
            </a:r>
          </a:p>
          <a:p>
            <a:pPr lvl="2"/>
            <a:r>
              <a:rPr lang="en-US" dirty="0"/>
              <a:t>[ Optional, for –</a:t>
            </a:r>
            <a:r>
              <a:rPr lang="en-US" dirty="0" err="1"/>
              <a:t>devel</a:t>
            </a:r>
            <a:r>
              <a:rPr lang="en-US" dirty="0"/>
              <a:t>] Source code and build tools (</a:t>
            </a:r>
            <a:r>
              <a:rPr lang="en-US" dirty="0" err="1"/>
              <a:t>bazel</a:t>
            </a:r>
            <a:r>
              <a:rPr lang="en-US" dirty="0"/>
              <a:t>, etc..)</a:t>
            </a:r>
          </a:p>
          <a:p>
            <a:pPr lvl="2"/>
            <a:r>
              <a:rPr lang="en-US" dirty="0"/>
              <a:t>Proper </a:t>
            </a:r>
            <a:r>
              <a:rPr lang="en-US" dirty="0" err="1"/>
              <a:t>cuda</a:t>
            </a:r>
            <a:r>
              <a:rPr lang="en-US" dirty="0"/>
              <a:t> libraries</a:t>
            </a:r>
          </a:p>
          <a:p>
            <a:r>
              <a:rPr lang="en-US" dirty="0"/>
              <a:t>Different DL toolkit (of different version) may use different and conflict libraries (e.g., </a:t>
            </a:r>
            <a:r>
              <a:rPr lang="en-US" dirty="0" err="1"/>
              <a:t>cudnn</a:t>
            </a:r>
            <a:r>
              <a:rPr lang="en-US" dirty="0"/>
              <a:t>? Version)</a:t>
            </a:r>
          </a:p>
          <a:p>
            <a:pPr lvl="1"/>
            <a:r>
              <a:rPr lang="en-US" dirty="0"/>
              <a:t>Docker nicely encapsulate everything needed by a workload (avoid </a:t>
            </a:r>
            <a:r>
              <a:rPr lang="en-US" dirty="0" err="1"/>
              <a:t>dll</a:t>
            </a:r>
            <a:r>
              <a:rPr lang="en-US" dirty="0"/>
              <a:t> hell)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4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docker in DL Workspace: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docker [quickest route]:</a:t>
            </a:r>
          </a:p>
          <a:p>
            <a:pPr lvl="1"/>
            <a:r>
              <a:rPr lang="en-US" dirty="0"/>
              <a:t>Most major DL toolkit today (e.g., TensorFlow, CNTK, Caffe, </a:t>
            </a:r>
            <a:r>
              <a:rPr lang="en-US" dirty="0" err="1"/>
              <a:t>MxNet</a:t>
            </a:r>
            <a:r>
              <a:rPr lang="en-US" dirty="0"/>
              <a:t>) has publicly released docker that is directly useable in DL workspace</a:t>
            </a:r>
          </a:p>
          <a:p>
            <a:r>
              <a:rPr lang="en-US" dirty="0"/>
              <a:t>Customized docker (e.g., TensorFlow with XLA support)</a:t>
            </a:r>
          </a:p>
          <a:p>
            <a:pPr lvl="1"/>
            <a:r>
              <a:rPr lang="en-US" dirty="0"/>
              <a:t>Most major DL toolkit today (e.g., TensorFlow, CNTK, Caffe, </a:t>
            </a:r>
            <a:r>
              <a:rPr lang="en-US" dirty="0" err="1"/>
              <a:t>MxNet</a:t>
            </a:r>
            <a:r>
              <a:rPr lang="en-US" dirty="0"/>
              <a:t>) has released source </a:t>
            </a:r>
            <a:r>
              <a:rPr lang="en-US" dirty="0" err="1"/>
              <a:t>Dockerfile</a:t>
            </a:r>
            <a:r>
              <a:rPr lang="en-US" dirty="0"/>
              <a:t> to build their docker</a:t>
            </a:r>
          </a:p>
          <a:p>
            <a:pPr lvl="1"/>
            <a:r>
              <a:rPr lang="en-US" dirty="0"/>
              <a:t>You can start with them, and to customize the build (e.g., to try out new/customized feature)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1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728</Words>
  <Application>Microsoft Office PowerPoint</Application>
  <PresentationFormat>Widescreen</PresentationFormat>
  <Paragraphs>160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DengXian</vt:lpstr>
      <vt:lpstr>等线 Light</vt:lpstr>
      <vt:lpstr>Arial</vt:lpstr>
      <vt:lpstr>Calibri</vt:lpstr>
      <vt:lpstr>Calibri Light</vt:lpstr>
      <vt:lpstr>Segoe UI</vt:lpstr>
      <vt:lpstr>Wingdings</vt:lpstr>
      <vt:lpstr>Office Theme</vt:lpstr>
      <vt:lpstr>DL (Deep Learning)  Workspace</vt:lpstr>
      <vt:lpstr>DL Workspace: Shared Computing Cluster</vt:lpstr>
      <vt:lpstr>DL workspace</vt:lpstr>
      <vt:lpstr>Key Building Blocks</vt:lpstr>
      <vt:lpstr>DL Workspace: Architecture (Modularly built)</vt:lpstr>
      <vt:lpstr>Docker: Containerized Microservice</vt:lpstr>
      <vt:lpstr>PowerPoint Presentation</vt:lpstr>
      <vt:lpstr>Why Docker in DL workspace</vt:lpstr>
      <vt:lpstr>How to use docker in DL Workspace:</vt:lpstr>
      <vt:lpstr>Kubernetes: Cluster Scheduling &amp; Orchestration</vt:lpstr>
      <vt:lpstr>How Kubernete Works?</vt:lpstr>
      <vt:lpstr>What is a Kubernete Pod? </vt:lpstr>
      <vt:lpstr>Demo &amp; Q/A</vt:lpstr>
      <vt:lpstr>Sample User Case: Interactive Exploration</vt:lpstr>
      <vt:lpstr>Backup</vt:lpstr>
      <vt:lpstr>Targeted opportunity associated with potential AI use cases</vt:lpstr>
      <vt:lpstr>AI Startup (China)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Philly – CNTK  – TF - Azure</dc:title>
  <dc:creator>Chris Basoglu</dc:creator>
  <cp:lastModifiedBy>Jin Li (MICROSOFT RESEARCH)</cp:lastModifiedBy>
  <cp:revision>121</cp:revision>
  <dcterms:created xsi:type="dcterms:W3CDTF">2017-02-27T05:34:25Z</dcterms:created>
  <dcterms:modified xsi:type="dcterms:W3CDTF">2017-06-06T21:19:21Z</dcterms:modified>
</cp:coreProperties>
</file>