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8"/>
  </p:notesMasterIdLst>
  <p:sldIdLst>
    <p:sldId id="269" r:id="rId2"/>
    <p:sldId id="266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C901-C689-40D6-8D98-6981DEC2396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056AC-B0EC-4E21-AD4B-9AD6EA669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056AC-B0EC-4E21-AD4B-9AD6EA66910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9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8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066C40D-9FFA-4A1E-ADF4-0E86558882BF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1DDE9B-0B73-4BD9-815A-C1151737CF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C208B-A52C-9C9A-4874-E9C0EF50FC25}"/>
              </a:ext>
            </a:extLst>
          </p:cNvPr>
          <p:cNvSpPr txBox="1"/>
          <p:nvPr userDrawn="1"/>
        </p:nvSpPr>
        <p:spPr>
          <a:xfrm>
            <a:off x="10348535" y="6501989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Ayush Nautiyal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4C580-1AB4-65C5-4819-BE03DC8B3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8" y="2640490"/>
            <a:ext cx="1401626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12340-BF3D-C5AB-301D-CD3A11E8A8AC}"/>
              </a:ext>
            </a:extLst>
          </p:cNvPr>
          <p:cNvSpPr txBox="1"/>
          <p:nvPr/>
        </p:nvSpPr>
        <p:spPr>
          <a:xfrm>
            <a:off x="2570278" y="4012090"/>
            <a:ext cx="202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badi" panose="020B0604020104020204" pitchFamily="34" charset="0"/>
              </a:rPr>
              <a:t>AtliQ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Hardwares</a:t>
            </a: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07B2B-25FA-8806-E792-CFFBA2CB1EC4}"/>
              </a:ext>
            </a:extLst>
          </p:cNvPr>
          <p:cNvSpPr txBox="1"/>
          <p:nvPr/>
        </p:nvSpPr>
        <p:spPr>
          <a:xfrm>
            <a:off x="4430195" y="2998043"/>
            <a:ext cx="6383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Consumer Goods Ad-Hoc Insights</a:t>
            </a:r>
            <a:endParaRPr lang="en-IN" sz="320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E8C7-7283-E9A9-1176-7D39D47455C5}"/>
              </a:ext>
            </a:extLst>
          </p:cNvPr>
          <p:cNvSpPr txBox="1"/>
          <p:nvPr/>
        </p:nvSpPr>
        <p:spPr>
          <a:xfrm>
            <a:off x="4759571" y="3582818"/>
            <a:ext cx="306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By – AYUSH NAUTIYAL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9AE7B5-6062-2C35-4D64-881A11D5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30" y="422787"/>
            <a:ext cx="890514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badi" panose="020B0604020104020204" pitchFamily="34" charset="0"/>
              </a:rPr>
              <a:t>CODEBASICS SQL Project Challenge</a:t>
            </a:r>
            <a:endParaRPr lang="en-IN" sz="4000" u="sng" dirty="0">
              <a:latin typeface="Abadi" panose="020B06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67A7ED-A7C2-0F08-5F75-13309BF6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5" y="573784"/>
            <a:ext cx="2028825" cy="1006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731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ACD1-024A-2A21-3F8A-149D457647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653" y="396758"/>
            <a:ext cx="10058400" cy="1371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7. Get the complete report of the Gross sales amount for the customer “</a:t>
            </a:r>
            <a:r>
              <a:rPr lang="en-US" sz="2000" dirty="0" err="1">
                <a:latin typeface="Abadi" panose="020B0604020104020204" pitchFamily="34" charset="0"/>
              </a:rPr>
              <a:t>Atliq</a:t>
            </a:r>
            <a:r>
              <a:rPr lang="en-US" sz="2000" dirty="0">
                <a:latin typeface="Abadi" panose="020B0604020104020204" pitchFamily="34" charset="0"/>
              </a:rPr>
              <a:t> Exclusive” for each month . This analysis helps to get an idea of low and high-performing months and take strategic decisions.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43AFD-F03E-B436-F833-C582C8D83E2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7" y="1602278"/>
            <a:ext cx="2620963" cy="3748087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97A0F-218F-9682-677F-8A570D868255}"/>
              </a:ext>
            </a:extLst>
          </p:cNvPr>
          <p:cNvCxnSpPr>
            <a:cxnSpLocks/>
          </p:cNvCxnSpPr>
          <p:nvPr/>
        </p:nvCxnSpPr>
        <p:spPr>
          <a:xfrm>
            <a:off x="778928" y="3546660"/>
            <a:ext cx="39037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C667E7-24F0-74AF-7E87-4C5962F8466D}"/>
              </a:ext>
            </a:extLst>
          </p:cNvPr>
          <p:cNvSpPr/>
          <p:nvPr/>
        </p:nvSpPr>
        <p:spPr>
          <a:xfrm>
            <a:off x="4097221" y="2505809"/>
            <a:ext cx="782515" cy="32531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99DDB1-1FC1-F86D-A0CA-6CC961251E61}"/>
              </a:ext>
            </a:extLst>
          </p:cNvPr>
          <p:cNvSpPr/>
          <p:nvPr/>
        </p:nvSpPr>
        <p:spPr>
          <a:xfrm>
            <a:off x="4066996" y="4146285"/>
            <a:ext cx="782515" cy="32531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16355-1C30-11D6-0015-E89A47B73B35}"/>
              </a:ext>
            </a:extLst>
          </p:cNvPr>
          <p:cNvSpPr txBox="1"/>
          <p:nvPr/>
        </p:nvSpPr>
        <p:spPr>
          <a:xfrm>
            <a:off x="5799145" y="2064795"/>
            <a:ext cx="39866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FY - 2020 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GROSS SALES - 79.50 M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MAX SALES - 15.23 M (</a:t>
            </a:r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NOVEMBER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MIN SALES -  0.77 M (</a:t>
            </a:r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MARCH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46AEA-B824-4C31-21B3-115E3B054E7A}"/>
              </a:ext>
            </a:extLst>
          </p:cNvPr>
          <p:cNvSpPr txBox="1"/>
          <p:nvPr/>
        </p:nvSpPr>
        <p:spPr>
          <a:xfrm>
            <a:off x="5799145" y="3902214"/>
            <a:ext cx="3986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FY - 2021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GROSS SALES - 224.42 M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MAX SALES - 32.25 M (</a:t>
            </a:r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NOVEMBER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MIN SALES - 11.32 M (</a:t>
            </a:r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AUGUST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F07B1-23B1-5E33-B48C-A52B8B05F6B4}"/>
              </a:ext>
            </a:extLst>
          </p:cNvPr>
          <p:cNvSpPr txBox="1"/>
          <p:nvPr/>
        </p:nvSpPr>
        <p:spPr>
          <a:xfrm>
            <a:off x="923192" y="5662246"/>
            <a:ext cx="1040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FY-2020 the reason for the min sales month i.e., March can be attributed to </a:t>
            </a:r>
            <a:r>
              <a:rPr lang="en-US" b="1" u="sng" dirty="0"/>
              <a:t>COVID pandemic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reason for the max sales month i.e., November(Both FY) can be attributed to </a:t>
            </a:r>
            <a:r>
              <a:rPr lang="en-US" b="1" u="sng" dirty="0"/>
              <a:t>festive season of Diwali.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61612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B3C72-75D7-6E1C-7D16-DD31880C5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1"/>
            <a:ext cx="12191999" cy="68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0A32-13AB-347F-C08D-1AB1313E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475540"/>
            <a:ext cx="10058400" cy="1133452"/>
          </a:xfrm>
        </p:spPr>
        <p:txBody>
          <a:bodyPr/>
          <a:lstStyle/>
          <a:p>
            <a:r>
              <a:rPr lang="en-US" sz="2000" dirty="0">
                <a:latin typeface="Abadi" panose="020B0604020104020204" pitchFamily="34" charset="0"/>
              </a:rPr>
              <a:t>8. In which quarter of 2020, got the maximum </a:t>
            </a:r>
            <a:r>
              <a:rPr lang="en-US" sz="2000" dirty="0" err="1">
                <a:latin typeface="Abadi" panose="020B0604020104020204" pitchFamily="34" charset="0"/>
              </a:rPr>
              <a:t>total_sold_quantity</a:t>
            </a:r>
            <a:r>
              <a:rPr lang="en-US" sz="2000" dirty="0">
                <a:latin typeface="Abadi" panose="020B0604020104020204" pitchFamily="34" charset="0"/>
              </a:rPr>
              <a:t>?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C7D8BE-B199-202A-4506-1A7A164DD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92" y="1762172"/>
            <a:ext cx="2072820" cy="9297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C7771-1FE9-A65B-D70E-D4BD8F5BE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7" y="1776046"/>
            <a:ext cx="5208831" cy="44393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76229-FE15-6902-A43D-D7AFA22EA707}"/>
              </a:ext>
            </a:extLst>
          </p:cNvPr>
          <p:cNvSpPr txBox="1"/>
          <p:nvPr/>
        </p:nvSpPr>
        <p:spPr>
          <a:xfrm>
            <a:off x="756138" y="3815862"/>
            <a:ext cx="5451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best performing quarter for fiscal year 2020</a:t>
            </a: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was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"Quarter-1"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with total of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" 7 Million "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quantity sold.</a:t>
            </a: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i.e. the month of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September, October, November.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worst performing was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Quarter-3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with approximate of</a:t>
            </a: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 Million quantities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sold.</a:t>
            </a:r>
            <a:b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Q3 translates to -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March, April, May.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So we must focus on how to improve the performance in these months.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7D3503-62D3-D977-6359-DD5FAB917A2E}"/>
              </a:ext>
            </a:extLst>
          </p:cNvPr>
          <p:cNvSpPr/>
          <p:nvPr/>
        </p:nvSpPr>
        <p:spPr>
          <a:xfrm rot="5400000">
            <a:off x="2297561" y="2992155"/>
            <a:ext cx="543676" cy="330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7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0F57-6999-1DE1-7480-BDCC8AE2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6" y="449013"/>
            <a:ext cx="10058400" cy="12301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9. Which channel helped to bring more gross sales in the fiscal year 2021 and the percentage of contribution?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C6AD77-6D4F-06D9-76A6-00AF8649C0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71" y="2441524"/>
            <a:ext cx="2530059" cy="76968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D1119-CD9A-A58A-0C61-B42189698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27" y="1408757"/>
            <a:ext cx="5270377" cy="40404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A5635-CD3B-77D7-14EE-A7C5B2524B9A}"/>
              </a:ext>
            </a:extLst>
          </p:cNvPr>
          <p:cNvSpPr txBox="1"/>
          <p:nvPr/>
        </p:nvSpPr>
        <p:spPr>
          <a:xfrm>
            <a:off x="975946" y="3903785"/>
            <a:ext cx="52703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About 73% of the gross sales are from </a:t>
            </a:r>
            <a:r>
              <a:rPr lang="en-US" sz="1400" b="1" i="0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Retailer 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channel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alone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which is the 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majority contributor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for the company.</a:t>
            </a:r>
          </a:p>
          <a:p>
            <a:pPr algn="l"/>
            <a:endParaRPr lang="en-US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Where as Direct &amp; Distributor channels comprises of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15%, 11% of gross sales respectively.</a:t>
            </a:r>
          </a:p>
          <a:p>
            <a:pPr algn="l"/>
            <a:endParaRPr lang="en-US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 we can focus on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Direct channel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as it is done by the company itself and will be more helpful in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reducing total cogs</a:t>
            </a:r>
            <a:r>
              <a:rPr lang="en-US" sz="1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 thereby 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increasing </a:t>
            </a:r>
            <a:r>
              <a:rPr 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overall </a:t>
            </a:r>
            <a:r>
              <a:rPr lang="en-US" sz="1400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profit margin</a:t>
            </a:r>
            <a:r>
              <a:rPr lang="en-US" sz="1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of the company.</a:t>
            </a:r>
            <a:endParaRPr lang="en-US" sz="140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01ECC9-99F6-677C-F8D9-06D91C90CF37}"/>
              </a:ext>
            </a:extLst>
          </p:cNvPr>
          <p:cNvSpPr/>
          <p:nvPr/>
        </p:nvSpPr>
        <p:spPr>
          <a:xfrm>
            <a:off x="4835769" y="2685689"/>
            <a:ext cx="896206" cy="32531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4A53-CAE5-6AC3-D7DD-EC5B19C9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528294"/>
            <a:ext cx="10058400" cy="1371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10. Get the Top 3 products in each division that have a high </a:t>
            </a:r>
            <a:r>
              <a:rPr lang="en-US" sz="2000" dirty="0" err="1">
                <a:latin typeface="Abadi" panose="020B0604020104020204" pitchFamily="34" charset="0"/>
              </a:rPr>
              <a:t>total_sold_quantity</a:t>
            </a:r>
            <a:r>
              <a:rPr lang="en-US" sz="2000" dirty="0">
                <a:latin typeface="Abadi" panose="020B0604020104020204" pitchFamily="34" charset="0"/>
              </a:rPr>
              <a:t> in the </a:t>
            </a:r>
            <a:r>
              <a:rPr lang="en-US" sz="2000" dirty="0" err="1">
                <a:latin typeface="Abadi" panose="020B0604020104020204" pitchFamily="34" charset="0"/>
              </a:rPr>
              <a:t>fiscal_year</a:t>
            </a:r>
            <a:r>
              <a:rPr lang="en-US" sz="2000" dirty="0">
                <a:latin typeface="Abadi" panose="020B0604020104020204" pitchFamily="34" charset="0"/>
              </a:rPr>
              <a:t> 2021?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5E7EE-8436-01E8-0765-C0428780ED5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792169"/>
            <a:ext cx="4381500" cy="17383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DF28AB-C195-7A7C-6A31-86655F2F4BA5}"/>
              </a:ext>
            </a:extLst>
          </p:cNvPr>
          <p:cNvSpPr txBox="1"/>
          <p:nvPr/>
        </p:nvSpPr>
        <p:spPr>
          <a:xfrm>
            <a:off x="6479931" y="2250831"/>
            <a:ext cx="51786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terms of sold quantity the order of performance of different division is as below :-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N &amp; 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 &amp; 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</a:p>
          <a:p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Avg of top-3 quantities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sold in each division :-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N &amp; S  with  approx. 6.8 lakh units.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 &amp; A with approx. 4.2 lakh units.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PC with approx. 17 thousand units.</a:t>
            </a:r>
          </a:p>
          <a:p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We can also see that </a:t>
            </a:r>
            <a:r>
              <a:rPr lang="en-US" sz="17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same product with different variants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are in the top three within each division.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EED3B03-889B-91F1-64F1-198307589530}"/>
              </a:ext>
            </a:extLst>
          </p:cNvPr>
          <p:cNvSpPr/>
          <p:nvPr/>
        </p:nvSpPr>
        <p:spPr>
          <a:xfrm>
            <a:off x="5343097" y="3573195"/>
            <a:ext cx="896206" cy="32531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4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00F90E-6F35-F9CF-EDAB-483A2CC2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4" y="406728"/>
            <a:ext cx="11421208" cy="4160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D4014-8A58-B2D2-C4E0-FF47112FA260}"/>
              </a:ext>
            </a:extLst>
          </p:cNvPr>
          <p:cNvSpPr txBox="1"/>
          <p:nvPr/>
        </p:nvSpPr>
        <p:spPr>
          <a:xfrm>
            <a:off x="835268" y="4246526"/>
            <a:ext cx="279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selling products in this division was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Pen Drive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</a:p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around 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7 lakh quantities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sold.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1C334-682C-E8C0-DDBE-744F4D2BE806}"/>
              </a:ext>
            </a:extLst>
          </p:cNvPr>
          <p:cNvSpPr txBox="1"/>
          <p:nvPr/>
        </p:nvSpPr>
        <p:spPr>
          <a:xfrm>
            <a:off x="4620358" y="4246526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selling products in this division was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Mouse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around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4 lakh quantities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sold.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F0C0E-46DA-A53F-935A-65F60DC8C8E0}"/>
              </a:ext>
            </a:extLst>
          </p:cNvPr>
          <p:cNvSpPr txBox="1"/>
          <p:nvPr/>
        </p:nvSpPr>
        <p:spPr>
          <a:xfrm>
            <a:off x="8714818" y="4246526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selling products in this division was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 laptops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with around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17000 quantities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sold.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6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F821A-8809-950C-B7B1-B6E665343DD7}"/>
              </a:ext>
            </a:extLst>
          </p:cNvPr>
          <p:cNvSpPr txBox="1"/>
          <p:nvPr/>
        </p:nvSpPr>
        <p:spPr>
          <a:xfrm>
            <a:off x="3965331" y="2277208"/>
            <a:ext cx="40444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badi" panose="020B0604020104020204" pitchFamily="34" charset="0"/>
              </a:rPr>
              <a:t>END</a:t>
            </a:r>
          </a:p>
          <a:p>
            <a:pPr algn="ctr"/>
            <a:r>
              <a:rPr lang="en-US" sz="4000" dirty="0">
                <a:latin typeface="Abadi" panose="020B0604020104020204" pitchFamily="34" charset="0"/>
              </a:rPr>
              <a:t>THANK YOU…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44C2-961B-0D65-C357-F14C0321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564" y="2699993"/>
            <a:ext cx="1461359" cy="99277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Ad – Hoc</a:t>
            </a:r>
            <a:br>
              <a:rPr lang="en-US" sz="1200" dirty="0">
                <a:latin typeface="Arial Black" panose="020B0A04020102020204" pitchFamily="34" charset="0"/>
              </a:rPr>
            </a:br>
            <a:r>
              <a:rPr lang="en-US" sz="1200" dirty="0">
                <a:latin typeface="Arial Black" panose="020B0A04020102020204" pitchFamily="34" charset="0"/>
              </a:rPr>
              <a:t>Requests</a:t>
            </a:r>
            <a:endParaRPr lang="en-IN" sz="12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3B8AD0-EFBE-FC39-90AA-DA8288641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" y="378069"/>
            <a:ext cx="4509828" cy="6093069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FA17F3-1743-2F91-7216-B1CEE4525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45" y="378069"/>
            <a:ext cx="4509828" cy="609306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5673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AF09F6-0404-3844-1E39-704DE3ED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DFDD"/>
              </a:clrFrom>
              <a:clrTo>
                <a:srgbClr val="E1DF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0354" y="396384"/>
            <a:ext cx="8106508" cy="60652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9B543D-F7E0-6EDB-B378-62F92D4C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5" y="475515"/>
            <a:ext cx="4258408" cy="588329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Getting familiar with the provided data.</a:t>
            </a:r>
            <a:endParaRPr lang="en-IN" sz="2000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B4F7C-43D2-CB9B-F10E-6D8F517A1BFF}"/>
              </a:ext>
            </a:extLst>
          </p:cNvPr>
          <p:cNvSpPr txBox="1"/>
          <p:nvPr/>
        </p:nvSpPr>
        <p:spPr>
          <a:xfrm>
            <a:off x="480645" y="1496405"/>
            <a:ext cx="34319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Dimensions Tables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Fact Tables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Sales Monthly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Gross Price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Manufacturing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Pre Invoice Deductions</a:t>
            </a: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Schema :- </a:t>
            </a:r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Star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A2E8E-E47F-8E4E-DEB3-D6D44ECB8313}"/>
              </a:ext>
            </a:extLst>
          </p:cNvPr>
          <p:cNvSpPr txBox="1"/>
          <p:nvPr/>
        </p:nvSpPr>
        <p:spPr>
          <a:xfrm>
            <a:off x="480645" y="5178669"/>
            <a:ext cx="269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MySQL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41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DC957-3FB2-07C6-4033-4296A70A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594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1. Provide the list of markets in which customer "</a:t>
            </a:r>
            <a:r>
              <a:rPr lang="en-US" sz="2000" dirty="0" err="1">
                <a:latin typeface="Abadi" panose="020B0604020104020204" pitchFamily="34" charset="0"/>
              </a:rPr>
              <a:t>Atliq</a:t>
            </a:r>
            <a:r>
              <a:rPr lang="en-US" sz="2000" dirty="0">
                <a:latin typeface="Abadi" panose="020B0604020104020204" pitchFamily="34" charset="0"/>
              </a:rPr>
              <a:t> Exclusive" operates its business in the APAC region.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DD220DD-682B-281F-7962-C2DA48B43A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9" y="2140065"/>
            <a:ext cx="1158340" cy="1661304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08747E-1C08-74C2-3758-0F71E09E3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69" y="1604198"/>
            <a:ext cx="7411916" cy="479660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3E943C-8BB3-1274-95AA-5E22EFACA333}"/>
              </a:ext>
            </a:extLst>
          </p:cNvPr>
          <p:cNvSpPr txBox="1"/>
          <p:nvPr/>
        </p:nvSpPr>
        <p:spPr>
          <a:xfrm>
            <a:off x="838200" y="4343400"/>
            <a:ext cx="3191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Within the APAC region</a:t>
            </a:r>
          </a:p>
          <a:p>
            <a:pPr algn="l"/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customer </a:t>
            </a:r>
            <a:r>
              <a:rPr lang="en-US" sz="16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Atliq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Exclusive operates in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8 different markets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total.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C64C8C8-2EC8-C81B-1FE4-32AB5C65B65C}"/>
              </a:ext>
            </a:extLst>
          </p:cNvPr>
          <p:cNvSpPr/>
          <p:nvPr/>
        </p:nvSpPr>
        <p:spPr>
          <a:xfrm>
            <a:off x="3009286" y="2808059"/>
            <a:ext cx="782515" cy="32531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632C-AC8F-9447-4FC3-3AA92B86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46" y="503530"/>
            <a:ext cx="10058400" cy="1047661"/>
          </a:xfrm>
        </p:spPr>
        <p:txBody>
          <a:bodyPr/>
          <a:lstStyle/>
          <a:p>
            <a:r>
              <a:rPr lang="en-US" sz="2000" dirty="0">
                <a:latin typeface="Abadi" panose="020B0604020104020204" pitchFamily="34" charset="0"/>
              </a:rPr>
              <a:t>2. What is the percentage of unique product increase in 2021 vs. 2020?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4376E-5686-8C8D-9299-AD5470089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49" y="2301902"/>
            <a:ext cx="4196618" cy="48612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5A415D-14CB-B85A-948A-87FCB3300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9" y="1565031"/>
            <a:ext cx="5547946" cy="4899757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7379CE2-48BD-3532-17FD-A740521237B7}"/>
              </a:ext>
            </a:extLst>
          </p:cNvPr>
          <p:cNvSpPr/>
          <p:nvPr/>
        </p:nvSpPr>
        <p:spPr>
          <a:xfrm>
            <a:off x="7011023" y="1780931"/>
            <a:ext cx="1422400" cy="812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36.33 %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591892-D8B5-41B8-623A-B488BB57B9A9}"/>
              </a:ext>
            </a:extLst>
          </p:cNvPr>
          <p:cNvCxnSpPr/>
          <p:nvPr/>
        </p:nvCxnSpPr>
        <p:spPr>
          <a:xfrm flipV="1">
            <a:off x="8207486" y="1965062"/>
            <a:ext cx="640080" cy="822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5F27E6-F1F7-06D1-A190-3708A301853C}"/>
              </a:ext>
            </a:extLst>
          </p:cNvPr>
          <p:cNvSpPr txBox="1"/>
          <p:nvPr/>
        </p:nvSpPr>
        <p:spPr>
          <a:xfrm>
            <a:off x="1066800" y="3921369"/>
            <a:ext cx="422616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FY-2020 the number of unique products were </a:t>
            </a:r>
            <a:r>
              <a:rPr lang="en-US" sz="17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245</a:t>
            </a:r>
            <a:r>
              <a:rPr lang="en-US" sz="17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which increased to </a:t>
            </a:r>
            <a:r>
              <a:rPr lang="en-US" sz="17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334</a:t>
            </a:r>
            <a:r>
              <a:rPr lang="en-US" sz="17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 the FY-2021 showing a </a:t>
            </a:r>
            <a:r>
              <a:rPr lang="en-US" sz="17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36 %</a:t>
            </a:r>
            <a:r>
              <a:rPr lang="en-US" sz="17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jump YoY.</a:t>
            </a:r>
          </a:p>
          <a:p>
            <a:br>
              <a:rPr lang="en-US" sz="17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5AAA-BF33-BB9D-8FEA-967802EB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77" y="343656"/>
            <a:ext cx="10058400" cy="1371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3. Provide a report with all the unique product counts for each segment and sort them in descending order of product counts.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47A9E-025E-3472-D687-6B9998BDDD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32" y="2086841"/>
            <a:ext cx="1836579" cy="125740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B70C49-1742-82A2-65FA-0EBA726F76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25" y="1862638"/>
            <a:ext cx="5785339" cy="32801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0D15E7-C9C9-0B78-F8ED-9618DC50479D}"/>
              </a:ext>
            </a:extLst>
          </p:cNvPr>
          <p:cNvSpPr txBox="1"/>
          <p:nvPr/>
        </p:nvSpPr>
        <p:spPr>
          <a:xfrm>
            <a:off x="401516" y="4044462"/>
            <a:ext cx="5297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Notebook, Accessories &amp; Peripherals are the</a:t>
            </a:r>
            <a:r>
              <a:rPr lang="en-US" sz="1600" b="1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3 segments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in terms of unique product  count. Combinedly they account for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83 % of the products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portfolio of the company.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Desktop, Storage &amp; Networking segments can be worked upon to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bring new products.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So growth potential is there if focused a bit more in these segments.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623FD36-5E7D-98EF-2E07-5A67A3B0FB06}"/>
              </a:ext>
            </a:extLst>
          </p:cNvPr>
          <p:cNvSpPr/>
          <p:nvPr/>
        </p:nvSpPr>
        <p:spPr>
          <a:xfrm>
            <a:off x="7983415" y="3754315"/>
            <a:ext cx="915822" cy="1204547"/>
          </a:xfrm>
          <a:prstGeom prst="rightBrace">
            <a:avLst>
              <a:gd name="adj1" fmla="val 0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6773B-1A35-52B4-AD19-3E0E33ACC135}"/>
              </a:ext>
            </a:extLst>
          </p:cNvPr>
          <p:cNvSpPr txBox="1"/>
          <p:nvPr/>
        </p:nvSpPr>
        <p:spPr>
          <a:xfrm>
            <a:off x="9029701" y="4044462"/>
            <a:ext cx="1195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Segment to focus</a:t>
            </a:r>
            <a:endParaRPr lang="en-I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E2505E4-43B1-221C-8E79-9B3AD79DE176}"/>
              </a:ext>
            </a:extLst>
          </p:cNvPr>
          <p:cNvCxnSpPr/>
          <p:nvPr/>
        </p:nvCxnSpPr>
        <p:spPr>
          <a:xfrm>
            <a:off x="5330317" y="1862638"/>
            <a:ext cx="580292" cy="4484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DFCA14-AA9B-5086-8CDE-0FBE780F7CAC}"/>
              </a:ext>
            </a:extLst>
          </p:cNvPr>
          <p:cNvSpPr txBox="1"/>
          <p:nvPr/>
        </p:nvSpPr>
        <p:spPr>
          <a:xfrm>
            <a:off x="3864932" y="1677972"/>
            <a:ext cx="1462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5071-43B2-F73A-8A8E-D19D95FD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68" y="474953"/>
            <a:ext cx="10058400" cy="834514"/>
          </a:xfrm>
        </p:spPr>
        <p:txBody>
          <a:bodyPr/>
          <a:lstStyle/>
          <a:p>
            <a:r>
              <a:rPr lang="en-US" sz="2000" dirty="0">
                <a:latin typeface="Abadi" panose="020B0604020104020204" pitchFamily="34" charset="0"/>
              </a:rPr>
              <a:t>4. Which segment had the most increase in unique products in 2021 vs 2020?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2262BF-2996-7215-BD35-6DD4FD69F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3" y="2526531"/>
            <a:ext cx="3886537" cy="130313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9CCBE-0160-8F00-0C47-4E2744A655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69" y="1679331"/>
            <a:ext cx="5146431" cy="38096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F49DF-EF86-ADDC-F173-EE1ED7B09312}"/>
              </a:ext>
            </a:extLst>
          </p:cNvPr>
          <p:cNvSpPr txBox="1"/>
          <p:nvPr/>
        </p:nvSpPr>
        <p:spPr>
          <a:xfrm>
            <a:off x="853243" y="4237139"/>
            <a:ext cx="47036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Accessories segment had the most increase in unique products YoY basis.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Storage and Networking segment can be focused more to introduce new products there. Thereby diversifying companies portfolio in every segment equally aggressively.</a:t>
            </a:r>
            <a:endParaRPr lang="en-IN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B8D2286-B04F-E7A1-6076-66E44E60484E}"/>
              </a:ext>
            </a:extLst>
          </p:cNvPr>
          <p:cNvSpPr/>
          <p:nvPr/>
        </p:nvSpPr>
        <p:spPr>
          <a:xfrm>
            <a:off x="7983415" y="4325815"/>
            <a:ext cx="439616" cy="633047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537D7-1147-539E-D608-CBF8A21810D6}"/>
              </a:ext>
            </a:extLst>
          </p:cNvPr>
          <p:cNvSpPr txBox="1"/>
          <p:nvPr/>
        </p:nvSpPr>
        <p:spPr>
          <a:xfrm>
            <a:off x="8572500" y="4325815"/>
            <a:ext cx="1195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Segment to focus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AA69B73-29C5-5D5A-2C14-FE5BCA969DF5}"/>
              </a:ext>
            </a:extLst>
          </p:cNvPr>
          <p:cNvCxnSpPr/>
          <p:nvPr/>
        </p:nvCxnSpPr>
        <p:spPr>
          <a:xfrm>
            <a:off x="6096000" y="1972001"/>
            <a:ext cx="580292" cy="44840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D5ECFA-33DD-DDE4-1445-DA183B9B360A}"/>
              </a:ext>
            </a:extLst>
          </p:cNvPr>
          <p:cNvSpPr txBox="1"/>
          <p:nvPr/>
        </p:nvSpPr>
        <p:spPr>
          <a:xfrm>
            <a:off x="4630615" y="1787335"/>
            <a:ext cx="1462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increase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3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2582-F6A8-1B66-9770-A2D655E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3" y="405902"/>
            <a:ext cx="10058400" cy="1371600"/>
          </a:xfrm>
        </p:spPr>
        <p:txBody>
          <a:bodyPr/>
          <a:lstStyle/>
          <a:p>
            <a:r>
              <a:rPr lang="en-US" sz="2000" dirty="0">
                <a:latin typeface="Abadi" panose="020B0604020104020204" pitchFamily="34" charset="0"/>
              </a:rPr>
              <a:t>5. Get the products that have the highest and lowest manufacturing costs.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D563B-A7A5-5749-6D62-33BE6836C0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35" y="2607389"/>
            <a:ext cx="3444538" cy="59441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EB0B4-C088-18CF-3900-BDC29586F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01262"/>
            <a:ext cx="5653453" cy="39192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1D49B-859A-8C1C-8CA6-D9958A76537C}"/>
              </a:ext>
            </a:extLst>
          </p:cNvPr>
          <p:cNvSpPr txBox="1"/>
          <p:nvPr/>
        </p:nvSpPr>
        <p:spPr>
          <a:xfrm>
            <a:off x="6529755" y="4233114"/>
            <a:ext cx="4991098" cy="3539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                               Mouse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869C5-A410-EEFE-BC4F-77D95280376B}"/>
              </a:ext>
            </a:extLst>
          </p:cNvPr>
          <p:cNvSpPr txBox="1"/>
          <p:nvPr/>
        </p:nvSpPr>
        <p:spPr>
          <a:xfrm>
            <a:off x="905608" y="4004517"/>
            <a:ext cx="5190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Highest Manufacturing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–&gt;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AQ HOME Allin1 Gen 2 (Personal Computer) =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240.54 $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Lowest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Manufacturing Cost –&gt;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AQ Master wired x1 </a:t>
            </a:r>
            <a:r>
              <a:rPr lang="en-US" sz="1600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Ms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(Mouse) =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0.89 $</a:t>
            </a:r>
          </a:p>
        </p:txBody>
      </p:sp>
    </p:spTree>
    <p:extLst>
      <p:ext uri="{BB962C8B-B14F-4D97-AF65-F5344CB8AC3E}">
        <p14:creationId xmlns:p14="http://schemas.microsoft.com/office/powerpoint/2010/main" val="127289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3CE4-6B5A-8F0A-74C7-41912E7A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26" y="616217"/>
            <a:ext cx="10058400" cy="1371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6. Generate a report which contains the top 5 customers who received an average high </a:t>
            </a:r>
            <a:r>
              <a:rPr lang="en-US" sz="2000" dirty="0" err="1">
                <a:latin typeface="Abadi" panose="020B0604020104020204" pitchFamily="34" charset="0"/>
              </a:rPr>
              <a:t>pre_invoice_discount_pct</a:t>
            </a:r>
            <a:r>
              <a:rPr lang="en-US" sz="2000" dirty="0">
                <a:latin typeface="Abadi" panose="020B0604020104020204" pitchFamily="34" charset="0"/>
              </a:rPr>
              <a:t> for the fiscal year 2021 and in the Indian market.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5D50EA-9569-D398-5055-37ADAA92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97" y="2668845"/>
            <a:ext cx="3330229" cy="110499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4063E8-6A0D-5B1F-4688-2070B4905B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07" y="2188743"/>
            <a:ext cx="4679085" cy="31701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0B376-ACBD-1667-507E-476D517345F9}"/>
              </a:ext>
            </a:extLst>
          </p:cNvPr>
          <p:cNvSpPr txBox="1"/>
          <p:nvPr/>
        </p:nvSpPr>
        <p:spPr>
          <a:xfrm>
            <a:off x="844926" y="4308230"/>
            <a:ext cx="4973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max of average high pre invoice discount was given to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Flipkart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min of average high pre invoice discount was given to </a:t>
            </a:r>
            <a:r>
              <a:rPr lang="en-US" sz="16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Amazon.</a:t>
            </a:r>
            <a:endParaRPr lang="en-US" sz="16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6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774</TotalTime>
  <Words>861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 Black</vt:lpstr>
      <vt:lpstr>Calibri</vt:lpstr>
      <vt:lpstr>Garamond</vt:lpstr>
      <vt:lpstr>Segoe UI</vt:lpstr>
      <vt:lpstr>Times New Roman</vt:lpstr>
      <vt:lpstr>Wingdings</vt:lpstr>
      <vt:lpstr>Savon</vt:lpstr>
      <vt:lpstr>CODEBASICS SQL Project Challenge</vt:lpstr>
      <vt:lpstr>Ad – Hoc Requests</vt:lpstr>
      <vt:lpstr>Getting familiar with the provided data.</vt:lpstr>
      <vt:lpstr>1. Provide the list of markets in which customer "Atliq Exclusive" operates its business in the APAC region.</vt:lpstr>
      <vt:lpstr>2. What is the percentage of unique product increase in 2021 vs. 2020?</vt:lpstr>
      <vt:lpstr>3. Provide a report with all the unique product counts for each segment and sort them in descending order of product counts.</vt:lpstr>
      <vt:lpstr>4. Which segment had the most increase in unique products in 2021 vs 2020?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</vt:lpstr>
      <vt:lpstr>7. Get the complete report of the Gross sales amount for the customer “Atliq Exclusive” for each month . This analysis helps to get an idea of low and high-performing months and take strategic decisions.</vt:lpstr>
      <vt:lpstr>PowerPoint Presentation</vt:lpstr>
      <vt:lpstr>8. In which quarter of 2020, got the maximum total_sold_quantity?</vt:lpstr>
      <vt:lpstr>9. Which channel helped to bring more gross sales in the fiscal year 2021 and the percentage of contribution?</vt:lpstr>
      <vt:lpstr>10. Get the Top 3 products in each division that have a high total_sold_quantity in the fiscal_year 2021?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Provide the list of markets in which customer "Atliq Exclusive" operates its business in the APAC region.</dc:title>
  <dc:creator>Ayush nautiyal</dc:creator>
  <cp:lastModifiedBy>Ayush nautiyal</cp:lastModifiedBy>
  <cp:revision>41</cp:revision>
  <dcterms:created xsi:type="dcterms:W3CDTF">2023-08-22T06:21:11Z</dcterms:created>
  <dcterms:modified xsi:type="dcterms:W3CDTF">2023-08-28T11:58:19Z</dcterms:modified>
</cp:coreProperties>
</file>