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80328" autoAdjust="0"/>
  </p:normalViewPr>
  <p:slideViewPr>
    <p:cSldViewPr snapToGrid="0" snapToObjects="1">
      <p:cViewPr varScale="1">
        <p:scale>
          <a:sx n="56" d="100"/>
          <a:sy n="56" d="100"/>
        </p:scale>
        <p:origin x="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7CBA4-18C4-3448-B45C-A01FF546D04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A0C3D-BF4B-7C45-BE0B-4F580925A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4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Fanatical cyclist</a:t>
            </a:r>
          </a:p>
          <a:p>
            <a:endParaRPr lang="en-US" dirty="0" smtClean="0"/>
          </a:p>
          <a:p>
            <a:r>
              <a:rPr lang="en-US" dirty="0" err="1" smtClean="0"/>
              <a:t>Strava</a:t>
            </a:r>
            <a:r>
              <a:rPr lang="en-US" dirty="0" smtClean="0"/>
              <a:t> segment</a:t>
            </a:r>
          </a:p>
          <a:p>
            <a:endParaRPr lang="en-US" dirty="0" smtClean="0"/>
          </a:p>
          <a:p>
            <a:r>
              <a:rPr lang="en-US" dirty="0" smtClean="0"/>
              <a:t>Where are the gradient chevrons?</a:t>
            </a:r>
          </a:p>
          <a:p>
            <a:endParaRPr lang="en-US" dirty="0" smtClean="0"/>
          </a:p>
          <a:p>
            <a:r>
              <a:rPr lang="en-US" dirty="0" smtClean="0"/>
              <a:t>Where are</a:t>
            </a:r>
            <a:r>
              <a:rPr lang="en-US" baseline="0" dirty="0" smtClean="0"/>
              <a:t> the contours?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map just does not do it for a fanatical cyclist like me. I spend time looking for Chevrons </a:t>
            </a:r>
            <a:r>
              <a:rPr lang="en-US" baseline="0" dirty="0" smtClean="0"/>
              <a:t>which tell me where all the best hills are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0C3D-BF4B-7C45-BE0B-4F580925A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OSM data has</a:t>
            </a:r>
            <a:r>
              <a:rPr lang="en-US" baseline="0" dirty="0" smtClean="0"/>
              <a:t> lost the elevation from GPX traces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0C3D-BF4B-7C45-BE0B-4F580925A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Show</a:t>
            </a:r>
            <a:r>
              <a:rPr lang="en-US" baseline="0" dirty="0" smtClean="0"/>
              <a:t> GPX layer as perfect world example of what we are trying to achieve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DEM data sources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LIDAR data looked good as high resolution but did not cover </a:t>
            </a:r>
            <a:r>
              <a:rPr lang="en-US" baseline="0" dirty="0" err="1" smtClean="0"/>
              <a:t>Clyffe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Pypard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smtClean="0"/>
              <a:t>first version of the ASTER GDEM, released in June 2009, was generated using stereo-pair images collected by the ASTER instrument onboard Terra. ASTER GDEM coverage spans from 83 degrees north latitude to 83 degrees south, encompassing 99 percent of Earth's landmass.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SRTM The new data have been released with a 1 arc-second, or about 30 meters (98 feet), sampling that reveals the full resolution of the original measurements.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How to add height to </a:t>
            </a:r>
            <a:r>
              <a:rPr lang="en-US" baseline="0" dirty="0" err="1" smtClean="0"/>
              <a:t>linestring</a:t>
            </a:r>
            <a:r>
              <a:rPr lang="en-US" baseline="0" dirty="0" smtClean="0"/>
              <a:t> SHOW FUNCTION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How to write plugin in QGIS to show the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0C3D-BF4B-7C45-BE0B-4F580925A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Contours have the resampling done for you</a:t>
            </a:r>
          </a:p>
          <a:p>
            <a:endParaRPr lang="en-US" dirty="0" smtClean="0"/>
          </a:p>
          <a:p>
            <a:r>
              <a:rPr lang="en-US" dirty="0" smtClean="0"/>
              <a:t>Can use</a:t>
            </a:r>
            <a:r>
              <a:rPr lang="en-US" baseline="0" dirty="0" smtClean="0"/>
              <a:t> OS Terrain 50 data set or create your own from DEM using OGR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A0C3D-BF4B-7C45-BE0B-4F580925A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autoguide-logo_green_icon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62" y="44897"/>
            <a:ext cx="1398835" cy="1853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6277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Nautoguide Ltd.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ve@nautoguid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ve@nautoguid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ile://localhost/Applications/WebStorm.ap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file://localhost/Applications/WebStorm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Applications/Sublime%20Text.app" TargetMode="External"/><Relationship Id="rId4" Type="http://schemas.openxmlformats.org/officeDocument/2006/relationships/hyperlink" Target="file://localhost/Applications/QGIS.ap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Applications/WebStorm.ap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Applications/WebStorm.app" TargetMode="External"/><Relationship Id="rId3" Type="http://schemas.openxmlformats.org/officeDocument/2006/relationships/hyperlink" Target="file://localhost/Applications/QGIS.ap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Hill Gradients Using FOSS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Dave Barter  - CEO</a:t>
            </a:r>
          </a:p>
          <a:p>
            <a:r>
              <a:rPr lang="en-US" dirty="0" smtClean="0"/>
              <a:t>Nautoguide Ltd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dave@nautoguide.com</a:t>
            </a:r>
            <a:r>
              <a:rPr lang="en-US" dirty="0" smtClean="0"/>
              <a:t> @</a:t>
            </a:r>
            <a:r>
              <a:rPr lang="en-US" dirty="0" err="1" smtClean="0"/>
              <a:t>citizenfishy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Hill Gradients Using FOSS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Dave Barter  - CEO</a:t>
            </a:r>
          </a:p>
          <a:p>
            <a:r>
              <a:rPr lang="en-US" dirty="0" smtClean="0"/>
              <a:t>Nautoguide Ltd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dave@nautoguide.com</a:t>
            </a:r>
            <a:r>
              <a:rPr lang="en-US" dirty="0"/>
              <a:t> @</a:t>
            </a:r>
            <a:r>
              <a:rPr lang="en-US" dirty="0" err="1"/>
              <a:t>citizenfishy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Clyffe</a:t>
            </a:r>
            <a:r>
              <a:rPr lang="en-US" dirty="0" smtClean="0"/>
              <a:t> </a:t>
            </a:r>
            <a:r>
              <a:rPr lang="en-US" dirty="0" err="1" smtClean="0"/>
              <a:t>Pypard</a:t>
            </a:r>
            <a:endParaRPr lang="en-US" dirty="0"/>
          </a:p>
        </p:txBody>
      </p:sp>
      <p:pic>
        <p:nvPicPr>
          <p:cNvPr id="3" name="Picture 2" descr="Screen Shot 2016-06-13 at 09.3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5" y="1617993"/>
            <a:ext cx="6525022" cy="4231574"/>
          </a:xfrm>
          <a:prstGeom prst="rect">
            <a:avLst/>
          </a:prstGeom>
        </p:spPr>
      </p:pic>
      <p:pic>
        <p:nvPicPr>
          <p:cNvPr id="4" name="Picture 3" descr="Screen Shot 2016-06-13 at 09.46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48" y="2145478"/>
            <a:ext cx="3860002" cy="3288319"/>
          </a:xfrm>
          <a:prstGeom prst="rect">
            <a:avLst/>
          </a:prstGeom>
        </p:spPr>
      </p:pic>
      <p:pic>
        <p:nvPicPr>
          <p:cNvPr id="11" name="Picture 10" descr="Screen Shot 2016-06-13 at 09.50.2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7" y="2145478"/>
            <a:ext cx="4135047" cy="3288319"/>
          </a:xfrm>
          <a:prstGeom prst="rect">
            <a:avLst/>
          </a:prstGeom>
        </p:spPr>
      </p:pic>
      <p:pic>
        <p:nvPicPr>
          <p:cNvPr id="16" name="Picture 15" descr="Screen Shot 2016-06-13 at 09.54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5" y="1967829"/>
            <a:ext cx="7338199" cy="42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2890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Source height data</a:t>
            </a:r>
          </a:p>
          <a:p>
            <a:r>
              <a:rPr lang="en-US" dirty="0" smtClean="0"/>
              <a:t>Add Z values to road line strings</a:t>
            </a:r>
          </a:p>
          <a:p>
            <a:r>
              <a:rPr lang="en-US" dirty="0" smtClean="0"/>
              <a:t>Find and categorize gradient markers</a:t>
            </a:r>
          </a:p>
          <a:p>
            <a:r>
              <a:rPr lang="en-US" dirty="0" smtClean="0"/>
              <a:t>Sensibly add to map</a:t>
            </a:r>
            <a:endParaRPr lang="en-US" dirty="0"/>
          </a:p>
        </p:txBody>
      </p:sp>
      <p:pic>
        <p:nvPicPr>
          <p:cNvPr id="7" name="Picture 6" descr="QGis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49" y="1324951"/>
            <a:ext cx="2637924" cy="2906663"/>
          </a:xfrm>
          <a:prstGeom prst="rect">
            <a:avLst/>
          </a:prstGeom>
        </p:spPr>
      </p:pic>
      <p:pic>
        <p:nvPicPr>
          <p:cNvPr id="11" name="Picture 10" descr="postgis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97" y="4558598"/>
            <a:ext cx="3340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Z-Values to Road </a:t>
            </a:r>
            <a:r>
              <a:rPr lang="en-US" dirty="0" err="1" smtClean="0"/>
              <a:t>Linestrings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6998" y="2046228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 LIDAR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ASTER DEM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SRTM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167228" y="3598543"/>
            <a:ext cx="4515653" cy="2155988"/>
            <a:chOff x="3167228" y="3598543"/>
            <a:chExt cx="4515653" cy="21559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167228" y="5754531"/>
              <a:ext cx="162281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790041" y="4578538"/>
              <a:ext cx="0" cy="1175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90041" y="4578538"/>
              <a:ext cx="152089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310938" y="3598543"/>
              <a:ext cx="0" cy="979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310938" y="3598543"/>
              <a:ext cx="137194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 flipV="1">
            <a:off x="2814667" y="1983508"/>
            <a:ext cx="4069242" cy="336334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708166" y="1983508"/>
            <a:ext cx="2916359" cy="3771023"/>
            <a:chOff x="3708166" y="1983508"/>
            <a:chExt cx="2916359" cy="3771023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708166" y="5150850"/>
              <a:ext cx="0" cy="6036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539171" y="4492294"/>
              <a:ext cx="0" cy="1262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90041" y="4045416"/>
              <a:ext cx="0" cy="5331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715122" y="2367666"/>
              <a:ext cx="7840" cy="22108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608845" y="1983508"/>
              <a:ext cx="15680" cy="16150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563573" y="2046228"/>
            <a:ext cx="4045272" cy="3104622"/>
            <a:chOff x="2563573" y="2046228"/>
            <a:chExt cx="4045272" cy="310462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563573" y="5150850"/>
              <a:ext cx="197559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539171" y="4100296"/>
              <a:ext cx="250870" cy="10505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790041" y="2367666"/>
              <a:ext cx="925081" cy="167775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722962" y="2046228"/>
              <a:ext cx="885883" cy="32143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ction Button: Custom 47">
            <a:hlinkClick r:id="rId3" action="ppaction://program" highlightClick="1"/>
          </p:cNvPr>
          <p:cNvSpPr/>
          <p:nvPr/>
        </p:nvSpPr>
        <p:spPr>
          <a:xfrm>
            <a:off x="5871916" y="5699647"/>
            <a:ext cx="2571413" cy="68991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Z-Values to Road </a:t>
            </a:r>
            <a:r>
              <a:rPr lang="en-US" dirty="0" err="1" smtClean="0"/>
              <a:t>Linestrings</a:t>
            </a:r>
            <a:r>
              <a:rPr lang="en-US" dirty="0" smtClean="0"/>
              <a:t> Using Contours</a:t>
            </a:r>
            <a:endParaRPr lang="en-US" dirty="0"/>
          </a:p>
        </p:txBody>
      </p:sp>
      <p:cxnSp>
        <p:nvCxnSpPr>
          <p:cNvPr id="4" name="Curved Connector 3"/>
          <p:cNvCxnSpPr/>
          <p:nvPr/>
        </p:nvCxnSpPr>
        <p:spPr>
          <a:xfrm flipV="1">
            <a:off x="2132391" y="3943497"/>
            <a:ext cx="5738642" cy="228926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/>
          <p:nvPr/>
        </p:nvCxnSpPr>
        <p:spPr>
          <a:xfrm flipV="1">
            <a:off x="2402386" y="4189976"/>
            <a:ext cx="5738642" cy="228926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flipV="1">
            <a:off x="1395462" y="3300620"/>
            <a:ext cx="5738642" cy="228926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flipV="1">
            <a:off x="457201" y="2265746"/>
            <a:ext cx="5738642" cy="228926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1952079" y="2963503"/>
            <a:ext cx="5182025" cy="311246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288743" y="3183020"/>
            <a:ext cx="2042236" cy="2406867"/>
            <a:chOff x="3288743" y="3183020"/>
            <a:chExt cx="2042236" cy="2406867"/>
          </a:xfrm>
        </p:grpSpPr>
        <p:sp>
          <p:nvSpPr>
            <p:cNvPr id="11" name="Oval 10"/>
            <p:cNvSpPr/>
            <p:nvPr/>
          </p:nvSpPr>
          <p:spPr>
            <a:xfrm>
              <a:off x="3288743" y="3183020"/>
              <a:ext cx="164633" cy="14896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46626" y="4041016"/>
              <a:ext cx="164633" cy="14896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84117" y="5205728"/>
              <a:ext cx="164633" cy="14896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66346" y="5440927"/>
              <a:ext cx="164633" cy="148960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02386" y="2963503"/>
            <a:ext cx="3773857" cy="3010542"/>
            <a:chOff x="2402386" y="2963503"/>
            <a:chExt cx="3773857" cy="3010542"/>
          </a:xfrm>
        </p:grpSpPr>
        <p:sp>
          <p:nvSpPr>
            <p:cNvPr id="16" name="Oval 15"/>
            <p:cNvSpPr/>
            <p:nvPr/>
          </p:nvSpPr>
          <p:spPr>
            <a:xfrm>
              <a:off x="3896318" y="3535819"/>
              <a:ext cx="164633" cy="14896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402386" y="2963503"/>
              <a:ext cx="164633" cy="14896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610" y="5825085"/>
              <a:ext cx="164633" cy="14896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11259" y="4758852"/>
              <a:ext cx="164633" cy="14896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06250" y="3057582"/>
            <a:ext cx="905009" cy="885915"/>
            <a:chOff x="3606250" y="3057582"/>
            <a:chExt cx="905009" cy="885915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06250" y="3057582"/>
              <a:ext cx="454701" cy="3527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31508" y="3465260"/>
              <a:ext cx="379751" cy="4782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ction Button: Custom 30">
            <a:hlinkClick r:id="rId3" action="ppaction://program" highlightClick="1"/>
          </p:cNvPr>
          <p:cNvSpPr/>
          <p:nvPr/>
        </p:nvSpPr>
        <p:spPr>
          <a:xfrm>
            <a:off x="6318777" y="4899971"/>
            <a:ext cx="2571413" cy="68991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see the code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73765" y="2323213"/>
            <a:ext cx="5370235" cy="1442709"/>
            <a:chOff x="3769464" y="2261400"/>
            <a:chExt cx="5370235" cy="1442709"/>
          </a:xfrm>
        </p:grpSpPr>
        <p:grpSp>
          <p:nvGrpSpPr>
            <p:cNvPr id="10" name="Group 9"/>
            <p:cNvGrpSpPr/>
            <p:nvPr/>
          </p:nvGrpSpPr>
          <p:grpSpPr>
            <a:xfrm>
              <a:off x="3769464" y="2261400"/>
              <a:ext cx="1725067" cy="1442709"/>
              <a:chOff x="3769464" y="2261400"/>
              <a:chExt cx="1725067" cy="144270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769464" y="2899502"/>
                <a:ext cx="495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D1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264783" y="3334777"/>
                <a:ext cx="495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D2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978634" y="2261400"/>
                <a:ext cx="495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99212" y="3162652"/>
                <a:ext cx="495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dirty="0"/>
                  <a:t>2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470553" y="2446066"/>
              <a:ext cx="3669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Height = H1 + D1/(D1+D2) x (H2 –H1)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2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QGIS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2890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QGIS does not fully support Z values</a:t>
            </a:r>
          </a:p>
          <a:p>
            <a:r>
              <a:rPr lang="en-US" dirty="0" err="1" smtClean="0"/>
              <a:t>profileViewer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Time for some </a:t>
            </a:r>
            <a:r>
              <a:rPr lang="en-US" dirty="0" err="1" smtClean="0"/>
              <a:t>hackery</a:t>
            </a:r>
            <a:endParaRPr lang="en-US" dirty="0"/>
          </a:p>
        </p:txBody>
      </p:sp>
      <p:pic>
        <p:nvPicPr>
          <p:cNvPr id="7" name="Picture 6" descr="QGis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49" y="1324951"/>
            <a:ext cx="2637924" cy="2906663"/>
          </a:xfrm>
          <a:prstGeom prst="rect">
            <a:avLst/>
          </a:prstGeom>
        </p:spPr>
      </p:pic>
      <p:sp>
        <p:nvSpPr>
          <p:cNvPr id="6" name="Action Button: Custom 5">
            <a:hlinkClick r:id="rId3" action="ppaction://program" highlightClick="1"/>
          </p:cNvPr>
          <p:cNvSpPr/>
          <p:nvPr/>
        </p:nvSpPr>
        <p:spPr>
          <a:xfrm>
            <a:off x="1114977" y="4837156"/>
            <a:ext cx="2571413" cy="68991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see the code</a:t>
            </a:r>
            <a:endParaRPr lang="en-US" dirty="0"/>
          </a:p>
        </p:txBody>
      </p:sp>
      <p:sp>
        <p:nvSpPr>
          <p:cNvPr id="8" name="Action Button: Custom 7">
            <a:hlinkClick r:id="rId4" action="ppaction://program" highlightClick="1"/>
          </p:cNvPr>
          <p:cNvSpPr/>
          <p:nvPr/>
        </p:nvSpPr>
        <p:spPr>
          <a:xfrm>
            <a:off x="4868285" y="4829190"/>
            <a:ext cx="2571413" cy="68991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see </a:t>
            </a:r>
            <a:r>
              <a:rPr lang="en-US" dirty="0" smtClean="0"/>
              <a:t>it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3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28909" cy="19277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Gradient</a:t>
            </a:r>
          </a:p>
          <a:p>
            <a:r>
              <a:rPr lang="en-US" dirty="0" smtClean="0"/>
              <a:t>Azimuth</a:t>
            </a:r>
          </a:p>
          <a:p>
            <a:r>
              <a:rPr lang="en-US" dirty="0" smtClean="0"/>
              <a:t>Road segment + 1</a:t>
            </a:r>
          </a:p>
          <a:p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6" name="Action Button: Custom 5">
            <a:hlinkClick r:id="rId2" action="ppaction://program" highlightClick="1"/>
          </p:cNvPr>
          <p:cNvSpPr/>
          <p:nvPr/>
        </p:nvSpPr>
        <p:spPr>
          <a:xfrm>
            <a:off x="6107106" y="5244929"/>
            <a:ext cx="2571413" cy="68991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see the code</a:t>
            </a:r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893723" y="4037576"/>
            <a:ext cx="3959035" cy="2022709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9334" y="6224924"/>
            <a:ext cx="4735163" cy="39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24552" y="5785886"/>
            <a:ext cx="0" cy="478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21721" y="4743172"/>
            <a:ext cx="0" cy="1488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87269" y="6060285"/>
            <a:ext cx="729090" cy="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214266" y="4743172"/>
            <a:ext cx="15679" cy="1042714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75421" y="5683967"/>
            <a:ext cx="42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53464" y="5060263"/>
            <a:ext cx="4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dY</a:t>
            </a:r>
            <a:endParaRPr lang="en-US" dirty="0"/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5312533" y="3284941"/>
            <a:ext cx="956364" cy="752635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lus 28"/>
          <p:cNvSpPr/>
          <p:nvPr/>
        </p:nvSpPr>
        <p:spPr>
          <a:xfrm>
            <a:off x="4899872" y="3771019"/>
            <a:ext cx="412661" cy="39983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 gradients</a:t>
            </a:r>
            <a:endParaRPr lang="en-US" dirty="0"/>
          </a:p>
        </p:txBody>
      </p:sp>
      <p:sp>
        <p:nvSpPr>
          <p:cNvPr id="6" name="Action Button: Custom 5">
            <a:hlinkClick r:id="rId2" action="ppaction://program" highlightClick="1"/>
          </p:cNvPr>
          <p:cNvSpPr/>
          <p:nvPr/>
        </p:nvSpPr>
        <p:spPr>
          <a:xfrm>
            <a:off x="6107106" y="5244929"/>
            <a:ext cx="2571413" cy="68991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see the 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45946" y="2935157"/>
            <a:ext cx="3026114" cy="2422546"/>
          </a:xfrm>
          <a:prstGeom prst="ellipse">
            <a:avLst/>
          </a:prstGeom>
          <a:solidFill>
            <a:schemeClr val="tx1">
              <a:alpha val="35000"/>
            </a:schemeClr>
          </a:soli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83968" y="2634225"/>
            <a:ext cx="5660244" cy="2610705"/>
            <a:chOff x="783968" y="2634225"/>
            <a:chExt cx="5660244" cy="2610705"/>
          </a:xfrm>
        </p:grpSpPr>
        <p:grpSp>
          <p:nvGrpSpPr>
            <p:cNvPr id="10" name="Group 9"/>
            <p:cNvGrpSpPr/>
            <p:nvPr/>
          </p:nvGrpSpPr>
          <p:grpSpPr>
            <a:xfrm>
              <a:off x="783968" y="2634225"/>
              <a:ext cx="5660244" cy="2610705"/>
              <a:chOff x="783968" y="2634225"/>
              <a:chExt cx="5660244" cy="2610705"/>
            </a:xfrm>
          </p:grpSpPr>
          <p:cxnSp>
            <p:nvCxnSpPr>
              <p:cNvPr id="7" name="Curved Connector 6"/>
              <p:cNvCxnSpPr/>
              <p:nvPr/>
            </p:nvCxnSpPr>
            <p:spPr>
              <a:xfrm flipV="1">
                <a:off x="783968" y="2634225"/>
                <a:ext cx="5660244" cy="2610705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2555734" y="4805892"/>
                <a:ext cx="156794" cy="141119"/>
              </a:xfrm>
              <a:prstGeom prst="ellips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59003" y="4581974"/>
                <a:ext cx="156794" cy="141119"/>
              </a:xfrm>
              <a:prstGeom prst="ellips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03950" y="4331096"/>
                <a:ext cx="156794" cy="141119"/>
              </a:xfrm>
              <a:prstGeom prst="ellips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546979" y="3774459"/>
                <a:ext cx="156794" cy="141119"/>
              </a:xfrm>
              <a:prstGeom prst="ellips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66136" y="2896384"/>
                <a:ext cx="156794" cy="141119"/>
              </a:xfrm>
              <a:prstGeom prst="ellips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63401" y="443656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2578" y="414643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94623" y="396176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1232" y="3420807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</p:grpSp>
      <p:sp>
        <p:nvSpPr>
          <p:cNvPr id="25" name="Action Button: Custom 24">
            <a:hlinkClick r:id="rId3" action="ppaction://program" highlightClick="1"/>
          </p:cNvPr>
          <p:cNvSpPr/>
          <p:nvPr/>
        </p:nvSpPr>
        <p:spPr>
          <a:xfrm>
            <a:off x="6120737" y="4170804"/>
            <a:ext cx="2571413" cy="68991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see the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577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Fully OSM compliant version</a:t>
            </a:r>
          </a:p>
          <a:p>
            <a:r>
              <a:rPr lang="en-US" dirty="0" smtClean="0"/>
              <a:t>Combine DEMs to increase accuracy</a:t>
            </a:r>
          </a:p>
          <a:p>
            <a:r>
              <a:rPr lang="en-US" dirty="0" smtClean="0"/>
              <a:t>Better road traversal </a:t>
            </a:r>
            <a:r>
              <a:rPr lang="en-US" dirty="0" smtClean="0"/>
              <a:t>algorithm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https</a:t>
            </a:r>
            <a:r>
              <a:rPr lang="en-US" sz="2400" dirty="0">
                <a:solidFill>
                  <a:schemeClr val="accent1"/>
                </a:solidFill>
              </a:rPr>
              <a:t>://</a:t>
            </a:r>
            <a:r>
              <a:rPr lang="en-US" sz="2400" dirty="0" err="1">
                <a:solidFill>
                  <a:schemeClr val="accent1"/>
                </a:solidFill>
              </a:rPr>
              <a:t>github.com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nautoguide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gradient_markers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1685</TotalTime>
  <Words>373</Words>
  <Application>Microsoft Macintosh PowerPoint</Application>
  <PresentationFormat>On-screen Show (4:3)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 Black </vt:lpstr>
      <vt:lpstr>Finding Hill Gradients Using FOSS</vt:lpstr>
      <vt:lpstr>Clyffe Pypard</vt:lpstr>
      <vt:lpstr>Methodology</vt:lpstr>
      <vt:lpstr>Adding Z-Values to Road Linestrings</vt:lpstr>
      <vt:lpstr>Adding Z-Values to Road Linestrings Using Contours</vt:lpstr>
      <vt:lpstr>View in QGIS</vt:lpstr>
      <vt:lpstr>Calculate Gradients</vt:lpstr>
      <vt:lpstr>Distribute gradients</vt:lpstr>
      <vt:lpstr>Improvements</vt:lpstr>
      <vt:lpstr>Finding Hill Gradients Using FOSS</vt:lpstr>
    </vt:vector>
  </TitlesOfParts>
  <Company>Nautoguide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Barter</dc:creator>
  <cp:lastModifiedBy>Dave Barter</cp:lastModifiedBy>
  <cp:revision>50</cp:revision>
  <dcterms:created xsi:type="dcterms:W3CDTF">2015-06-29T07:40:23Z</dcterms:created>
  <dcterms:modified xsi:type="dcterms:W3CDTF">2016-06-14T08:39:50Z</dcterms:modified>
</cp:coreProperties>
</file>