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uv.fr/en/datasets/base-de-donnees-accidents-corporels-de-la-circulatio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FEB2-1229-F74A-9123-4DFBE10A0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severe collisions in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5B613-9CF4-1A47-9025-89E28BEDB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5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CF742-B079-3644-ADA0-43D9CE0764B3}"/>
              </a:ext>
            </a:extLst>
          </p:cNvPr>
          <p:cNvSpPr txBox="1"/>
          <p:nvPr/>
        </p:nvSpPr>
        <p:spPr>
          <a:xfrm>
            <a:off x="854766" y="788606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Everyone has an interest in avoiding severe traffic collisions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FCFEB-56CD-9348-9CF3-33F63F68276D}"/>
              </a:ext>
            </a:extLst>
          </p:cNvPr>
          <p:cNvSpPr txBox="1"/>
          <p:nvPr/>
        </p:nvSpPr>
        <p:spPr>
          <a:xfrm>
            <a:off x="1490869" y="2037521"/>
            <a:ext cx="79612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Policy makers and public officials would want to know how to minimize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Carmakers are also interested in making their cars safer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Developers would be interested in predicting collisions, so as to notify drivers in real time.</a:t>
            </a:r>
          </a:p>
        </p:txBody>
      </p:sp>
    </p:spTree>
    <p:extLst>
      <p:ext uri="{BB962C8B-B14F-4D97-AF65-F5344CB8AC3E}">
        <p14:creationId xmlns:p14="http://schemas.microsoft.com/office/powerpoint/2010/main" val="424143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CF742-B079-3644-ADA0-43D9CE0764B3}"/>
              </a:ext>
            </a:extLst>
          </p:cNvPr>
          <p:cNvSpPr txBox="1"/>
          <p:nvPr/>
        </p:nvSpPr>
        <p:spPr>
          <a:xfrm>
            <a:off x="854766" y="788606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Acquisition  and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FCFEB-56CD-9348-9CF3-33F63F68276D}"/>
              </a:ext>
            </a:extLst>
          </p:cNvPr>
          <p:cNvSpPr txBox="1"/>
          <p:nvPr/>
        </p:nvSpPr>
        <p:spPr>
          <a:xfrm>
            <a:off x="1490869" y="2037521"/>
            <a:ext cx="79612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datasets from : </a:t>
            </a:r>
            <a:r>
              <a:rPr lang="en-US" sz="2400" u="sng" dirty="0">
                <a:hlinkClick r:id="rId2"/>
              </a:rPr>
              <a:t>https://www.data.gouv.fr/en/datasets/base-de-donnees-accidents-corporels-de-la-circulation/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130169 rows,  44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Missing values were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12 features kept for analysis</a:t>
            </a:r>
          </a:p>
        </p:txBody>
      </p:sp>
    </p:spTree>
    <p:extLst>
      <p:ext uri="{BB962C8B-B14F-4D97-AF65-F5344CB8AC3E}">
        <p14:creationId xmlns:p14="http://schemas.microsoft.com/office/powerpoint/2010/main" val="172401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CF742-B079-3644-ADA0-43D9CE0764B3}"/>
              </a:ext>
            </a:extLst>
          </p:cNvPr>
          <p:cNvSpPr txBox="1"/>
          <p:nvPr/>
        </p:nvSpPr>
        <p:spPr>
          <a:xfrm>
            <a:off x="854766" y="788606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Deadly collisions are more relatively more frequent in dark conditions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D04851-9CF4-EF4A-B933-285763976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726" y="1578095"/>
            <a:ext cx="5933924" cy="43044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676DC6-CFA1-DC40-A8F3-1494C0A80F53}"/>
              </a:ext>
            </a:extLst>
          </p:cNvPr>
          <p:cNvCxnSpPr>
            <a:cxnSpLocks/>
          </p:cNvCxnSpPr>
          <p:nvPr/>
        </p:nvCxnSpPr>
        <p:spPr>
          <a:xfrm flipV="1">
            <a:off x="2531264" y="3429001"/>
            <a:ext cx="2399082" cy="64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8BB204-9628-434D-B080-4F72818313E8}"/>
              </a:ext>
            </a:extLst>
          </p:cNvPr>
          <p:cNvCxnSpPr/>
          <p:nvPr/>
        </p:nvCxnSpPr>
        <p:spPr>
          <a:xfrm>
            <a:off x="6877878" y="3597965"/>
            <a:ext cx="294198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DE2411-0975-F343-9A91-0E0D538B5C4C}"/>
              </a:ext>
            </a:extLst>
          </p:cNvPr>
          <p:cNvSpPr txBox="1"/>
          <p:nvPr/>
        </p:nvSpPr>
        <p:spPr>
          <a:xfrm>
            <a:off x="786806" y="3730314"/>
            <a:ext cx="1360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Fewer deaths in daylight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CABF-EDE0-6641-8F6A-35819ABBA570}"/>
              </a:ext>
            </a:extLst>
          </p:cNvPr>
          <p:cNvSpPr txBox="1"/>
          <p:nvPr/>
        </p:nvSpPr>
        <p:spPr>
          <a:xfrm>
            <a:off x="9953998" y="4191979"/>
            <a:ext cx="1360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deaths in obscurity</a:t>
            </a:r>
          </a:p>
        </p:txBody>
      </p:sp>
    </p:spTree>
    <p:extLst>
      <p:ext uri="{BB962C8B-B14F-4D97-AF65-F5344CB8AC3E}">
        <p14:creationId xmlns:p14="http://schemas.microsoft.com/office/powerpoint/2010/main" val="345779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CF742-B079-3644-ADA0-43D9CE0764B3}"/>
              </a:ext>
            </a:extLst>
          </p:cNvPr>
          <p:cNvSpPr txBox="1"/>
          <p:nvPr/>
        </p:nvSpPr>
        <p:spPr>
          <a:xfrm>
            <a:off x="854766" y="788606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Deadly collisions are more relatively more frequent in dark conditions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8BB204-9628-434D-B080-4F72818313E8}"/>
              </a:ext>
            </a:extLst>
          </p:cNvPr>
          <p:cNvCxnSpPr>
            <a:cxnSpLocks/>
          </p:cNvCxnSpPr>
          <p:nvPr/>
        </p:nvCxnSpPr>
        <p:spPr>
          <a:xfrm>
            <a:off x="6870357" y="4364343"/>
            <a:ext cx="2949504" cy="1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DE2411-0975-F343-9A91-0E0D538B5C4C}"/>
              </a:ext>
            </a:extLst>
          </p:cNvPr>
          <p:cNvSpPr txBox="1"/>
          <p:nvPr/>
        </p:nvSpPr>
        <p:spPr>
          <a:xfrm>
            <a:off x="837299" y="3159527"/>
            <a:ext cx="1360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collisions occur in daylight, on dry roads.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CABF-EDE0-6641-8F6A-35819ABBA570}"/>
              </a:ext>
            </a:extLst>
          </p:cNvPr>
          <p:cNvSpPr txBox="1"/>
          <p:nvPr/>
        </p:nvSpPr>
        <p:spPr>
          <a:xfrm>
            <a:off x="9754049" y="2950558"/>
            <a:ext cx="1360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rain seems conducive to collisions more than heavier weather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E29F4-8F12-AA4D-9C53-54458446F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35" y="2340890"/>
            <a:ext cx="5274861" cy="282226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676DC6-CFA1-DC40-A8F3-1494C0A80F53}"/>
              </a:ext>
            </a:extLst>
          </p:cNvPr>
          <p:cNvCxnSpPr>
            <a:cxnSpLocks/>
          </p:cNvCxnSpPr>
          <p:nvPr/>
        </p:nvCxnSpPr>
        <p:spPr>
          <a:xfrm>
            <a:off x="2531264" y="4075043"/>
            <a:ext cx="2399082" cy="57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44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CF742-B079-3644-ADA0-43D9CE0764B3}"/>
              </a:ext>
            </a:extLst>
          </p:cNvPr>
          <p:cNvSpPr txBox="1"/>
          <p:nvPr/>
        </p:nvSpPr>
        <p:spPr>
          <a:xfrm>
            <a:off x="854766" y="788606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2-way roads with no dividers are the most dangerous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E2411-0975-F343-9A91-0E0D538B5C4C}"/>
              </a:ext>
            </a:extLst>
          </p:cNvPr>
          <p:cNvSpPr txBox="1"/>
          <p:nvPr/>
        </p:nvSpPr>
        <p:spPr>
          <a:xfrm>
            <a:off x="487111" y="2690336"/>
            <a:ext cx="1360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roads (or roads with divider) are safer and injuries are less severe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CABF-EDE0-6641-8F6A-35819ABBA570}"/>
              </a:ext>
            </a:extLst>
          </p:cNvPr>
          <p:cNvSpPr txBox="1"/>
          <p:nvPr/>
        </p:nvSpPr>
        <p:spPr>
          <a:xfrm>
            <a:off x="9754049" y="2950558"/>
            <a:ext cx="1360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Lethal and severe–injury  collisions occur more frequently on 2-way roads with no  divider – probably frontal collisions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676DC6-CFA1-DC40-A8F3-1494C0A80F53}"/>
              </a:ext>
            </a:extLst>
          </p:cNvPr>
          <p:cNvCxnSpPr>
            <a:cxnSpLocks/>
          </p:cNvCxnSpPr>
          <p:nvPr/>
        </p:nvCxnSpPr>
        <p:spPr>
          <a:xfrm>
            <a:off x="2531264" y="4075043"/>
            <a:ext cx="2399082" cy="57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3B2DEA7-92FF-6D4B-8D77-FAC043DFE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41" y="1490783"/>
            <a:ext cx="5801140" cy="50413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8BB204-9628-434D-B080-4F72818313E8}"/>
              </a:ext>
            </a:extLst>
          </p:cNvPr>
          <p:cNvCxnSpPr>
            <a:cxnSpLocks/>
          </p:cNvCxnSpPr>
          <p:nvPr/>
        </p:nvCxnSpPr>
        <p:spPr>
          <a:xfrm flipH="1">
            <a:off x="5426129" y="4559643"/>
            <a:ext cx="4026790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9CC3A-9DA9-B54F-9A46-326C40F50C6C}"/>
              </a:ext>
            </a:extLst>
          </p:cNvPr>
          <p:cNvCxnSpPr>
            <a:cxnSpLocks/>
          </p:cNvCxnSpPr>
          <p:nvPr/>
        </p:nvCxnSpPr>
        <p:spPr>
          <a:xfrm flipH="1" flipV="1">
            <a:off x="6709719" y="4075043"/>
            <a:ext cx="2628039" cy="28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6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CF742-B079-3644-ADA0-43D9CE0764B3}"/>
              </a:ext>
            </a:extLst>
          </p:cNvPr>
          <p:cNvSpPr txBox="1"/>
          <p:nvPr/>
        </p:nvSpPr>
        <p:spPr>
          <a:xfrm>
            <a:off x="854766" y="788606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CABF-EDE0-6641-8F6A-35819ABBA570}"/>
              </a:ext>
            </a:extLst>
          </p:cNvPr>
          <p:cNvSpPr txBox="1"/>
          <p:nvPr/>
        </p:nvSpPr>
        <p:spPr>
          <a:xfrm>
            <a:off x="2259647" y="2030396"/>
            <a:ext cx="739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performance is average, suggesting that the data and features available do not play a big role in severe collisions.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676DC6-CFA1-DC40-A8F3-1494C0A80F53}"/>
              </a:ext>
            </a:extLst>
          </p:cNvPr>
          <p:cNvCxnSpPr>
            <a:cxnSpLocks/>
          </p:cNvCxnSpPr>
          <p:nvPr/>
        </p:nvCxnSpPr>
        <p:spPr>
          <a:xfrm>
            <a:off x="2531264" y="4075043"/>
            <a:ext cx="2399082" cy="57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8BB204-9628-434D-B080-4F72818313E8}"/>
              </a:ext>
            </a:extLst>
          </p:cNvPr>
          <p:cNvCxnSpPr>
            <a:cxnSpLocks/>
          </p:cNvCxnSpPr>
          <p:nvPr/>
        </p:nvCxnSpPr>
        <p:spPr>
          <a:xfrm flipH="1">
            <a:off x="5426129" y="4559643"/>
            <a:ext cx="4026790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9CC3A-9DA9-B54F-9A46-326C40F50C6C}"/>
              </a:ext>
            </a:extLst>
          </p:cNvPr>
          <p:cNvCxnSpPr>
            <a:cxnSpLocks/>
          </p:cNvCxnSpPr>
          <p:nvPr/>
        </p:nvCxnSpPr>
        <p:spPr>
          <a:xfrm flipH="1" flipV="1">
            <a:off x="6709719" y="4075043"/>
            <a:ext cx="2628039" cy="28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E43015-CE25-7947-A6D6-04226FF34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61092"/>
              </p:ext>
            </p:extLst>
          </p:nvPr>
        </p:nvGraphicFramePr>
        <p:xfrm>
          <a:off x="2099009" y="3299330"/>
          <a:ext cx="7081912" cy="1840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0956">
                  <a:extLst>
                    <a:ext uri="{9D8B030D-6E8A-4147-A177-3AD203B41FA5}">
                      <a16:colId xmlns:a16="http://schemas.microsoft.com/office/drawing/2014/main" val="1144645240"/>
                    </a:ext>
                  </a:extLst>
                </a:gridCol>
                <a:gridCol w="3540956">
                  <a:extLst>
                    <a:ext uri="{9D8B030D-6E8A-4147-A177-3AD203B41FA5}">
                      <a16:colId xmlns:a16="http://schemas.microsoft.com/office/drawing/2014/main" val="2994930021"/>
                    </a:ext>
                  </a:extLst>
                </a:gridCol>
              </a:tblGrid>
              <a:tr h="613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Jaccard_similarity_score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5085577"/>
                  </a:ext>
                </a:extLst>
              </a:tr>
              <a:tr h="613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 Regression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0.6777070063694267</a:t>
                      </a: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7439001"/>
                  </a:ext>
                </a:extLst>
              </a:tr>
              <a:tr h="613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0.6837250164726554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941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7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CF742-B079-3644-ADA0-43D9CE0764B3}"/>
              </a:ext>
            </a:extLst>
          </p:cNvPr>
          <p:cNvSpPr txBox="1"/>
          <p:nvPr/>
        </p:nvSpPr>
        <p:spPr>
          <a:xfrm>
            <a:off x="854766" y="788606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 and future directions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CABF-EDE0-6641-8F6A-35819ABBA570}"/>
              </a:ext>
            </a:extLst>
          </p:cNvPr>
          <p:cNvSpPr txBox="1"/>
          <p:nvPr/>
        </p:nvSpPr>
        <p:spPr>
          <a:xfrm>
            <a:off x="1515852" y="1830504"/>
            <a:ext cx="80504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collisions occur on dry road with normal weather. Possible other factors: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Inattention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Traffic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way traffic with no divider led  to a higher share of severe  collisions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could be  used  (average traffic data e.g.)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scoring could be done if: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Phone apps monitor driving and distractions, as  well  as location and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 sensors work with phone to provide traffic and road 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Alerts go off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676DC6-CFA1-DC40-A8F3-1494C0A80F53}"/>
              </a:ext>
            </a:extLst>
          </p:cNvPr>
          <p:cNvCxnSpPr>
            <a:cxnSpLocks/>
          </p:cNvCxnSpPr>
          <p:nvPr/>
        </p:nvCxnSpPr>
        <p:spPr>
          <a:xfrm>
            <a:off x="2531264" y="4075043"/>
            <a:ext cx="2399082" cy="57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8BB204-9628-434D-B080-4F72818313E8}"/>
              </a:ext>
            </a:extLst>
          </p:cNvPr>
          <p:cNvCxnSpPr>
            <a:cxnSpLocks/>
          </p:cNvCxnSpPr>
          <p:nvPr/>
        </p:nvCxnSpPr>
        <p:spPr>
          <a:xfrm flipH="1">
            <a:off x="5426129" y="4559643"/>
            <a:ext cx="4026790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9CC3A-9DA9-B54F-9A46-326C40F50C6C}"/>
              </a:ext>
            </a:extLst>
          </p:cNvPr>
          <p:cNvCxnSpPr>
            <a:cxnSpLocks/>
          </p:cNvCxnSpPr>
          <p:nvPr/>
        </p:nvCxnSpPr>
        <p:spPr>
          <a:xfrm flipH="1" flipV="1">
            <a:off x="6709719" y="4075043"/>
            <a:ext cx="2628039" cy="28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6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235B-232C-974D-90D3-8BCD056C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7A33-C522-9543-9571-0264F2DC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2729</TotalTime>
  <Words>301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Predicting severe collisions in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severe collisions in traffic</dc:title>
  <dc:creator>Microsoft Office User</dc:creator>
  <cp:lastModifiedBy>Microsoft Office User</cp:lastModifiedBy>
  <cp:revision>9</cp:revision>
  <dcterms:created xsi:type="dcterms:W3CDTF">2020-10-21T18:49:12Z</dcterms:created>
  <dcterms:modified xsi:type="dcterms:W3CDTF">2020-10-23T16:19:11Z</dcterms:modified>
</cp:coreProperties>
</file>