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79" r:id="rId2"/>
    <p:sldId id="437" r:id="rId3"/>
    <p:sldId id="394" r:id="rId4"/>
    <p:sldId id="401" r:id="rId5"/>
    <p:sldId id="438" r:id="rId6"/>
    <p:sldId id="447" r:id="rId7"/>
    <p:sldId id="445" r:id="rId8"/>
    <p:sldId id="440" r:id="rId9"/>
    <p:sldId id="448" r:id="rId10"/>
    <p:sldId id="449" r:id="rId11"/>
    <p:sldId id="441" r:id="rId12"/>
    <p:sldId id="443" r:id="rId13"/>
    <p:sldId id="446" r:id="rId14"/>
    <p:sldId id="432" r:id="rId15"/>
    <p:sldId id="400" r:id="rId16"/>
  </p:sldIdLst>
  <p:sldSz cx="12192000" cy="68580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8"/>
    <a:srgbClr val="3A86FF"/>
    <a:srgbClr val="91BFF0"/>
    <a:srgbClr val="A2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1972" autoAdjust="0"/>
  </p:normalViewPr>
  <p:slideViewPr>
    <p:cSldViewPr snapToGrid="0">
      <p:cViewPr varScale="1">
        <p:scale>
          <a:sx n="74" d="100"/>
          <a:sy n="74" d="100"/>
        </p:scale>
        <p:origin x="3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A30-4E8D-4F5A-A660-0CF9FA0EA0CF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3E4C-C78F-4806-9F29-9550DE44B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9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53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E61-0CE5-49A0-ADAE-575C3A21A57B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object 7"/>
          <p:cNvSpPr txBox="1"/>
          <p:nvPr userDrawn="1"/>
        </p:nvSpPr>
        <p:spPr>
          <a:xfrm>
            <a:off x="4541263" y="6344368"/>
            <a:ext cx="3498933" cy="377108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2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2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2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2A6D4B-382C-5C68-3C64-26E14200A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0" y="0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7930-B2AB-48F5-8AD5-4A9179262E34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EB2B-9CFC-43E8-806F-531A6B6EF1FD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258282"/>
            <a:ext cx="11842377" cy="491868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3pPr>
            <a:lvl4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4pPr>
            <a:lvl5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object 7"/>
          <p:cNvSpPr txBox="1"/>
          <p:nvPr userDrawn="1"/>
        </p:nvSpPr>
        <p:spPr>
          <a:xfrm>
            <a:off x="5055596" y="6405140"/>
            <a:ext cx="2080806" cy="223220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1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1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1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1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1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74812" y="6347205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273988" y="6347205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fld id="{9BA15CD2-76D6-4EFE-91D9-7087332E3318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BB44-0752-FBF4-85E9-6BB716BF4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-1" y="76427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42" y="1258282"/>
            <a:ext cx="5750859" cy="49186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258280"/>
            <a:ext cx="5795682" cy="49186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940" y="6356350"/>
            <a:ext cx="2743200" cy="365125"/>
          </a:xfrm>
        </p:spPr>
        <p:txBody>
          <a:bodyPr/>
          <a:lstStyle/>
          <a:p>
            <a:fld id="{1B8ABF7C-0B56-4C7F-B575-109DA1438369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683" y="6356350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62837" y="6212514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79472C-35DE-C259-8137-352893A9BE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224117" y="81266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1CB2-2EF3-47E5-83C4-07D8FF657D5A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5002" y="0"/>
            <a:ext cx="12191145" cy="6858000"/>
            <a:chOff x="-35003" y="-1"/>
            <a:chExt cx="12191144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3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4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F35-25D4-42D1-A380-D94D58C90ED6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GB" dirty="0"/>
              <a:t>RV COLLEGE OF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7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3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6" y="0"/>
            <a:ext cx="12191145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DEC-F31F-442A-AF7E-39FCF65F09EF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174375" cy="932329"/>
            <a:chOff x="1" y="0"/>
            <a:chExt cx="995082" cy="663388"/>
          </a:xfrm>
        </p:grpSpPr>
        <p:sp>
          <p:nvSpPr>
            <p:cNvPr id="8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2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5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6" y="0"/>
            <a:ext cx="12191145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EB3-0664-49E1-9FE0-BA29E4444757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8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0" y="1"/>
            <a:ext cx="1174375" cy="932329"/>
            <a:chOff x="1" y="0"/>
            <a:chExt cx="995082" cy="663388"/>
          </a:xfrm>
        </p:grpSpPr>
        <p:sp>
          <p:nvSpPr>
            <p:cNvPr id="10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96" y="1605964"/>
            <a:ext cx="5889812" cy="36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5002" y="0"/>
            <a:ext cx="12191145" cy="6858000"/>
            <a:chOff x="-35003" y="-1"/>
            <a:chExt cx="12191144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1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2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7AC3-F117-417D-9C17-587E6F3BE300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5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6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A392-D277-4C60-80CA-4155BF24A22F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449F-E26E-4CC2-B153-3EB375A0CF11}" type="datetime2">
              <a:rPr lang="en-IN" smtClean="0"/>
              <a:t>Saturday, 07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227B2-6E6E-A65E-A828-6F23B8D5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311E5-35F6-67F8-BA96-85A5A20D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7" name="Content Placeholder 6" descr="A building with a roof&#10;&#10;Description automatically generated">
            <a:extLst>
              <a:ext uri="{FF2B5EF4-FFF2-40B4-BE49-F238E27FC236}">
                <a16:creationId xmlns:a16="http://schemas.microsoft.com/office/drawing/2014/main" id="{4FFF1151-EB75-7914-B2AB-B16B6A020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79" y="1067010"/>
            <a:ext cx="11421075" cy="38940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401447-E36D-D6F9-70CD-9802DA9AD004}"/>
              </a:ext>
            </a:extLst>
          </p:cNvPr>
          <p:cNvSpPr/>
          <p:nvPr/>
        </p:nvSpPr>
        <p:spPr>
          <a:xfrm>
            <a:off x="349046" y="4146929"/>
            <a:ext cx="11493908" cy="1004814"/>
          </a:xfrm>
          <a:prstGeom prst="roundRect">
            <a:avLst/>
          </a:prstGeom>
          <a:solidFill>
            <a:srgbClr val="00B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altLang="en-US" sz="3600" b="1" baseline="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Title of the Presentation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49E1EB-59AB-C0C7-9FA4-FC809A9DB13F}"/>
              </a:ext>
            </a:extLst>
          </p:cNvPr>
          <p:cNvSpPr/>
          <p:nvPr/>
        </p:nvSpPr>
        <p:spPr>
          <a:xfrm>
            <a:off x="349045" y="5288583"/>
            <a:ext cx="11421075" cy="1004814"/>
          </a:xfrm>
          <a:prstGeom prst="roundRect">
            <a:avLst/>
          </a:prstGeom>
          <a:solidFill>
            <a:srgbClr val="00B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altLang="en-US" sz="3600" b="1" baseline="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Theme &amp; Project Number</a:t>
            </a:r>
          </a:p>
        </p:txBody>
      </p:sp>
    </p:spTree>
    <p:extLst>
      <p:ext uri="{BB962C8B-B14F-4D97-AF65-F5344CB8AC3E}">
        <p14:creationId xmlns:p14="http://schemas.microsoft.com/office/powerpoint/2010/main" val="309214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ECE29-A4E0-2F82-9A54-F407776E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5FA2A-D312-45FE-3711-3C36EDF4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A3CF7-15B4-CD2B-EA50-0EC3A14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1428F-8895-1992-AA18-476B8C8D57C2}"/>
              </a:ext>
            </a:extLst>
          </p:cNvPr>
          <p:cNvSpPr txBox="1">
            <a:spLocks/>
          </p:cNvSpPr>
          <p:nvPr/>
        </p:nvSpPr>
        <p:spPr>
          <a:xfrm>
            <a:off x="1050465" y="585617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Tools and Techniques Used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1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4683-CA15-C329-E5F1-B976E04D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4BD93-F68B-D687-187C-B4A1C01E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prototype completed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6DC08-43FE-7DEA-1C30-84B372EF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C60C-C444-A31A-CAF8-6EE4A8E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7BE0B-0460-317B-C537-4BF5E3F1B63B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Project Progress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0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the key deliverables completed so far (e.g., reports, models, prototypes, simulations).</a:t>
            </a:r>
          </a:p>
          <a:p>
            <a:r>
              <a:rPr lang="en-IN" dirty="0"/>
              <a:t>Describe the quality and scope of these deliverables.</a:t>
            </a:r>
          </a:p>
          <a:p>
            <a:r>
              <a:rPr lang="en-IN" dirty="0"/>
              <a:t>How these outcomes contribute to the larger goals of the project.</a:t>
            </a:r>
          </a:p>
          <a:p>
            <a:r>
              <a:rPr lang="en-IN" dirty="0"/>
              <a:t>Visual documentation: Include images or screenshots of completed deliverables, prototypes, or models.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864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4585-9F7B-FABF-CADC-AD022BC4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A56059-A45A-8503-F2FC-DE92E353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2" y="2212012"/>
            <a:ext cx="8566066" cy="296958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dirty="0"/>
              <a:t>Designing the app interface (1 week)</a:t>
            </a:r>
          </a:p>
          <a:p>
            <a:pPr>
              <a:lnSpc>
                <a:spcPct val="200000"/>
              </a:lnSpc>
            </a:pPr>
            <a:r>
              <a:rPr lang="en-IN" dirty="0"/>
              <a:t>Implementing the app design (2 weeks)</a:t>
            </a:r>
          </a:p>
          <a:p>
            <a:pPr>
              <a:lnSpc>
                <a:spcPct val="200000"/>
              </a:lnSpc>
            </a:pPr>
            <a:r>
              <a:rPr lang="en-IN" dirty="0"/>
              <a:t>Connecting the frontend to a database(2 weeks)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B04E0-950D-7BB6-F5A4-A9B15E7C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820DA-06B8-0431-A936-80E208FC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1B835-D52C-1550-86AD-226731D1ACA8}"/>
              </a:ext>
            </a:extLst>
          </p:cNvPr>
          <p:cNvSpPr txBox="1">
            <a:spLocks/>
          </p:cNvSpPr>
          <p:nvPr/>
        </p:nvSpPr>
        <p:spPr>
          <a:xfrm>
            <a:off x="1178787" y="745438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Timeline for Future Works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6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0C888C-4575-335B-FA8F-F2C2631C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1" y="1117600"/>
            <a:ext cx="11842377" cy="5229605"/>
          </a:xfrm>
        </p:spPr>
        <p:txBody>
          <a:bodyPr>
            <a:normAutofit/>
          </a:bodyPr>
          <a:lstStyle/>
          <a:p>
            <a:r>
              <a:rPr lang="en-IN" dirty="0"/>
              <a:t>Summarize the progress made in Phase-II and its alignment with the project’s overall objectives.</a:t>
            </a:r>
          </a:p>
          <a:p>
            <a:r>
              <a:rPr lang="en-IN" dirty="0"/>
              <a:t>Reflect on the impact of the current work and how it sets the stage for Phase-III.</a:t>
            </a:r>
          </a:p>
          <a:p>
            <a:r>
              <a:rPr lang="en-IN" dirty="0"/>
              <a:t>Acknowledge contributions, support, or any collaborative efforts involved in the project.</a:t>
            </a:r>
          </a:p>
          <a:p>
            <a:r>
              <a:rPr lang="en-IN" dirty="0"/>
              <a:t>Mention any final takeaways or insights gained from the phase.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AF141-6363-0CAE-30CA-9F94BDD9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892E3-118C-9755-60CE-3C3C2B20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3DD6B8-40A1-00CF-B2F1-ED5905311783}"/>
              </a:ext>
            </a:extLst>
          </p:cNvPr>
          <p:cNvSpPr txBox="1">
            <a:spLocks/>
          </p:cNvSpPr>
          <p:nvPr/>
        </p:nvSpPr>
        <p:spPr>
          <a:xfrm>
            <a:off x="2284362" y="145670"/>
            <a:ext cx="8146571" cy="839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727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B4DCF-16CB-8396-87A1-E37AFD8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BC478-F0AA-1301-724C-04C081C8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89F6E-2644-470A-09AE-09617FF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11D0B-A497-CCEB-18F3-DF0DC6D1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65D47-7027-ADE3-D340-A4D5404FDE4B}"/>
              </a:ext>
            </a:extLst>
          </p:cNvPr>
          <p:cNvSpPr txBox="1">
            <a:spLocks/>
          </p:cNvSpPr>
          <p:nvPr/>
        </p:nvSpPr>
        <p:spPr>
          <a:xfrm>
            <a:off x="1428425" y="1184348"/>
            <a:ext cx="9535245" cy="8246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SMART ENERGY METER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B4F0A-C7B4-9D4C-7F50-B8179299DC06}"/>
              </a:ext>
            </a:extLst>
          </p:cNvPr>
          <p:cNvSpPr txBox="1"/>
          <p:nvPr/>
        </p:nvSpPr>
        <p:spPr>
          <a:xfrm>
            <a:off x="977454" y="2730888"/>
            <a:ext cx="8442977" cy="18069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Navaneeth V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Chidanand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Gowda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Kamma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Rohan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Bomgonda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Vishal</a:t>
            </a:r>
          </a:p>
        </p:txBody>
      </p:sp>
      <p:grpSp>
        <p:nvGrpSpPr>
          <p:cNvPr id="9" name="Graphic 9" descr="Users with solid fill">
            <a:extLst>
              <a:ext uri="{FF2B5EF4-FFF2-40B4-BE49-F238E27FC236}">
                <a16:creationId xmlns:a16="http://schemas.microsoft.com/office/drawing/2014/main" id="{CAEEA303-ED42-405A-5025-921BADACB418}"/>
              </a:ext>
            </a:extLst>
          </p:cNvPr>
          <p:cNvGrpSpPr/>
          <p:nvPr/>
        </p:nvGrpSpPr>
        <p:grpSpPr>
          <a:xfrm>
            <a:off x="8827611" y="3178179"/>
            <a:ext cx="1970057" cy="1228940"/>
            <a:chOff x="8404824" y="3236894"/>
            <a:chExt cx="1970057" cy="1228940"/>
          </a:xfrm>
          <a:solidFill>
            <a:schemeClr val="bg2">
              <a:alpha val="77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52700A-7399-33CF-4445-01B6DE57B1EE}"/>
                </a:ext>
              </a:extLst>
            </p:cNvPr>
            <p:cNvSpPr/>
            <p:nvPr/>
          </p:nvSpPr>
          <p:spPr>
            <a:xfrm>
              <a:off x="8615901" y="3236894"/>
              <a:ext cx="422155" cy="422155"/>
            </a:xfrm>
            <a:custGeom>
              <a:avLst/>
              <a:gdLst>
                <a:gd name="connsiteX0" fmla="*/ 422155 w 422155"/>
                <a:gd name="connsiteY0" fmla="*/ 211078 h 422155"/>
                <a:gd name="connsiteX1" fmla="*/ 211078 w 422155"/>
                <a:gd name="connsiteY1" fmla="*/ 422155 h 422155"/>
                <a:gd name="connsiteX2" fmla="*/ 0 w 422155"/>
                <a:gd name="connsiteY2" fmla="*/ 211078 h 422155"/>
                <a:gd name="connsiteX3" fmla="*/ 211078 w 422155"/>
                <a:gd name="connsiteY3" fmla="*/ 0 h 422155"/>
                <a:gd name="connsiteX4" fmla="*/ 422155 w 422155"/>
                <a:gd name="connsiteY4" fmla="*/ 211078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155" h="422155">
                  <a:moveTo>
                    <a:pt x="422155" y="211078"/>
                  </a:moveTo>
                  <a:cubicBezTo>
                    <a:pt x="422155" y="327652"/>
                    <a:pt x="327652" y="422155"/>
                    <a:pt x="211078" y="422155"/>
                  </a:cubicBezTo>
                  <a:cubicBezTo>
                    <a:pt x="94503" y="422155"/>
                    <a:pt x="0" y="327652"/>
                    <a:pt x="0" y="211078"/>
                  </a:cubicBezTo>
                  <a:cubicBezTo>
                    <a:pt x="0" y="94503"/>
                    <a:pt x="94503" y="0"/>
                    <a:pt x="211078" y="0"/>
                  </a:cubicBezTo>
                  <a:cubicBezTo>
                    <a:pt x="327652" y="0"/>
                    <a:pt x="422155" y="94503"/>
                    <a:pt x="422155" y="211078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DF9B47-AEC6-6218-57B0-13EC1278E2E8}"/>
                </a:ext>
              </a:extLst>
            </p:cNvPr>
            <p:cNvSpPr/>
            <p:nvPr/>
          </p:nvSpPr>
          <p:spPr>
            <a:xfrm>
              <a:off x="9741648" y="3236894"/>
              <a:ext cx="422155" cy="422155"/>
            </a:xfrm>
            <a:custGeom>
              <a:avLst/>
              <a:gdLst>
                <a:gd name="connsiteX0" fmla="*/ 422155 w 422155"/>
                <a:gd name="connsiteY0" fmla="*/ 211078 h 422155"/>
                <a:gd name="connsiteX1" fmla="*/ 211078 w 422155"/>
                <a:gd name="connsiteY1" fmla="*/ 422155 h 422155"/>
                <a:gd name="connsiteX2" fmla="*/ 0 w 422155"/>
                <a:gd name="connsiteY2" fmla="*/ 211078 h 422155"/>
                <a:gd name="connsiteX3" fmla="*/ 211078 w 422155"/>
                <a:gd name="connsiteY3" fmla="*/ 0 h 422155"/>
                <a:gd name="connsiteX4" fmla="*/ 422155 w 422155"/>
                <a:gd name="connsiteY4" fmla="*/ 211078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155" h="422155">
                  <a:moveTo>
                    <a:pt x="422155" y="211078"/>
                  </a:moveTo>
                  <a:cubicBezTo>
                    <a:pt x="422155" y="327652"/>
                    <a:pt x="327653" y="422155"/>
                    <a:pt x="211078" y="422155"/>
                  </a:cubicBezTo>
                  <a:cubicBezTo>
                    <a:pt x="94503" y="422155"/>
                    <a:pt x="0" y="327652"/>
                    <a:pt x="0" y="211078"/>
                  </a:cubicBezTo>
                  <a:cubicBezTo>
                    <a:pt x="0" y="94503"/>
                    <a:pt x="94503" y="0"/>
                    <a:pt x="211078" y="0"/>
                  </a:cubicBezTo>
                  <a:cubicBezTo>
                    <a:pt x="327653" y="0"/>
                    <a:pt x="422155" y="94503"/>
                    <a:pt x="422155" y="211078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6D9D17-2EA5-11ED-FBA8-805529FDC45D}"/>
                </a:ext>
              </a:extLst>
            </p:cNvPr>
            <p:cNvSpPr/>
            <p:nvPr/>
          </p:nvSpPr>
          <p:spPr>
            <a:xfrm>
              <a:off x="8967697" y="4043680"/>
              <a:ext cx="844310" cy="422155"/>
            </a:xfrm>
            <a:custGeom>
              <a:avLst/>
              <a:gdLst>
                <a:gd name="connsiteX0" fmla="*/ 844310 w 844310"/>
                <a:gd name="connsiteY0" fmla="*/ 422155 h 422155"/>
                <a:gd name="connsiteX1" fmla="*/ 844310 w 844310"/>
                <a:gd name="connsiteY1" fmla="*/ 211077 h 422155"/>
                <a:gd name="connsiteX2" fmla="*/ 802095 w 844310"/>
                <a:gd name="connsiteY2" fmla="*/ 126646 h 422155"/>
                <a:gd name="connsiteX3" fmla="*/ 595708 w 844310"/>
                <a:gd name="connsiteY3" fmla="*/ 28144 h 422155"/>
                <a:gd name="connsiteX4" fmla="*/ 422155 w 844310"/>
                <a:gd name="connsiteY4" fmla="*/ 0 h 422155"/>
                <a:gd name="connsiteX5" fmla="*/ 248602 w 844310"/>
                <a:gd name="connsiteY5" fmla="*/ 28144 h 422155"/>
                <a:gd name="connsiteX6" fmla="*/ 42215 w 844310"/>
                <a:gd name="connsiteY6" fmla="*/ 126646 h 422155"/>
                <a:gd name="connsiteX7" fmla="*/ 0 w 844310"/>
                <a:gd name="connsiteY7" fmla="*/ 211077 h 422155"/>
                <a:gd name="connsiteX8" fmla="*/ 0 w 844310"/>
                <a:gd name="connsiteY8" fmla="*/ 422155 h 422155"/>
                <a:gd name="connsiteX9" fmla="*/ 844310 w 844310"/>
                <a:gd name="connsiteY9" fmla="*/ 422155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4310" h="422155">
                  <a:moveTo>
                    <a:pt x="844310" y="422155"/>
                  </a:moveTo>
                  <a:lnTo>
                    <a:pt x="844310" y="211077"/>
                  </a:lnTo>
                  <a:cubicBezTo>
                    <a:pt x="844310" y="178243"/>
                    <a:pt x="830238" y="145409"/>
                    <a:pt x="802095" y="126646"/>
                  </a:cubicBezTo>
                  <a:cubicBezTo>
                    <a:pt x="745807" y="79740"/>
                    <a:pt x="670758" y="46906"/>
                    <a:pt x="595708" y="28144"/>
                  </a:cubicBezTo>
                  <a:cubicBezTo>
                    <a:pt x="544111" y="14072"/>
                    <a:pt x="483133" y="0"/>
                    <a:pt x="422155" y="0"/>
                  </a:cubicBezTo>
                  <a:cubicBezTo>
                    <a:pt x="365868" y="0"/>
                    <a:pt x="304890" y="9381"/>
                    <a:pt x="248602" y="28144"/>
                  </a:cubicBezTo>
                  <a:cubicBezTo>
                    <a:pt x="173553" y="46906"/>
                    <a:pt x="103194" y="84431"/>
                    <a:pt x="42215" y="126646"/>
                  </a:cubicBezTo>
                  <a:cubicBezTo>
                    <a:pt x="14072" y="150100"/>
                    <a:pt x="0" y="178243"/>
                    <a:pt x="0" y="211077"/>
                  </a:cubicBezTo>
                  <a:lnTo>
                    <a:pt x="0" y="422155"/>
                  </a:lnTo>
                  <a:lnTo>
                    <a:pt x="844310" y="422155"/>
                  </a:ln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90448A-B7A9-9A48-A288-D0A85EB188A0}"/>
                </a:ext>
              </a:extLst>
            </p:cNvPr>
            <p:cNvSpPr/>
            <p:nvPr/>
          </p:nvSpPr>
          <p:spPr>
            <a:xfrm>
              <a:off x="9178775" y="3565237"/>
              <a:ext cx="422155" cy="422155"/>
            </a:xfrm>
            <a:custGeom>
              <a:avLst/>
              <a:gdLst>
                <a:gd name="connsiteX0" fmla="*/ 422155 w 422155"/>
                <a:gd name="connsiteY0" fmla="*/ 211078 h 422155"/>
                <a:gd name="connsiteX1" fmla="*/ 211078 w 422155"/>
                <a:gd name="connsiteY1" fmla="*/ 422155 h 422155"/>
                <a:gd name="connsiteX2" fmla="*/ 0 w 422155"/>
                <a:gd name="connsiteY2" fmla="*/ 211078 h 422155"/>
                <a:gd name="connsiteX3" fmla="*/ 211078 w 422155"/>
                <a:gd name="connsiteY3" fmla="*/ 0 h 422155"/>
                <a:gd name="connsiteX4" fmla="*/ 422155 w 422155"/>
                <a:gd name="connsiteY4" fmla="*/ 211078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155" h="422155">
                  <a:moveTo>
                    <a:pt x="422155" y="211078"/>
                  </a:moveTo>
                  <a:cubicBezTo>
                    <a:pt x="422155" y="327652"/>
                    <a:pt x="327652" y="422155"/>
                    <a:pt x="211078" y="422155"/>
                  </a:cubicBezTo>
                  <a:cubicBezTo>
                    <a:pt x="94503" y="422155"/>
                    <a:pt x="0" y="327652"/>
                    <a:pt x="0" y="211078"/>
                  </a:cubicBezTo>
                  <a:cubicBezTo>
                    <a:pt x="0" y="94503"/>
                    <a:pt x="94503" y="0"/>
                    <a:pt x="211078" y="0"/>
                  </a:cubicBezTo>
                  <a:cubicBezTo>
                    <a:pt x="327652" y="0"/>
                    <a:pt x="422155" y="94503"/>
                    <a:pt x="422155" y="211078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F81CA1-B431-83A4-5BBF-467CA31939F9}"/>
                </a:ext>
              </a:extLst>
            </p:cNvPr>
            <p:cNvSpPr/>
            <p:nvPr/>
          </p:nvSpPr>
          <p:spPr>
            <a:xfrm>
              <a:off x="9610311" y="3715337"/>
              <a:ext cx="764569" cy="422155"/>
            </a:xfrm>
            <a:custGeom>
              <a:avLst/>
              <a:gdLst>
                <a:gd name="connsiteX0" fmla="*/ 722354 w 764569"/>
                <a:gd name="connsiteY0" fmla="*/ 126646 h 422155"/>
                <a:gd name="connsiteX1" fmla="*/ 515967 w 764569"/>
                <a:gd name="connsiteY1" fmla="*/ 28144 h 422155"/>
                <a:gd name="connsiteX2" fmla="*/ 342415 w 764569"/>
                <a:gd name="connsiteY2" fmla="*/ 0 h 422155"/>
                <a:gd name="connsiteX3" fmla="*/ 168862 w 764569"/>
                <a:gd name="connsiteY3" fmla="*/ 28144 h 422155"/>
                <a:gd name="connsiteX4" fmla="*/ 84431 w 764569"/>
                <a:gd name="connsiteY4" fmla="*/ 60978 h 422155"/>
                <a:gd name="connsiteX5" fmla="*/ 84431 w 764569"/>
                <a:gd name="connsiteY5" fmla="*/ 65669 h 422155"/>
                <a:gd name="connsiteX6" fmla="*/ 0 w 764569"/>
                <a:gd name="connsiteY6" fmla="*/ 272056 h 422155"/>
                <a:gd name="connsiteX7" fmla="*/ 215768 w 764569"/>
                <a:gd name="connsiteY7" fmla="*/ 379940 h 422155"/>
                <a:gd name="connsiteX8" fmla="*/ 253293 w 764569"/>
                <a:gd name="connsiteY8" fmla="*/ 422155 h 422155"/>
                <a:gd name="connsiteX9" fmla="*/ 764570 w 764569"/>
                <a:gd name="connsiteY9" fmla="*/ 422155 h 422155"/>
                <a:gd name="connsiteX10" fmla="*/ 764570 w 764569"/>
                <a:gd name="connsiteY10" fmla="*/ 211078 h 422155"/>
                <a:gd name="connsiteX11" fmla="*/ 722354 w 764569"/>
                <a:gd name="connsiteY11" fmla="*/ 126646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4569" h="422155">
                  <a:moveTo>
                    <a:pt x="722354" y="126646"/>
                  </a:moveTo>
                  <a:cubicBezTo>
                    <a:pt x="666067" y="79740"/>
                    <a:pt x="591017" y="46906"/>
                    <a:pt x="515967" y="28144"/>
                  </a:cubicBezTo>
                  <a:cubicBezTo>
                    <a:pt x="464371" y="14072"/>
                    <a:pt x="403393" y="0"/>
                    <a:pt x="342415" y="0"/>
                  </a:cubicBezTo>
                  <a:cubicBezTo>
                    <a:pt x="286127" y="0"/>
                    <a:pt x="225149" y="9381"/>
                    <a:pt x="168862" y="28144"/>
                  </a:cubicBezTo>
                  <a:cubicBezTo>
                    <a:pt x="140718" y="37525"/>
                    <a:pt x="112575" y="46906"/>
                    <a:pt x="84431" y="60978"/>
                  </a:cubicBezTo>
                  <a:lnTo>
                    <a:pt x="84431" y="65669"/>
                  </a:lnTo>
                  <a:cubicBezTo>
                    <a:pt x="84431" y="145409"/>
                    <a:pt x="51597" y="220459"/>
                    <a:pt x="0" y="272056"/>
                  </a:cubicBezTo>
                  <a:cubicBezTo>
                    <a:pt x="89122" y="300199"/>
                    <a:pt x="159481" y="337724"/>
                    <a:pt x="215768" y="379940"/>
                  </a:cubicBezTo>
                  <a:cubicBezTo>
                    <a:pt x="229840" y="394011"/>
                    <a:pt x="243912" y="403393"/>
                    <a:pt x="253293" y="422155"/>
                  </a:cubicBezTo>
                  <a:lnTo>
                    <a:pt x="764570" y="422155"/>
                  </a:lnTo>
                  <a:lnTo>
                    <a:pt x="764570" y="211078"/>
                  </a:lnTo>
                  <a:cubicBezTo>
                    <a:pt x="764570" y="178243"/>
                    <a:pt x="750498" y="145409"/>
                    <a:pt x="722354" y="126646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96DA42-0AA4-544F-389C-E78D33D2F3CF}"/>
                </a:ext>
              </a:extLst>
            </p:cNvPr>
            <p:cNvSpPr/>
            <p:nvPr/>
          </p:nvSpPr>
          <p:spPr>
            <a:xfrm>
              <a:off x="8404824" y="3715337"/>
              <a:ext cx="764569" cy="422155"/>
            </a:xfrm>
            <a:custGeom>
              <a:avLst/>
              <a:gdLst>
                <a:gd name="connsiteX0" fmla="*/ 548802 w 764569"/>
                <a:gd name="connsiteY0" fmla="*/ 379940 h 422155"/>
                <a:gd name="connsiteX1" fmla="*/ 548802 w 764569"/>
                <a:gd name="connsiteY1" fmla="*/ 379940 h 422155"/>
                <a:gd name="connsiteX2" fmla="*/ 764570 w 764569"/>
                <a:gd name="connsiteY2" fmla="*/ 272056 h 422155"/>
                <a:gd name="connsiteX3" fmla="*/ 680139 w 764569"/>
                <a:gd name="connsiteY3" fmla="*/ 65669 h 422155"/>
                <a:gd name="connsiteX4" fmla="*/ 680139 w 764569"/>
                <a:gd name="connsiteY4" fmla="*/ 56287 h 422155"/>
                <a:gd name="connsiteX5" fmla="*/ 595708 w 764569"/>
                <a:gd name="connsiteY5" fmla="*/ 28144 h 422155"/>
                <a:gd name="connsiteX6" fmla="*/ 422155 w 764569"/>
                <a:gd name="connsiteY6" fmla="*/ 0 h 422155"/>
                <a:gd name="connsiteX7" fmla="*/ 248602 w 764569"/>
                <a:gd name="connsiteY7" fmla="*/ 28144 h 422155"/>
                <a:gd name="connsiteX8" fmla="*/ 42216 w 764569"/>
                <a:gd name="connsiteY8" fmla="*/ 126646 h 422155"/>
                <a:gd name="connsiteX9" fmla="*/ 0 w 764569"/>
                <a:gd name="connsiteY9" fmla="*/ 211078 h 422155"/>
                <a:gd name="connsiteX10" fmla="*/ 0 w 764569"/>
                <a:gd name="connsiteY10" fmla="*/ 422155 h 422155"/>
                <a:gd name="connsiteX11" fmla="*/ 506586 w 764569"/>
                <a:gd name="connsiteY11" fmla="*/ 422155 h 422155"/>
                <a:gd name="connsiteX12" fmla="*/ 548802 w 764569"/>
                <a:gd name="connsiteY12" fmla="*/ 379940 h 4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9" h="422155">
                  <a:moveTo>
                    <a:pt x="548802" y="379940"/>
                  </a:moveTo>
                  <a:lnTo>
                    <a:pt x="548802" y="379940"/>
                  </a:lnTo>
                  <a:cubicBezTo>
                    <a:pt x="614470" y="333034"/>
                    <a:pt x="689520" y="295509"/>
                    <a:pt x="764570" y="272056"/>
                  </a:cubicBezTo>
                  <a:cubicBezTo>
                    <a:pt x="712973" y="215768"/>
                    <a:pt x="680139" y="145409"/>
                    <a:pt x="680139" y="65669"/>
                  </a:cubicBezTo>
                  <a:cubicBezTo>
                    <a:pt x="680139" y="60978"/>
                    <a:pt x="680139" y="60978"/>
                    <a:pt x="680139" y="56287"/>
                  </a:cubicBezTo>
                  <a:cubicBezTo>
                    <a:pt x="651995" y="46906"/>
                    <a:pt x="623851" y="32834"/>
                    <a:pt x="595708" y="28144"/>
                  </a:cubicBezTo>
                  <a:cubicBezTo>
                    <a:pt x="544111" y="14072"/>
                    <a:pt x="483133" y="0"/>
                    <a:pt x="422155" y="0"/>
                  </a:cubicBezTo>
                  <a:cubicBezTo>
                    <a:pt x="365868" y="0"/>
                    <a:pt x="304890" y="9381"/>
                    <a:pt x="248602" y="28144"/>
                  </a:cubicBezTo>
                  <a:cubicBezTo>
                    <a:pt x="173553" y="51597"/>
                    <a:pt x="103193" y="84431"/>
                    <a:pt x="42216" y="126646"/>
                  </a:cubicBezTo>
                  <a:cubicBezTo>
                    <a:pt x="14072" y="145409"/>
                    <a:pt x="0" y="178243"/>
                    <a:pt x="0" y="211078"/>
                  </a:cubicBezTo>
                  <a:lnTo>
                    <a:pt x="0" y="422155"/>
                  </a:lnTo>
                  <a:lnTo>
                    <a:pt x="506586" y="422155"/>
                  </a:lnTo>
                  <a:cubicBezTo>
                    <a:pt x="520658" y="403393"/>
                    <a:pt x="530039" y="394011"/>
                    <a:pt x="548802" y="379940"/>
                  </a:cubicBezTo>
                  <a:close/>
                </a:path>
              </a:pathLst>
            </a:custGeom>
            <a:grpFill/>
            <a:ln w="234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5309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C1988-AE0B-88A3-3DF6-11D7B65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9EF8A-63AB-0729-F7A0-B08D1E29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BB7EA9-E087-F494-97C5-06B13A2535A6}"/>
              </a:ext>
            </a:extLst>
          </p:cNvPr>
          <p:cNvSpPr txBox="1">
            <a:spLocks/>
          </p:cNvSpPr>
          <p:nvPr/>
        </p:nvSpPr>
        <p:spPr>
          <a:xfrm>
            <a:off x="2339498" y="178833"/>
            <a:ext cx="8551282" cy="6386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2045-E69D-E287-24F9-F3EC5A13CCB1}"/>
              </a:ext>
            </a:extLst>
          </p:cNvPr>
          <p:cNvSpPr txBox="1">
            <a:spLocks/>
          </p:cNvSpPr>
          <p:nvPr/>
        </p:nvSpPr>
        <p:spPr>
          <a:xfrm>
            <a:off x="960551" y="178833"/>
            <a:ext cx="10451690" cy="131995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EL Phase-II P</a:t>
            </a:r>
            <a:r>
              <a:rPr lang="en-IN" sz="3200" dirty="0" err="1">
                <a:solidFill>
                  <a:schemeClr val="tx1"/>
                </a:solidFill>
              </a:rPr>
              <a:t>resentation</a:t>
            </a:r>
            <a:r>
              <a:rPr lang="en-IN" sz="3200" dirty="0">
                <a:solidFill>
                  <a:schemeClr val="tx1"/>
                </a:solidFill>
              </a:rPr>
              <a:t> 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2484C8-68BC-9AA1-D8C5-282E3D75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1498786"/>
            <a:ext cx="11661590" cy="518038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Comments during EL Phase-I and action taken.</a:t>
            </a:r>
          </a:p>
          <a:p>
            <a:r>
              <a:rPr lang="en-US" dirty="0"/>
              <a:t>Tools and Techniques Used</a:t>
            </a:r>
          </a:p>
          <a:p>
            <a:r>
              <a:rPr lang="en-US" dirty="0"/>
              <a:t>Project Progress</a:t>
            </a:r>
          </a:p>
          <a:p>
            <a:r>
              <a:rPr lang="en-IN" dirty="0"/>
              <a:t>Analysis of Partial Results</a:t>
            </a:r>
          </a:p>
          <a:p>
            <a:r>
              <a:rPr lang="en-IN" dirty="0"/>
              <a:t>Deliverables and Outcomes</a:t>
            </a:r>
          </a:p>
          <a:p>
            <a:r>
              <a:rPr lang="en-US" dirty="0"/>
              <a:t>Future work (Remaining tasks)</a:t>
            </a:r>
            <a:endParaRPr lang="en-IN" dirty="0"/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5809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51775-AAB3-6740-9A5D-BF7C9197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2589599"/>
            <a:ext cx="11842377" cy="2170718"/>
          </a:xfrm>
        </p:spPr>
        <p:txBody>
          <a:bodyPr/>
          <a:lstStyle/>
          <a:p>
            <a:r>
              <a:rPr lang="en-US" b="1" dirty="0"/>
              <a:t>Overview of the topic: </a:t>
            </a:r>
            <a:r>
              <a:rPr lang="en-US" dirty="0"/>
              <a:t>B</a:t>
            </a:r>
            <a:r>
              <a:rPr lang="en-IN" dirty="0" err="1"/>
              <a:t>riefly</a:t>
            </a:r>
            <a:r>
              <a:rPr lang="en-IN" dirty="0"/>
              <a:t> introduce your topic; explain what it is about and why it matters.</a:t>
            </a:r>
            <a:endParaRPr lang="en-US" dirty="0"/>
          </a:p>
          <a:p>
            <a:r>
              <a:rPr lang="en-IN" dirty="0"/>
              <a:t>Objectives of the current phase and the role it plays in achieving the overall project goals.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CC6EA-140E-7258-C5BE-07A799DC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13B7-13B3-C292-E8C9-16465C8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FE783-AFDF-B298-CC26-D9899A64E440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4498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D1D3-A7FF-5841-01CF-FCFB6C504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A31C5-F30E-9FDF-7581-76691953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2034660"/>
            <a:ext cx="11842377" cy="2459703"/>
          </a:xfrm>
        </p:spPr>
        <p:txBody>
          <a:bodyPr/>
          <a:lstStyle/>
          <a:p>
            <a:r>
              <a:rPr lang="en-IN" dirty="0"/>
              <a:t>Problem statement: What specific challenge or problem does the project aim to address?</a:t>
            </a:r>
          </a:p>
          <a:p>
            <a:r>
              <a:rPr lang="en-IN" dirty="0"/>
              <a:t>Primary objectives of the project and its relevance to the field or industry.</a:t>
            </a:r>
          </a:p>
          <a:p>
            <a:r>
              <a:rPr lang="en-IN" dirty="0"/>
              <a:t>Expected impact or contribution of the project.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6A2C1-60E6-1EAA-2722-A39F2DCA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6559B-36AA-7A34-03C9-404AF862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4BBCA-657F-D9F7-4811-B65B0F318537}"/>
              </a:ext>
            </a:extLst>
          </p:cNvPr>
          <p:cNvSpPr txBox="1">
            <a:spLocks/>
          </p:cNvSpPr>
          <p:nvPr/>
        </p:nvSpPr>
        <p:spPr>
          <a:xfrm>
            <a:off x="990080" y="791655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45144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D45F-E486-F757-2767-A1821BBF9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BD589-8D58-BB6E-A807-F427E00D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27" y="2008781"/>
            <a:ext cx="8519245" cy="3503498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meter do not provide real time energy usage consumption as they provide energy usage data over a period of time.</a:t>
            </a:r>
          </a:p>
          <a:p>
            <a:r>
              <a:rPr lang="en-IN" dirty="0"/>
              <a:t>Expected impact: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By providing real-time data and insights, they enable consumers to make informed decisions and thereby reduce energy usage.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38C6-E74A-C883-345D-6E22ED79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3AE5C-35EF-0C4A-4D8E-86738DEB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90F98-CF3E-A68A-9A6F-64E3E42D54DD}"/>
              </a:ext>
            </a:extLst>
          </p:cNvPr>
          <p:cNvSpPr txBox="1">
            <a:spLocks/>
          </p:cNvSpPr>
          <p:nvPr/>
        </p:nvSpPr>
        <p:spPr>
          <a:xfrm>
            <a:off x="990080" y="791655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35837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B9504-82CA-F535-4376-D37F2596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8DB26-9E95-7F87-06A1-38F6CCEE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D0230-F6A3-DE7C-2974-B9B61A8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145FD-7944-C360-CDE6-030FA2925920}"/>
              </a:ext>
            </a:extLst>
          </p:cNvPr>
          <p:cNvSpPr txBox="1">
            <a:spLocks/>
          </p:cNvSpPr>
          <p:nvPr/>
        </p:nvSpPr>
        <p:spPr>
          <a:xfrm>
            <a:off x="334696" y="809905"/>
            <a:ext cx="11522607" cy="124286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Comments during EL Phase-I and action taken</a:t>
            </a: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4994F9CF-557B-32B1-E5D3-FE63CBC1990E}"/>
              </a:ext>
            </a:extLst>
          </p:cNvPr>
          <p:cNvSpPr/>
          <p:nvPr/>
        </p:nvSpPr>
        <p:spPr>
          <a:xfrm>
            <a:off x="-4199381" y="1001910"/>
            <a:ext cx="5948194" cy="5948194"/>
          </a:xfrm>
          <a:prstGeom prst="blockArc">
            <a:avLst>
              <a:gd name="adj1" fmla="val 18900000"/>
              <a:gd name="adj2" fmla="val 2700000"/>
              <a:gd name="adj3" fmla="val 363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B5ACBA-F9C0-629B-2F83-D5DB6E1D6CA4}"/>
              </a:ext>
            </a:extLst>
          </p:cNvPr>
          <p:cNvSpPr/>
          <p:nvPr/>
        </p:nvSpPr>
        <p:spPr>
          <a:xfrm>
            <a:off x="1729663" y="2207834"/>
            <a:ext cx="8756373" cy="883540"/>
          </a:xfrm>
          <a:custGeom>
            <a:avLst/>
            <a:gdLst>
              <a:gd name="connsiteX0" fmla="*/ 0 w 9077540"/>
              <a:gd name="connsiteY0" fmla="*/ 0 h 883540"/>
              <a:gd name="connsiteX1" fmla="*/ 9077540 w 9077540"/>
              <a:gd name="connsiteY1" fmla="*/ 0 h 883540"/>
              <a:gd name="connsiteX2" fmla="*/ 9077540 w 9077540"/>
              <a:gd name="connsiteY2" fmla="*/ 883540 h 883540"/>
              <a:gd name="connsiteX3" fmla="*/ 0 w 9077540"/>
              <a:gd name="connsiteY3" fmla="*/ 883540 h 883540"/>
              <a:gd name="connsiteX4" fmla="*/ 0 w 9077540"/>
              <a:gd name="connsiteY4" fmla="*/ 0 h 8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7540" h="883540">
                <a:moveTo>
                  <a:pt x="0" y="0"/>
                </a:moveTo>
                <a:lnTo>
                  <a:pt x="9077540" y="0"/>
                </a:lnTo>
                <a:lnTo>
                  <a:pt x="9077540" y="883540"/>
                </a:lnTo>
                <a:lnTo>
                  <a:pt x="0" y="883540"/>
                </a:lnTo>
                <a:lnTo>
                  <a:pt x="0" y="0"/>
                </a:lnTo>
                <a:close/>
              </a:path>
            </a:pathLst>
          </a:custGeom>
          <a:solidFill>
            <a:srgbClr val="00B4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311" tIns="116840" rIns="116840" bIns="116840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technicality in objectives and lack of details in methodology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119A6B-94AC-13AF-60AC-8F98DF421F17}"/>
              </a:ext>
            </a:extLst>
          </p:cNvPr>
          <p:cNvSpPr/>
          <p:nvPr/>
        </p:nvSpPr>
        <p:spPr>
          <a:xfrm>
            <a:off x="856283" y="2098482"/>
            <a:ext cx="1104426" cy="1104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7F1EE0-0EF2-3629-96CE-AE8139164B8E}"/>
              </a:ext>
            </a:extLst>
          </p:cNvPr>
          <p:cNvSpPr/>
          <p:nvPr/>
        </p:nvSpPr>
        <p:spPr>
          <a:xfrm>
            <a:off x="1729663" y="3534236"/>
            <a:ext cx="8756373" cy="883540"/>
          </a:xfrm>
          <a:custGeom>
            <a:avLst/>
            <a:gdLst>
              <a:gd name="connsiteX0" fmla="*/ 0 w 8756373"/>
              <a:gd name="connsiteY0" fmla="*/ 0 h 883540"/>
              <a:gd name="connsiteX1" fmla="*/ 8756373 w 8756373"/>
              <a:gd name="connsiteY1" fmla="*/ 0 h 883540"/>
              <a:gd name="connsiteX2" fmla="*/ 8756373 w 8756373"/>
              <a:gd name="connsiteY2" fmla="*/ 883540 h 883540"/>
              <a:gd name="connsiteX3" fmla="*/ 0 w 8756373"/>
              <a:gd name="connsiteY3" fmla="*/ 883540 h 883540"/>
              <a:gd name="connsiteX4" fmla="*/ 0 w 8756373"/>
              <a:gd name="connsiteY4" fmla="*/ 0 h 8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373" h="883540">
                <a:moveTo>
                  <a:pt x="0" y="0"/>
                </a:moveTo>
                <a:lnTo>
                  <a:pt x="8756373" y="0"/>
                </a:lnTo>
                <a:lnTo>
                  <a:pt x="8756373" y="883540"/>
                </a:lnTo>
                <a:lnTo>
                  <a:pt x="0" y="883540"/>
                </a:lnTo>
                <a:lnTo>
                  <a:pt x="0" y="0"/>
                </a:lnTo>
                <a:close/>
              </a:path>
            </a:pathLst>
          </a:custGeom>
          <a:solidFill>
            <a:srgbClr val="00B4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311" tIns="116840" rIns="116840" bIns="116840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 dirty="0"/>
              <a:t>Researched more into the specifics for implementation of project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B1BC27-5B3A-6929-3FB2-A92EF38D9976}"/>
              </a:ext>
            </a:extLst>
          </p:cNvPr>
          <p:cNvSpPr/>
          <p:nvPr/>
        </p:nvSpPr>
        <p:spPr>
          <a:xfrm>
            <a:off x="1177450" y="3423794"/>
            <a:ext cx="1104426" cy="1104426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81A4D1-2DF4-0011-40AA-C14983371D9D}"/>
              </a:ext>
            </a:extLst>
          </p:cNvPr>
          <p:cNvSpPr/>
          <p:nvPr/>
        </p:nvSpPr>
        <p:spPr>
          <a:xfrm>
            <a:off x="1408496" y="4859547"/>
            <a:ext cx="9077540" cy="883540"/>
          </a:xfrm>
          <a:custGeom>
            <a:avLst/>
            <a:gdLst>
              <a:gd name="connsiteX0" fmla="*/ 0 w 9077540"/>
              <a:gd name="connsiteY0" fmla="*/ 0 h 883540"/>
              <a:gd name="connsiteX1" fmla="*/ 9077540 w 9077540"/>
              <a:gd name="connsiteY1" fmla="*/ 0 h 883540"/>
              <a:gd name="connsiteX2" fmla="*/ 9077540 w 9077540"/>
              <a:gd name="connsiteY2" fmla="*/ 883540 h 883540"/>
              <a:gd name="connsiteX3" fmla="*/ 0 w 9077540"/>
              <a:gd name="connsiteY3" fmla="*/ 883540 h 883540"/>
              <a:gd name="connsiteX4" fmla="*/ 0 w 9077540"/>
              <a:gd name="connsiteY4" fmla="*/ 0 h 8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7540" h="883540">
                <a:moveTo>
                  <a:pt x="0" y="0"/>
                </a:moveTo>
                <a:lnTo>
                  <a:pt x="9077540" y="0"/>
                </a:lnTo>
                <a:lnTo>
                  <a:pt x="9077540" y="883540"/>
                </a:lnTo>
                <a:lnTo>
                  <a:pt x="0" y="883540"/>
                </a:lnTo>
                <a:lnTo>
                  <a:pt x="0" y="0"/>
                </a:lnTo>
                <a:close/>
              </a:path>
            </a:pathLst>
          </a:custGeom>
          <a:solidFill>
            <a:srgbClr val="00B4D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1311" tIns="116840" rIns="116840" bIns="116840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000" kern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18B303-7F58-7AA2-1548-6235F42C1ECB}"/>
              </a:ext>
            </a:extLst>
          </p:cNvPr>
          <p:cNvSpPr/>
          <p:nvPr/>
        </p:nvSpPr>
        <p:spPr>
          <a:xfrm>
            <a:off x="856283" y="4749105"/>
            <a:ext cx="1104426" cy="1104426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7D97F8F-7579-8C39-1635-9F57300A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04" y="2210253"/>
            <a:ext cx="792000" cy="792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3B33589-F137-3997-6772-CA3E5CF7D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197" y="4916813"/>
            <a:ext cx="792000" cy="792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9EB0C6-87F9-F40F-5FEC-4CDFC41BB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1373" y="3577008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A26E-D7C7-CBB1-C462-4192015C9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0A43BB-0B85-6C11-1115-9239B6EE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939320"/>
            <a:ext cx="11842377" cy="4918680"/>
          </a:xfrm>
        </p:spPr>
        <p:txBody>
          <a:bodyPr/>
          <a:lstStyle/>
          <a:p>
            <a:r>
              <a:rPr lang="en-IN" dirty="0"/>
              <a:t>List of tools, technologies, and techniques employed during Phase-II (e.g., software, hardware, materials).</a:t>
            </a:r>
          </a:p>
          <a:p>
            <a:r>
              <a:rPr lang="en-IN" dirty="0"/>
              <a:t>Rationale behind choosing these specific tools (e.g., effectiveness, precision, industry standards).</a:t>
            </a:r>
          </a:p>
          <a:p>
            <a:r>
              <a:rPr lang="en-IN" dirty="0"/>
              <a:t>Any innovative or cutting-edge tools/techniques incorporated into the project.</a:t>
            </a:r>
          </a:p>
          <a:p>
            <a:r>
              <a:rPr lang="en-IN" dirty="0"/>
              <a:t>Screenshots, images, or diagrams of tools/technologies used.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32379-F748-B3AA-2A4D-97887EAA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033E-C6C3-F08C-29A3-56BD7FEC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92CFF-BC9C-EEE3-9347-864A669B2996}"/>
              </a:ext>
            </a:extLst>
          </p:cNvPr>
          <p:cNvSpPr txBox="1">
            <a:spLocks/>
          </p:cNvSpPr>
          <p:nvPr/>
        </p:nvSpPr>
        <p:spPr>
          <a:xfrm>
            <a:off x="1050465" y="585617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Tools and Techniques Used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3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8B18-1269-785B-E65D-1488C7C4D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C0D3-D93C-3A79-11E1-5CF70A4C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87" y="2213615"/>
            <a:ext cx="11842377" cy="2649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Software used:</a:t>
            </a:r>
          </a:p>
          <a:p>
            <a:r>
              <a:rPr lang="en-IN" sz="2400" dirty="0">
                <a:solidFill>
                  <a:schemeClr val="tx1"/>
                </a:solidFill>
              </a:rPr>
              <a:t>ESP8266 module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(Voltage and Current)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</a:p>
          <a:p>
            <a:r>
              <a:rPr lang="en-IN" sz="2400" dirty="0">
                <a:solidFill>
                  <a:schemeClr val="tx1"/>
                </a:solidFill>
              </a:rPr>
              <a:t>Arduino 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512BA-8661-06C7-9798-58E9FF03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Saturday, 07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3C7D-9B3A-9C6D-7A6D-CF8768F0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70EDD-CDAF-D9D1-E838-834D6CFA467B}"/>
              </a:ext>
            </a:extLst>
          </p:cNvPr>
          <p:cNvSpPr txBox="1">
            <a:spLocks/>
          </p:cNvSpPr>
          <p:nvPr/>
        </p:nvSpPr>
        <p:spPr>
          <a:xfrm>
            <a:off x="1050465" y="585617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</a:rPr>
              <a:t>Tools and Techniques Used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BD07A-4839-A17E-E921-5939381777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06" y="1638103"/>
            <a:ext cx="2446364" cy="2363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44169-042A-4FDF-8D28-0C274055E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74" y="1915263"/>
            <a:ext cx="3973902" cy="208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F1709-FAC8-659D-E7BD-D11A8456C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15" y="4491808"/>
            <a:ext cx="27908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9802</TotalTime>
  <Words>515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Shanmukha</dc:creator>
  <cp:lastModifiedBy>Navaneeth V</cp:lastModifiedBy>
  <cp:revision>502</cp:revision>
  <cp:lastPrinted>2024-02-20T07:16:26Z</cp:lastPrinted>
  <dcterms:created xsi:type="dcterms:W3CDTF">2021-06-02T13:10:21Z</dcterms:created>
  <dcterms:modified xsi:type="dcterms:W3CDTF">2024-12-07T07:30:30Z</dcterms:modified>
</cp:coreProperties>
</file>