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79" r:id="rId2"/>
    <p:sldId id="437" r:id="rId3"/>
    <p:sldId id="451" r:id="rId4"/>
    <p:sldId id="447" r:id="rId5"/>
    <p:sldId id="450" r:id="rId6"/>
    <p:sldId id="445" r:id="rId7"/>
    <p:sldId id="448" r:id="rId8"/>
    <p:sldId id="449" r:id="rId9"/>
    <p:sldId id="452" r:id="rId10"/>
    <p:sldId id="441" r:id="rId11"/>
    <p:sldId id="456" r:id="rId12"/>
    <p:sldId id="453" r:id="rId13"/>
    <p:sldId id="446" r:id="rId14"/>
    <p:sldId id="454" r:id="rId15"/>
  </p:sldIdLst>
  <p:sldSz cx="12192000" cy="6858000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D8"/>
    <a:srgbClr val="3A86FF"/>
    <a:srgbClr val="91BFF0"/>
    <a:srgbClr val="A2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1972" autoAdjust="0"/>
  </p:normalViewPr>
  <p:slideViewPr>
    <p:cSldViewPr snapToGrid="0">
      <p:cViewPr>
        <p:scale>
          <a:sx n="66" d="100"/>
          <a:sy n="66" d="100"/>
        </p:scale>
        <p:origin x="38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D70AE6-9835-4D44-A5FA-96542004C2B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4991B3-2CAA-443B-95C7-AF9B7EC548FD}">
      <dgm:prSet/>
      <dgm:spPr/>
      <dgm:t>
        <a:bodyPr/>
        <a:lstStyle/>
        <a:p>
          <a:pPr rtl="0"/>
          <a:r>
            <a:rPr lang="en-IN" dirty="0"/>
            <a:t>Designing the user interface</a:t>
          </a:r>
          <a:endParaRPr lang="en-US" dirty="0"/>
        </a:p>
      </dgm:t>
    </dgm:pt>
    <dgm:pt modelId="{F2A72C5F-B8CF-4786-B7B6-F67F84EA7CAD}" type="parTrans" cxnId="{E446A786-9FEE-4EDF-97D7-988277CEB641}">
      <dgm:prSet/>
      <dgm:spPr/>
      <dgm:t>
        <a:bodyPr/>
        <a:lstStyle/>
        <a:p>
          <a:endParaRPr lang="en-US"/>
        </a:p>
      </dgm:t>
    </dgm:pt>
    <dgm:pt modelId="{FAF6631B-5033-4C6E-9122-DB74F5B624B3}" type="sibTrans" cxnId="{E446A786-9FEE-4EDF-97D7-988277CEB641}">
      <dgm:prSet/>
      <dgm:spPr/>
      <dgm:t>
        <a:bodyPr/>
        <a:lstStyle/>
        <a:p>
          <a:endParaRPr lang="en-US"/>
        </a:p>
      </dgm:t>
    </dgm:pt>
    <dgm:pt modelId="{3E8008B6-4675-4C1C-B2D3-25C8C753BF35}">
      <dgm:prSet/>
      <dgm:spPr/>
      <dgm:t>
        <a:bodyPr/>
        <a:lstStyle/>
        <a:p>
          <a:pPr rtl="0"/>
          <a:r>
            <a:rPr lang="en-IN" dirty="0"/>
            <a:t>Implementing the  user interface</a:t>
          </a:r>
          <a:endParaRPr lang="en-US" dirty="0"/>
        </a:p>
      </dgm:t>
    </dgm:pt>
    <dgm:pt modelId="{54A15F31-BDAA-4505-B854-E00FFF0CB8EF}" type="parTrans" cxnId="{C30DBB0A-BEF0-4EFC-9EBD-8C17B8DCCE90}">
      <dgm:prSet/>
      <dgm:spPr/>
      <dgm:t>
        <a:bodyPr/>
        <a:lstStyle/>
        <a:p>
          <a:endParaRPr lang="en-US"/>
        </a:p>
      </dgm:t>
    </dgm:pt>
    <dgm:pt modelId="{0E3C62D5-1BF6-4E10-B6EF-162897D1B65B}" type="sibTrans" cxnId="{C30DBB0A-BEF0-4EFC-9EBD-8C17B8DCCE90}">
      <dgm:prSet/>
      <dgm:spPr/>
      <dgm:t>
        <a:bodyPr/>
        <a:lstStyle/>
        <a:p>
          <a:endParaRPr lang="en-US"/>
        </a:p>
      </dgm:t>
    </dgm:pt>
    <dgm:pt modelId="{6EFD0A54-BED1-4AC3-AA54-0F3C998736D9}">
      <dgm:prSet/>
      <dgm:spPr/>
      <dgm:t>
        <a:bodyPr/>
        <a:lstStyle/>
        <a:p>
          <a:pPr rtl="0"/>
          <a:r>
            <a:rPr lang="en-IN" dirty="0"/>
            <a:t>Connecting the frontend to database</a:t>
          </a:r>
          <a:endParaRPr lang="en-US" dirty="0"/>
        </a:p>
      </dgm:t>
    </dgm:pt>
    <dgm:pt modelId="{1DB5002E-D442-4AF9-97CB-9C2449BCDCEE}" type="parTrans" cxnId="{FF79F4B7-6DA0-4052-9CDA-2F32E45834FC}">
      <dgm:prSet/>
      <dgm:spPr/>
      <dgm:t>
        <a:bodyPr/>
        <a:lstStyle/>
        <a:p>
          <a:endParaRPr lang="en-US"/>
        </a:p>
      </dgm:t>
    </dgm:pt>
    <dgm:pt modelId="{7669A879-1571-4653-BB88-263249E79D08}" type="sibTrans" cxnId="{FF79F4B7-6DA0-4052-9CDA-2F32E45834FC}">
      <dgm:prSet/>
      <dgm:spPr/>
      <dgm:t>
        <a:bodyPr/>
        <a:lstStyle/>
        <a:p>
          <a:endParaRPr lang="en-US"/>
        </a:p>
      </dgm:t>
    </dgm:pt>
    <dgm:pt modelId="{1A13E12B-4B07-4B27-9F6F-8D86DEAF6AB8}">
      <dgm:prSet/>
      <dgm:spPr/>
      <dgm:t>
        <a:bodyPr/>
        <a:lstStyle/>
        <a:p>
          <a:pPr rtl="0"/>
          <a:r>
            <a:rPr lang="en-US" dirty="0"/>
            <a:t>Simultaneous measurement of current and voltage</a:t>
          </a:r>
        </a:p>
      </dgm:t>
    </dgm:pt>
    <dgm:pt modelId="{BF875336-E1C6-4FA5-8CBE-30B5B8A862E4}" type="parTrans" cxnId="{8DD33F1F-D260-40CA-BB58-88B8B3AD5298}">
      <dgm:prSet/>
      <dgm:spPr/>
      <dgm:t>
        <a:bodyPr/>
        <a:lstStyle/>
        <a:p>
          <a:endParaRPr lang="en-IN"/>
        </a:p>
      </dgm:t>
    </dgm:pt>
    <dgm:pt modelId="{2CE1F974-1189-4ED8-9421-5F4412C60E8D}" type="sibTrans" cxnId="{8DD33F1F-D260-40CA-BB58-88B8B3AD5298}">
      <dgm:prSet/>
      <dgm:spPr/>
      <dgm:t>
        <a:bodyPr/>
        <a:lstStyle/>
        <a:p>
          <a:endParaRPr lang="en-IN"/>
        </a:p>
      </dgm:t>
    </dgm:pt>
    <dgm:pt modelId="{CFF0EA8E-2003-48E2-A6A3-9099E109140F}" type="pres">
      <dgm:prSet presAssocID="{94D70AE6-9835-4D44-A5FA-96542004C2B3}" presName="Name0" presStyleCnt="0">
        <dgm:presLayoutVars>
          <dgm:dir/>
          <dgm:resizeHandles val="exact"/>
        </dgm:presLayoutVars>
      </dgm:prSet>
      <dgm:spPr/>
    </dgm:pt>
    <dgm:pt modelId="{543DB709-2A4F-4A15-8D36-D34AD9665747}" type="pres">
      <dgm:prSet presAssocID="{94D70AE6-9835-4D44-A5FA-96542004C2B3}" presName="arrow" presStyleLbl="bgShp" presStyleIdx="0" presStyleCnt="1"/>
      <dgm:spPr/>
    </dgm:pt>
    <dgm:pt modelId="{56446A86-7396-4BFE-9D28-3C1717F5BD34}" type="pres">
      <dgm:prSet presAssocID="{94D70AE6-9835-4D44-A5FA-96542004C2B3}" presName="points" presStyleCnt="0"/>
      <dgm:spPr/>
    </dgm:pt>
    <dgm:pt modelId="{DB6F286D-0FEF-431B-BE9D-6E5509803348}" type="pres">
      <dgm:prSet presAssocID="{1A13E12B-4B07-4B27-9F6F-8D86DEAF6AB8}" presName="compositeA" presStyleCnt="0"/>
      <dgm:spPr/>
    </dgm:pt>
    <dgm:pt modelId="{3B2B75D9-837E-4B1C-B590-49084FF40935}" type="pres">
      <dgm:prSet presAssocID="{1A13E12B-4B07-4B27-9F6F-8D86DEAF6AB8}" presName="textA" presStyleLbl="revTx" presStyleIdx="0" presStyleCnt="4">
        <dgm:presLayoutVars>
          <dgm:bulletEnabled val="1"/>
        </dgm:presLayoutVars>
      </dgm:prSet>
      <dgm:spPr/>
    </dgm:pt>
    <dgm:pt modelId="{04A8EDA5-4257-4A10-BF8D-5D63EC65827C}" type="pres">
      <dgm:prSet presAssocID="{1A13E12B-4B07-4B27-9F6F-8D86DEAF6AB8}" presName="circleA" presStyleLbl="node1" presStyleIdx="0" presStyleCnt="4"/>
      <dgm:spPr/>
    </dgm:pt>
    <dgm:pt modelId="{4601AEF9-5167-4F82-8841-61F159DA7DEB}" type="pres">
      <dgm:prSet presAssocID="{1A13E12B-4B07-4B27-9F6F-8D86DEAF6AB8}" presName="spaceA" presStyleCnt="0"/>
      <dgm:spPr/>
    </dgm:pt>
    <dgm:pt modelId="{8A0172D3-FA49-4DBC-8D96-C48355417A2F}" type="pres">
      <dgm:prSet presAssocID="{2CE1F974-1189-4ED8-9421-5F4412C60E8D}" presName="space" presStyleCnt="0"/>
      <dgm:spPr/>
    </dgm:pt>
    <dgm:pt modelId="{3A90ADBC-7D67-4255-BAEA-B0F967D7A394}" type="pres">
      <dgm:prSet presAssocID="{254991B3-2CAA-443B-95C7-AF9B7EC548FD}" presName="compositeB" presStyleCnt="0"/>
      <dgm:spPr/>
    </dgm:pt>
    <dgm:pt modelId="{846B8F6F-D8CC-4741-AE92-2A88A55F50F8}" type="pres">
      <dgm:prSet presAssocID="{254991B3-2CAA-443B-95C7-AF9B7EC548FD}" presName="textB" presStyleLbl="revTx" presStyleIdx="1" presStyleCnt="4">
        <dgm:presLayoutVars>
          <dgm:bulletEnabled val="1"/>
        </dgm:presLayoutVars>
      </dgm:prSet>
      <dgm:spPr/>
    </dgm:pt>
    <dgm:pt modelId="{C57AD7F1-5347-48F7-9A22-5BF84E636D18}" type="pres">
      <dgm:prSet presAssocID="{254991B3-2CAA-443B-95C7-AF9B7EC548FD}" presName="circleB" presStyleLbl="node1" presStyleIdx="1" presStyleCnt="4"/>
      <dgm:spPr/>
    </dgm:pt>
    <dgm:pt modelId="{218BFC5E-D8A1-4541-9070-9F5A025F3847}" type="pres">
      <dgm:prSet presAssocID="{254991B3-2CAA-443B-95C7-AF9B7EC548FD}" presName="spaceB" presStyleCnt="0"/>
      <dgm:spPr/>
    </dgm:pt>
    <dgm:pt modelId="{0AF9387D-F863-437A-8B88-12B40133A50E}" type="pres">
      <dgm:prSet presAssocID="{FAF6631B-5033-4C6E-9122-DB74F5B624B3}" presName="space" presStyleCnt="0"/>
      <dgm:spPr/>
    </dgm:pt>
    <dgm:pt modelId="{F2ABE665-3EC4-4D3D-9722-B6B3214C6DEB}" type="pres">
      <dgm:prSet presAssocID="{3E8008B6-4675-4C1C-B2D3-25C8C753BF35}" presName="compositeA" presStyleCnt="0"/>
      <dgm:spPr/>
    </dgm:pt>
    <dgm:pt modelId="{39FCDDA5-AB52-4842-B0C1-C688F353ACCE}" type="pres">
      <dgm:prSet presAssocID="{3E8008B6-4675-4C1C-B2D3-25C8C753BF35}" presName="textA" presStyleLbl="revTx" presStyleIdx="2" presStyleCnt="4">
        <dgm:presLayoutVars>
          <dgm:bulletEnabled val="1"/>
        </dgm:presLayoutVars>
      </dgm:prSet>
      <dgm:spPr/>
    </dgm:pt>
    <dgm:pt modelId="{F7CF0625-FC74-4614-A9E0-94861DCE667A}" type="pres">
      <dgm:prSet presAssocID="{3E8008B6-4675-4C1C-B2D3-25C8C753BF35}" presName="circleA" presStyleLbl="node1" presStyleIdx="2" presStyleCnt="4"/>
      <dgm:spPr/>
    </dgm:pt>
    <dgm:pt modelId="{DD0B9257-0BFA-4C46-8737-F71A9BF00189}" type="pres">
      <dgm:prSet presAssocID="{3E8008B6-4675-4C1C-B2D3-25C8C753BF35}" presName="spaceA" presStyleCnt="0"/>
      <dgm:spPr/>
    </dgm:pt>
    <dgm:pt modelId="{65BAC8C3-00D9-4D3F-93B2-691C883AEFD4}" type="pres">
      <dgm:prSet presAssocID="{0E3C62D5-1BF6-4E10-B6EF-162897D1B65B}" presName="space" presStyleCnt="0"/>
      <dgm:spPr/>
    </dgm:pt>
    <dgm:pt modelId="{D531ED7C-73B7-4DB5-8254-4A943AB10A32}" type="pres">
      <dgm:prSet presAssocID="{6EFD0A54-BED1-4AC3-AA54-0F3C998736D9}" presName="compositeB" presStyleCnt="0"/>
      <dgm:spPr/>
    </dgm:pt>
    <dgm:pt modelId="{C28E4C64-21DA-47E5-BAF1-77C9435CB99F}" type="pres">
      <dgm:prSet presAssocID="{6EFD0A54-BED1-4AC3-AA54-0F3C998736D9}" presName="textB" presStyleLbl="revTx" presStyleIdx="3" presStyleCnt="4">
        <dgm:presLayoutVars>
          <dgm:bulletEnabled val="1"/>
        </dgm:presLayoutVars>
      </dgm:prSet>
      <dgm:spPr/>
    </dgm:pt>
    <dgm:pt modelId="{2E84B2DA-F0BF-4DE0-8A58-7671F86C430F}" type="pres">
      <dgm:prSet presAssocID="{6EFD0A54-BED1-4AC3-AA54-0F3C998736D9}" presName="circleB" presStyleLbl="node1" presStyleIdx="3" presStyleCnt="4"/>
      <dgm:spPr/>
    </dgm:pt>
    <dgm:pt modelId="{003BFA15-58F6-41D2-B1FC-C5B6D7B68196}" type="pres">
      <dgm:prSet presAssocID="{6EFD0A54-BED1-4AC3-AA54-0F3C998736D9}" presName="spaceB" presStyleCnt="0"/>
      <dgm:spPr/>
    </dgm:pt>
  </dgm:ptLst>
  <dgm:cxnLst>
    <dgm:cxn modelId="{C30DBB0A-BEF0-4EFC-9EBD-8C17B8DCCE90}" srcId="{94D70AE6-9835-4D44-A5FA-96542004C2B3}" destId="{3E8008B6-4675-4C1C-B2D3-25C8C753BF35}" srcOrd="2" destOrd="0" parTransId="{54A15F31-BDAA-4505-B854-E00FFF0CB8EF}" sibTransId="{0E3C62D5-1BF6-4E10-B6EF-162897D1B65B}"/>
    <dgm:cxn modelId="{8DD33F1F-D260-40CA-BB58-88B8B3AD5298}" srcId="{94D70AE6-9835-4D44-A5FA-96542004C2B3}" destId="{1A13E12B-4B07-4B27-9F6F-8D86DEAF6AB8}" srcOrd="0" destOrd="0" parTransId="{BF875336-E1C6-4FA5-8CBE-30B5B8A862E4}" sibTransId="{2CE1F974-1189-4ED8-9421-5F4412C60E8D}"/>
    <dgm:cxn modelId="{34B1C924-268E-475F-83AC-41250BD41060}" type="presOf" srcId="{94D70AE6-9835-4D44-A5FA-96542004C2B3}" destId="{CFF0EA8E-2003-48E2-A6A3-9099E109140F}" srcOrd="0" destOrd="0" presId="urn:microsoft.com/office/officeart/2005/8/layout/hProcess11"/>
    <dgm:cxn modelId="{AD5BEC63-D5EE-4BB0-B8C7-78E2DEF42551}" type="presOf" srcId="{3E8008B6-4675-4C1C-B2D3-25C8C753BF35}" destId="{39FCDDA5-AB52-4842-B0C1-C688F353ACCE}" srcOrd="0" destOrd="0" presId="urn:microsoft.com/office/officeart/2005/8/layout/hProcess11"/>
    <dgm:cxn modelId="{93A2F579-856C-4CF4-97A3-88397283647D}" type="presOf" srcId="{6EFD0A54-BED1-4AC3-AA54-0F3C998736D9}" destId="{C28E4C64-21DA-47E5-BAF1-77C9435CB99F}" srcOrd="0" destOrd="0" presId="urn:microsoft.com/office/officeart/2005/8/layout/hProcess11"/>
    <dgm:cxn modelId="{E446A786-9FEE-4EDF-97D7-988277CEB641}" srcId="{94D70AE6-9835-4D44-A5FA-96542004C2B3}" destId="{254991B3-2CAA-443B-95C7-AF9B7EC548FD}" srcOrd="1" destOrd="0" parTransId="{F2A72C5F-B8CF-4786-B7B6-F67F84EA7CAD}" sibTransId="{FAF6631B-5033-4C6E-9122-DB74F5B624B3}"/>
    <dgm:cxn modelId="{FF79F4B7-6DA0-4052-9CDA-2F32E45834FC}" srcId="{94D70AE6-9835-4D44-A5FA-96542004C2B3}" destId="{6EFD0A54-BED1-4AC3-AA54-0F3C998736D9}" srcOrd="3" destOrd="0" parTransId="{1DB5002E-D442-4AF9-97CB-9C2449BCDCEE}" sibTransId="{7669A879-1571-4653-BB88-263249E79D08}"/>
    <dgm:cxn modelId="{1D7BFBC0-8223-4CD2-A41C-42CF1F766B2A}" type="presOf" srcId="{254991B3-2CAA-443B-95C7-AF9B7EC548FD}" destId="{846B8F6F-D8CC-4741-AE92-2A88A55F50F8}" srcOrd="0" destOrd="0" presId="urn:microsoft.com/office/officeart/2005/8/layout/hProcess11"/>
    <dgm:cxn modelId="{CB73E7F9-FC56-4A16-8BB9-8025D2F5864C}" type="presOf" srcId="{1A13E12B-4B07-4B27-9F6F-8D86DEAF6AB8}" destId="{3B2B75D9-837E-4B1C-B590-49084FF40935}" srcOrd="0" destOrd="0" presId="urn:microsoft.com/office/officeart/2005/8/layout/hProcess11"/>
    <dgm:cxn modelId="{B68D9567-AE34-4410-9C68-2071AA4C9553}" type="presParOf" srcId="{CFF0EA8E-2003-48E2-A6A3-9099E109140F}" destId="{543DB709-2A4F-4A15-8D36-D34AD9665747}" srcOrd="0" destOrd="0" presId="urn:microsoft.com/office/officeart/2005/8/layout/hProcess11"/>
    <dgm:cxn modelId="{CC154800-12E6-4E0F-9D67-103408F270CB}" type="presParOf" srcId="{CFF0EA8E-2003-48E2-A6A3-9099E109140F}" destId="{56446A86-7396-4BFE-9D28-3C1717F5BD34}" srcOrd="1" destOrd="0" presId="urn:microsoft.com/office/officeart/2005/8/layout/hProcess11"/>
    <dgm:cxn modelId="{70BC8CFF-7BB4-4D87-852D-F2AA197FB6BA}" type="presParOf" srcId="{56446A86-7396-4BFE-9D28-3C1717F5BD34}" destId="{DB6F286D-0FEF-431B-BE9D-6E5509803348}" srcOrd="0" destOrd="0" presId="urn:microsoft.com/office/officeart/2005/8/layout/hProcess11"/>
    <dgm:cxn modelId="{CE7C0B11-2474-4C7C-B62D-B4533B774D3B}" type="presParOf" srcId="{DB6F286D-0FEF-431B-BE9D-6E5509803348}" destId="{3B2B75D9-837E-4B1C-B590-49084FF40935}" srcOrd="0" destOrd="0" presId="urn:microsoft.com/office/officeart/2005/8/layout/hProcess11"/>
    <dgm:cxn modelId="{49BAE6E2-F4E8-4CF6-96B2-84718265218F}" type="presParOf" srcId="{DB6F286D-0FEF-431B-BE9D-6E5509803348}" destId="{04A8EDA5-4257-4A10-BF8D-5D63EC65827C}" srcOrd="1" destOrd="0" presId="urn:microsoft.com/office/officeart/2005/8/layout/hProcess11"/>
    <dgm:cxn modelId="{EAB644A8-2B61-497B-889F-3D8C2974E28B}" type="presParOf" srcId="{DB6F286D-0FEF-431B-BE9D-6E5509803348}" destId="{4601AEF9-5167-4F82-8841-61F159DA7DEB}" srcOrd="2" destOrd="0" presId="urn:microsoft.com/office/officeart/2005/8/layout/hProcess11"/>
    <dgm:cxn modelId="{67845DD4-C272-457C-97FA-83E4E1C834C5}" type="presParOf" srcId="{56446A86-7396-4BFE-9D28-3C1717F5BD34}" destId="{8A0172D3-FA49-4DBC-8D96-C48355417A2F}" srcOrd="1" destOrd="0" presId="urn:microsoft.com/office/officeart/2005/8/layout/hProcess11"/>
    <dgm:cxn modelId="{97E495A6-A77D-4A69-9B38-443C55602E41}" type="presParOf" srcId="{56446A86-7396-4BFE-9D28-3C1717F5BD34}" destId="{3A90ADBC-7D67-4255-BAEA-B0F967D7A394}" srcOrd="2" destOrd="0" presId="urn:microsoft.com/office/officeart/2005/8/layout/hProcess11"/>
    <dgm:cxn modelId="{28C8E979-544E-489B-BC62-207A0016C5E7}" type="presParOf" srcId="{3A90ADBC-7D67-4255-BAEA-B0F967D7A394}" destId="{846B8F6F-D8CC-4741-AE92-2A88A55F50F8}" srcOrd="0" destOrd="0" presId="urn:microsoft.com/office/officeart/2005/8/layout/hProcess11"/>
    <dgm:cxn modelId="{CFC08BE5-3D19-4B84-B95C-88B5635AF5FF}" type="presParOf" srcId="{3A90ADBC-7D67-4255-BAEA-B0F967D7A394}" destId="{C57AD7F1-5347-48F7-9A22-5BF84E636D18}" srcOrd="1" destOrd="0" presId="urn:microsoft.com/office/officeart/2005/8/layout/hProcess11"/>
    <dgm:cxn modelId="{3859B95B-1365-4C0C-9C23-54461292D2FB}" type="presParOf" srcId="{3A90ADBC-7D67-4255-BAEA-B0F967D7A394}" destId="{218BFC5E-D8A1-4541-9070-9F5A025F3847}" srcOrd="2" destOrd="0" presId="urn:microsoft.com/office/officeart/2005/8/layout/hProcess11"/>
    <dgm:cxn modelId="{7A89C3F9-C27C-49F1-B62F-26CB05AE956A}" type="presParOf" srcId="{56446A86-7396-4BFE-9D28-3C1717F5BD34}" destId="{0AF9387D-F863-437A-8B88-12B40133A50E}" srcOrd="3" destOrd="0" presId="urn:microsoft.com/office/officeart/2005/8/layout/hProcess11"/>
    <dgm:cxn modelId="{BEA72653-5FCF-4CCD-914B-7A96A5B27CE7}" type="presParOf" srcId="{56446A86-7396-4BFE-9D28-3C1717F5BD34}" destId="{F2ABE665-3EC4-4D3D-9722-B6B3214C6DEB}" srcOrd="4" destOrd="0" presId="urn:microsoft.com/office/officeart/2005/8/layout/hProcess11"/>
    <dgm:cxn modelId="{3610F5EC-1980-46E8-979B-EFC59F72C993}" type="presParOf" srcId="{F2ABE665-3EC4-4D3D-9722-B6B3214C6DEB}" destId="{39FCDDA5-AB52-4842-B0C1-C688F353ACCE}" srcOrd="0" destOrd="0" presId="urn:microsoft.com/office/officeart/2005/8/layout/hProcess11"/>
    <dgm:cxn modelId="{E4DE68BA-2B8F-4740-BF87-D4C53ED14833}" type="presParOf" srcId="{F2ABE665-3EC4-4D3D-9722-B6B3214C6DEB}" destId="{F7CF0625-FC74-4614-A9E0-94861DCE667A}" srcOrd="1" destOrd="0" presId="urn:microsoft.com/office/officeart/2005/8/layout/hProcess11"/>
    <dgm:cxn modelId="{DD3F7124-7B9D-4C3A-B3A3-E3B74814CCEE}" type="presParOf" srcId="{F2ABE665-3EC4-4D3D-9722-B6B3214C6DEB}" destId="{DD0B9257-0BFA-4C46-8737-F71A9BF00189}" srcOrd="2" destOrd="0" presId="urn:microsoft.com/office/officeart/2005/8/layout/hProcess11"/>
    <dgm:cxn modelId="{2B57AFCA-0D53-4558-B497-B4031A092A69}" type="presParOf" srcId="{56446A86-7396-4BFE-9D28-3C1717F5BD34}" destId="{65BAC8C3-00D9-4D3F-93B2-691C883AEFD4}" srcOrd="5" destOrd="0" presId="urn:microsoft.com/office/officeart/2005/8/layout/hProcess11"/>
    <dgm:cxn modelId="{EF81DEC1-CDA1-4545-A4F1-0CA9818C081F}" type="presParOf" srcId="{56446A86-7396-4BFE-9D28-3C1717F5BD34}" destId="{D531ED7C-73B7-4DB5-8254-4A943AB10A32}" srcOrd="6" destOrd="0" presId="urn:microsoft.com/office/officeart/2005/8/layout/hProcess11"/>
    <dgm:cxn modelId="{3A953155-618A-4720-9764-DA11824C32EC}" type="presParOf" srcId="{D531ED7C-73B7-4DB5-8254-4A943AB10A32}" destId="{C28E4C64-21DA-47E5-BAF1-77C9435CB99F}" srcOrd="0" destOrd="0" presId="urn:microsoft.com/office/officeart/2005/8/layout/hProcess11"/>
    <dgm:cxn modelId="{62F1CDC2-DCCA-4F53-9F03-DE9322E5E956}" type="presParOf" srcId="{D531ED7C-73B7-4DB5-8254-4A943AB10A32}" destId="{2E84B2DA-F0BF-4DE0-8A58-7671F86C430F}" srcOrd="1" destOrd="0" presId="urn:microsoft.com/office/officeart/2005/8/layout/hProcess11"/>
    <dgm:cxn modelId="{C1CF21EA-FA52-4E6C-A070-2ED552075205}" type="presParOf" srcId="{D531ED7C-73B7-4DB5-8254-4A943AB10A32}" destId="{003BFA15-58F6-41D2-B1FC-C5B6D7B6819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DB709-2A4F-4A15-8D36-D34AD9665747}">
      <dsp:nvSpPr>
        <dsp:cNvPr id="0" name=""/>
        <dsp:cNvSpPr/>
      </dsp:nvSpPr>
      <dsp:spPr>
        <a:xfrm>
          <a:off x="0" y="1115568"/>
          <a:ext cx="11507373" cy="148742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B75D9-837E-4B1C-B590-49084FF40935}">
      <dsp:nvSpPr>
        <dsp:cNvPr id="0" name=""/>
        <dsp:cNvSpPr/>
      </dsp:nvSpPr>
      <dsp:spPr>
        <a:xfrm>
          <a:off x="5183" y="0"/>
          <a:ext cx="2493076" cy="14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Simultaneous measurement of current and voltage</a:t>
          </a:r>
        </a:p>
      </dsp:txBody>
      <dsp:txXfrm>
        <a:off x="5183" y="0"/>
        <a:ext cx="2493076" cy="1487424"/>
      </dsp:txXfrm>
    </dsp:sp>
    <dsp:sp modelId="{04A8EDA5-4257-4A10-BF8D-5D63EC65827C}">
      <dsp:nvSpPr>
        <dsp:cNvPr id="0" name=""/>
        <dsp:cNvSpPr/>
      </dsp:nvSpPr>
      <dsp:spPr>
        <a:xfrm>
          <a:off x="1065793" y="1673352"/>
          <a:ext cx="371856" cy="3718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B8F6F-D8CC-4741-AE92-2A88A55F50F8}">
      <dsp:nvSpPr>
        <dsp:cNvPr id="0" name=""/>
        <dsp:cNvSpPr/>
      </dsp:nvSpPr>
      <dsp:spPr>
        <a:xfrm>
          <a:off x="2622914" y="2231136"/>
          <a:ext cx="2493076" cy="14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Designing the user interface</a:t>
          </a:r>
          <a:endParaRPr lang="en-US" sz="2100" kern="1200" dirty="0"/>
        </a:p>
      </dsp:txBody>
      <dsp:txXfrm>
        <a:off x="2622914" y="2231136"/>
        <a:ext cx="2493076" cy="1487424"/>
      </dsp:txXfrm>
    </dsp:sp>
    <dsp:sp modelId="{C57AD7F1-5347-48F7-9A22-5BF84E636D18}">
      <dsp:nvSpPr>
        <dsp:cNvPr id="0" name=""/>
        <dsp:cNvSpPr/>
      </dsp:nvSpPr>
      <dsp:spPr>
        <a:xfrm>
          <a:off x="3683524" y="1673352"/>
          <a:ext cx="371856" cy="3718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CDDA5-AB52-4842-B0C1-C688F353ACCE}">
      <dsp:nvSpPr>
        <dsp:cNvPr id="0" name=""/>
        <dsp:cNvSpPr/>
      </dsp:nvSpPr>
      <dsp:spPr>
        <a:xfrm>
          <a:off x="5240644" y="0"/>
          <a:ext cx="2493076" cy="14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Implementing the  user interface</a:t>
          </a:r>
          <a:endParaRPr lang="en-US" sz="2100" kern="1200" dirty="0"/>
        </a:p>
      </dsp:txBody>
      <dsp:txXfrm>
        <a:off x="5240644" y="0"/>
        <a:ext cx="2493076" cy="1487424"/>
      </dsp:txXfrm>
    </dsp:sp>
    <dsp:sp modelId="{F7CF0625-FC74-4614-A9E0-94861DCE667A}">
      <dsp:nvSpPr>
        <dsp:cNvPr id="0" name=""/>
        <dsp:cNvSpPr/>
      </dsp:nvSpPr>
      <dsp:spPr>
        <a:xfrm>
          <a:off x="6301255" y="1673352"/>
          <a:ext cx="371856" cy="3718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E4C64-21DA-47E5-BAF1-77C9435CB99F}">
      <dsp:nvSpPr>
        <dsp:cNvPr id="0" name=""/>
        <dsp:cNvSpPr/>
      </dsp:nvSpPr>
      <dsp:spPr>
        <a:xfrm>
          <a:off x="7858375" y="2231136"/>
          <a:ext cx="2493076" cy="14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Connecting the frontend to database</a:t>
          </a:r>
          <a:endParaRPr lang="en-US" sz="2100" kern="1200" dirty="0"/>
        </a:p>
      </dsp:txBody>
      <dsp:txXfrm>
        <a:off x="7858375" y="2231136"/>
        <a:ext cx="2493076" cy="1487424"/>
      </dsp:txXfrm>
    </dsp:sp>
    <dsp:sp modelId="{2E84B2DA-F0BF-4DE0-8A58-7671F86C430F}">
      <dsp:nvSpPr>
        <dsp:cNvPr id="0" name=""/>
        <dsp:cNvSpPr/>
      </dsp:nvSpPr>
      <dsp:spPr>
        <a:xfrm>
          <a:off x="8918985" y="1673352"/>
          <a:ext cx="371856" cy="3718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73A30-4E8D-4F5A-A660-0CF9FA0EA0CF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23E4C-C78F-4806-9F29-9550DE44B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18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23E4C-C78F-4806-9F29-9550DE44BB4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54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23E4C-C78F-4806-9F29-9550DE44BB4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04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531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E61-0CE5-49A0-ADAE-575C3A21A57B}" type="datetime2">
              <a:rPr lang="en-IN" smtClean="0"/>
              <a:t>Wednesday, 18 December 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object 7"/>
          <p:cNvSpPr txBox="1"/>
          <p:nvPr userDrawn="1"/>
        </p:nvSpPr>
        <p:spPr>
          <a:xfrm>
            <a:off x="4541263" y="6344368"/>
            <a:ext cx="3498933" cy="377108"/>
          </a:xfrm>
          <a:prstGeom prst="rect">
            <a:avLst/>
          </a:prstGeom>
        </p:spPr>
        <p:txBody>
          <a:bodyPr wrap="square" lIns="0" tIns="7701" rIns="0" bIns="0">
            <a:spAutoFit/>
          </a:bodyPr>
          <a:lstStyle/>
          <a:p>
            <a:pPr marL="7701" algn="ctr">
              <a:spcBef>
                <a:spcPts val="61"/>
              </a:spcBef>
              <a:defRPr/>
            </a:pPr>
            <a:r>
              <a:rPr sz="2400" b="1" i="1" spc="-3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Go, change </a:t>
            </a:r>
            <a:r>
              <a:rPr sz="2400" b="1" i="1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the</a:t>
            </a:r>
            <a:r>
              <a:rPr sz="2400" b="1" i="1" spc="-49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 </a:t>
            </a:r>
            <a:r>
              <a:rPr sz="2400" b="1" i="1" spc="-3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world</a:t>
            </a:r>
            <a:endParaRPr sz="2400" b="1" dirty="0">
              <a:latin typeface="Bookman Old Style" panose="02050604050505020204" pitchFamily="18" charset="0"/>
              <a:ea typeface="ＭＳ Ｐゴシック" charset="0"/>
              <a:cs typeface="Playfair Display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2A6D4B-382C-5C68-3C64-26E14200A1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833"/>
          <a:stretch/>
        </p:blipFill>
        <p:spPr>
          <a:xfrm>
            <a:off x="0" y="0"/>
            <a:ext cx="2207505" cy="9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3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7930-B2AB-48F5-8AD5-4A9179262E34}" type="datetime2">
              <a:rPr lang="en-IN" smtClean="0"/>
              <a:t>Wednesday, 18 December 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5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EB2B-9CFC-43E8-806F-531A6B6EF1FD}" type="datetime2">
              <a:rPr lang="en-IN" smtClean="0"/>
              <a:t>Wednesday, 18 December 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40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3" y="1258282"/>
            <a:ext cx="11842377" cy="4918680"/>
          </a:xfrm>
          <a:ln>
            <a:noFill/>
          </a:ln>
        </p:spPr>
        <p:txBody>
          <a:bodyPr/>
          <a:lstStyle>
            <a:lvl1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  <a:lvl2pPr>
              <a:defRPr>
                <a:latin typeface="Bookman Old Style" panose="02050604050505020204" pitchFamily="18" charset="0"/>
              </a:defRPr>
            </a:lvl2pPr>
            <a:lvl3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3pPr>
            <a:lvl4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4pPr>
            <a:lvl5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object 7"/>
          <p:cNvSpPr txBox="1"/>
          <p:nvPr userDrawn="1"/>
        </p:nvSpPr>
        <p:spPr>
          <a:xfrm>
            <a:off x="5055596" y="6405140"/>
            <a:ext cx="2080806" cy="223220"/>
          </a:xfrm>
          <a:prstGeom prst="rect">
            <a:avLst/>
          </a:prstGeom>
        </p:spPr>
        <p:txBody>
          <a:bodyPr wrap="square" lIns="0" tIns="7701" rIns="0" bIns="0">
            <a:spAutoFit/>
          </a:bodyPr>
          <a:lstStyle/>
          <a:p>
            <a:pPr marL="7701" algn="ctr">
              <a:spcBef>
                <a:spcPts val="61"/>
              </a:spcBef>
              <a:defRPr/>
            </a:pPr>
            <a:r>
              <a:rPr sz="1400" b="1" i="1" spc="-3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Go, change </a:t>
            </a:r>
            <a:r>
              <a:rPr sz="1400" b="1" i="1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the</a:t>
            </a:r>
            <a:r>
              <a:rPr sz="1400" b="1" i="1" spc="-49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 </a:t>
            </a:r>
            <a:r>
              <a:rPr sz="1400" b="1" i="1" spc="-3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world</a:t>
            </a:r>
            <a:endParaRPr sz="1400" b="1" dirty="0">
              <a:latin typeface="Bookman Old Style" panose="02050604050505020204" pitchFamily="18" charset="0"/>
              <a:ea typeface="ＭＳ Ｐゴシック" charset="0"/>
              <a:cs typeface="Playfair Display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174812" y="6347205"/>
            <a:ext cx="2743200" cy="3651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</a:lstStyle>
          <a:p>
            <a:pPr algn="ctr"/>
            <a:fld id="{6BA3F8B8-C75C-44FF-9C37-B9B69285372F}" type="datetime2">
              <a:rPr lang="en-IN" smtClean="0"/>
              <a:t>Wednesday, 18 December 2024</a:t>
            </a:fld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273988" y="6347205"/>
            <a:ext cx="2743200" cy="3651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</a:lstStyle>
          <a:p>
            <a:fld id="{9BA15CD2-76D6-4EFE-91D9-7087332E3318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4BB44-0752-FBF4-85E9-6BB716BF44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833"/>
          <a:stretch/>
        </p:blipFill>
        <p:spPr>
          <a:xfrm>
            <a:off x="-1" y="76427"/>
            <a:ext cx="2207505" cy="9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942" y="1258282"/>
            <a:ext cx="5750859" cy="49186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1258280"/>
            <a:ext cx="5795682" cy="491868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8940" y="6356350"/>
            <a:ext cx="2743200" cy="365125"/>
          </a:xfrm>
        </p:spPr>
        <p:txBody>
          <a:bodyPr/>
          <a:lstStyle/>
          <a:p>
            <a:fld id="{1B8ABF7C-0B56-4C7F-B575-109DA1438369}" type="datetime2">
              <a:rPr lang="en-IN" smtClean="0"/>
              <a:t>Wednesday, 18 December 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24683" y="6356350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62837" y="6212514"/>
            <a:ext cx="2313924" cy="600635"/>
            <a:chOff x="9682912" y="8965"/>
            <a:chExt cx="2402541" cy="600635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4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79472C-35DE-C259-8137-352893A9BE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833"/>
          <a:stretch/>
        </p:blipFill>
        <p:spPr>
          <a:xfrm>
            <a:off x="224117" y="81266"/>
            <a:ext cx="2207505" cy="9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0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1CB2-2EF3-47E5-83C4-07D8FF657D5A}" type="datetime2">
              <a:rPr lang="en-IN" smtClean="0"/>
              <a:t>Wednesday, 18 December 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842217" y="17838"/>
            <a:ext cx="2313924" cy="600635"/>
            <a:chOff x="9682912" y="8965"/>
            <a:chExt cx="2402541" cy="600635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4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07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35002" y="0"/>
            <a:ext cx="12191145" cy="6858000"/>
            <a:chOff x="-35003" y="-1"/>
            <a:chExt cx="12191144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-35003" y="-1"/>
              <a:ext cx="12191144" cy="6858000"/>
            </a:xfrm>
            <a:prstGeom prst="rect">
              <a:avLst/>
            </a:prstGeom>
            <a:solidFill>
              <a:schemeClr val="lt1">
                <a:alpha val="99000"/>
              </a:schemeClr>
            </a:solidFill>
            <a:ln w="76200">
              <a:solidFill>
                <a:srgbClr val="00589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1092" dirty="0">
                <a:solidFill>
                  <a:srgbClr val="FFFFFF"/>
                </a:solidFill>
              </a:endParaRPr>
            </a:p>
          </p:txBody>
        </p:sp>
        <p:grpSp>
          <p:nvGrpSpPr>
            <p:cNvPr id="12" name="Group 11"/>
            <p:cNvGrpSpPr/>
            <p:nvPr userDrawn="1"/>
          </p:nvGrpSpPr>
          <p:grpSpPr>
            <a:xfrm>
              <a:off x="0" y="-1"/>
              <a:ext cx="1174375" cy="932329"/>
              <a:chOff x="1" y="0"/>
              <a:chExt cx="995082" cy="663388"/>
            </a:xfrm>
          </p:grpSpPr>
          <p:sp>
            <p:nvSpPr>
              <p:cNvPr id="13" name="object 3"/>
              <p:cNvSpPr>
                <a:spLocks/>
              </p:cNvSpPr>
              <p:nvPr userDrawn="1"/>
            </p:nvSpPr>
            <p:spPr bwMode="auto">
              <a:xfrm>
                <a:off x="1" y="0"/>
                <a:ext cx="995082" cy="663388"/>
              </a:xfrm>
              <a:custGeom>
                <a:avLst/>
                <a:gdLst>
                  <a:gd name="T0" fmla="*/ 23708288 w 7436484"/>
                  <a:gd name="T1" fmla="*/ 0 h 5134610"/>
                  <a:gd name="T2" fmla="*/ 0 w 7436484"/>
                  <a:gd name="T3" fmla="*/ 0 h 5134610"/>
                  <a:gd name="T4" fmla="*/ 0 w 7436484"/>
                  <a:gd name="T5" fmla="*/ 16402574 h 5134610"/>
                  <a:gd name="T6" fmla="*/ 23708288 w 7436484"/>
                  <a:gd name="T7" fmla="*/ 0 h 51346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36484"/>
                  <a:gd name="T13" fmla="*/ 0 h 5134610"/>
                  <a:gd name="T14" fmla="*/ 7436484 w 7436484"/>
                  <a:gd name="T15" fmla="*/ 5134610 h 51346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36484" h="5134610">
                    <a:moveTo>
                      <a:pt x="7435941" y="0"/>
                    </a:moveTo>
                    <a:lnTo>
                      <a:pt x="0" y="0"/>
                    </a:lnTo>
                    <a:lnTo>
                      <a:pt x="0" y="5134513"/>
                    </a:lnTo>
                    <a:lnTo>
                      <a:pt x="7435941" y="0"/>
                    </a:lnTo>
                    <a:close/>
                  </a:path>
                </a:pathLst>
              </a:custGeom>
              <a:solidFill>
                <a:srgbClr val="005893"/>
              </a:solidFill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IN" sz="1092"/>
              </a:p>
            </p:txBody>
          </p:sp>
          <p:sp>
            <p:nvSpPr>
              <p:cNvPr id="14" name="object 4"/>
              <p:cNvSpPr>
                <a:spLocks noChangeArrowheads="1"/>
              </p:cNvSpPr>
              <p:nvPr userDrawn="1"/>
            </p:nvSpPr>
            <p:spPr bwMode="auto">
              <a:xfrm>
                <a:off x="73957" y="36743"/>
                <a:ext cx="383242" cy="310714"/>
              </a:xfrm>
              <a:prstGeom prst="rect">
                <a:avLst/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endParaRPr lang="en-US" altLang="en-US" sz="1092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AF35-25D4-42D1-A380-D94D58C90ED6}" type="datetime2">
              <a:rPr lang="en-IN" smtClean="0"/>
              <a:t>Wednesday, 18 December 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GB" dirty="0"/>
              <a:t>RV COLLEGE OF ENGINEERING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842217" y="17838"/>
            <a:ext cx="2313924" cy="600635"/>
            <a:chOff x="9682912" y="8965"/>
            <a:chExt cx="2402541" cy="600635"/>
          </a:xfrm>
        </p:grpSpPr>
        <p:sp>
          <p:nvSpPr>
            <p:cNvPr id="16" name="Rounded Rectangle 15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7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38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56" y="0"/>
            <a:ext cx="12191145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4DEC-F31F-442A-AF7E-39FCF65F09EF}" type="datetime2">
              <a:rPr lang="en-IN" smtClean="0"/>
              <a:t>Wednesday, 18 December 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"/>
            <a:ext cx="1174375" cy="932329"/>
            <a:chOff x="1" y="0"/>
            <a:chExt cx="995082" cy="663388"/>
          </a:xfrm>
        </p:grpSpPr>
        <p:sp>
          <p:nvSpPr>
            <p:cNvPr id="8" name="object 3"/>
            <p:cNvSpPr>
              <a:spLocks/>
            </p:cNvSpPr>
            <p:nvPr userDrawn="1"/>
          </p:nvSpPr>
          <p:spPr bwMode="auto">
            <a:xfrm>
              <a:off x="1" y="0"/>
              <a:ext cx="995082" cy="663388"/>
            </a:xfrm>
            <a:custGeom>
              <a:avLst/>
              <a:gdLst>
                <a:gd name="T0" fmla="*/ 23708288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6402574 h 5134610"/>
                <a:gd name="T6" fmla="*/ 23708288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9" name="object 4"/>
            <p:cNvSpPr>
              <a:spLocks noChangeArrowheads="1"/>
            </p:cNvSpPr>
            <p:nvPr userDrawn="1"/>
          </p:nvSpPr>
          <p:spPr bwMode="auto">
            <a:xfrm>
              <a:off x="73957" y="36743"/>
              <a:ext cx="383242" cy="310714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endParaRPr lang="en-US" altLang="en-US" sz="1092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9842217" y="17838"/>
            <a:ext cx="2313924" cy="600635"/>
            <a:chOff x="9682912" y="8965"/>
            <a:chExt cx="2402541" cy="600635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2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50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56" y="0"/>
            <a:ext cx="12191145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EB3-0664-49E1-9FE0-BA29E4444757}" type="datetime2">
              <a:rPr lang="en-IN" smtClean="0"/>
              <a:t>Wednesday, 18 December 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9842217" y="17838"/>
            <a:ext cx="2313924" cy="600635"/>
            <a:chOff x="9682912" y="8965"/>
            <a:chExt cx="2402541" cy="600635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8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0" y="1"/>
            <a:ext cx="1174375" cy="932329"/>
            <a:chOff x="1" y="0"/>
            <a:chExt cx="995082" cy="663388"/>
          </a:xfrm>
        </p:grpSpPr>
        <p:sp>
          <p:nvSpPr>
            <p:cNvPr id="10" name="object 3"/>
            <p:cNvSpPr>
              <a:spLocks/>
            </p:cNvSpPr>
            <p:nvPr userDrawn="1"/>
          </p:nvSpPr>
          <p:spPr bwMode="auto">
            <a:xfrm>
              <a:off x="1" y="0"/>
              <a:ext cx="995082" cy="663388"/>
            </a:xfrm>
            <a:custGeom>
              <a:avLst/>
              <a:gdLst>
                <a:gd name="T0" fmla="*/ 23708288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6402574 h 5134610"/>
                <a:gd name="T6" fmla="*/ 23708288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1" name="object 4"/>
            <p:cNvSpPr>
              <a:spLocks noChangeArrowheads="1"/>
            </p:cNvSpPr>
            <p:nvPr userDrawn="1"/>
          </p:nvSpPr>
          <p:spPr bwMode="auto">
            <a:xfrm>
              <a:off x="73957" y="36743"/>
              <a:ext cx="383242" cy="310714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endParaRPr lang="en-US" altLang="en-US" sz="1092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96" y="1605964"/>
            <a:ext cx="5889812" cy="364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5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5002" y="0"/>
            <a:ext cx="12191145" cy="6858000"/>
            <a:chOff x="-35003" y="-1"/>
            <a:chExt cx="12191144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5003" y="-1"/>
              <a:ext cx="12191144" cy="6858000"/>
            </a:xfrm>
            <a:prstGeom prst="rect">
              <a:avLst/>
            </a:prstGeom>
            <a:solidFill>
              <a:schemeClr val="lt1">
                <a:alpha val="99000"/>
              </a:schemeClr>
            </a:solidFill>
            <a:ln w="76200">
              <a:solidFill>
                <a:srgbClr val="00589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1092" dirty="0">
                <a:solidFill>
                  <a:srgbClr val="FFFFFF"/>
                </a:solidFill>
              </a:endParaRPr>
            </a:p>
          </p:txBody>
        </p:sp>
        <p:grpSp>
          <p:nvGrpSpPr>
            <p:cNvPr id="10" name="Group 9"/>
            <p:cNvGrpSpPr/>
            <p:nvPr userDrawn="1"/>
          </p:nvGrpSpPr>
          <p:grpSpPr>
            <a:xfrm>
              <a:off x="0" y="-1"/>
              <a:ext cx="1174375" cy="932329"/>
              <a:chOff x="1" y="0"/>
              <a:chExt cx="995082" cy="663388"/>
            </a:xfrm>
          </p:grpSpPr>
          <p:sp>
            <p:nvSpPr>
              <p:cNvPr id="11" name="object 3"/>
              <p:cNvSpPr>
                <a:spLocks/>
              </p:cNvSpPr>
              <p:nvPr userDrawn="1"/>
            </p:nvSpPr>
            <p:spPr bwMode="auto">
              <a:xfrm>
                <a:off x="1" y="0"/>
                <a:ext cx="995082" cy="663388"/>
              </a:xfrm>
              <a:custGeom>
                <a:avLst/>
                <a:gdLst>
                  <a:gd name="T0" fmla="*/ 23708288 w 7436484"/>
                  <a:gd name="T1" fmla="*/ 0 h 5134610"/>
                  <a:gd name="T2" fmla="*/ 0 w 7436484"/>
                  <a:gd name="T3" fmla="*/ 0 h 5134610"/>
                  <a:gd name="T4" fmla="*/ 0 w 7436484"/>
                  <a:gd name="T5" fmla="*/ 16402574 h 5134610"/>
                  <a:gd name="T6" fmla="*/ 23708288 w 7436484"/>
                  <a:gd name="T7" fmla="*/ 0 h 51346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36484"/>
                  <a:gd name="T13" fmla="*/ 0 h 5134610"/>
                  <a:gd name="T14" fmla="*/ 7436484 w 7436484"/>
                  <a:gd name="T15" fmla="*/ 5134610 h 51346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36484" h="5134610">
                    <a:moveTo>
                      <a:pt x="7435941" y="0"/>
                    </a:moveTo>
                    <a:lnTo>
                      <a:pt x="0" y="0"/>
                    </a:lnTo>
                    <a:lnTo>
                      <a:pt x="0" y="5134513"/>
                    </a:lnTo>
                    <a:lnTo>
                      <a:pt x="7435941" y="0"/>
                    </a:lnTo>
                    <a:close/>
                  </a:path>
                </a:pathLst>
              </a:custGeom>
              <a:solidFill>
                <a:srgbClr val="005893"/>
              </a:solidFill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IN" sz="1092"/>
              </a:p>
            </p:txBody>
          </p:sp>
          <p:sp>
            <p:nvSpPr>
              <p:cNvPr id="12" name="object 4"/>
              <p:cNvSpPr>
                <a:spLocks noChangeArrowheads="1"/>
              </p:cNvSpPr>
              <p:nvPr userDrawn="1"/>
            </p:nvSpPr>
            <p:spPr bwMode="auto">
              <a:xfrm>
                <a:off x="73957" y="36743"/>
                <a:ext cx="383242" cy="310714"/>
              </a:xfrm>
              <a:prstGeom prst="rect">
                <a:avLst/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endParaRPr lang="en-US" altLang="en-US" sz="1092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7AC3-F117-417D-9C17-587E6F3BE300}" type="datetime2">
              <a:rPr lang="en-IN" smtClean="0"/>
              <a:t>Wednesday, 18 December 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842217" y="17838"/>
            <a:ext cx="2313924" cy="600635"/>
            <a:chOff x="9682912" y="8965"/>
            <a:chExt cx="2402541" cy="600635"/>
          </a:xfrm>
        </p:grpSpPr>
        <p:sp>
          <p:nvSpPr>
            <p:cNvPr id="14" name="Rounded Rectangle 13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5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68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A392-D277-4C60-80CA-4155BF24A22F}" type="datetime2">
              <a:rPr lang="en-IN" smtClean="0"/>
              <a:t>Wednesday, 18 December 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7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0449F-E26E-4CC2-B153-3EB375A0CF11}" type="datetime2">
              <a:rPr lang="en-IN" smtClean="0"/>
              <a:t>Wednesday, 18 December 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RV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5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227B2-6E6E-A65E-A828-6F23B8D5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Wednesday, 18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311E5-35F6-67F8-BA96-85A5A20D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7" name="Content Placeholder 6" descr="A building with a roof&#10;&#10;Description automatically generated">
            <a:extLst>
              <a:ext uri="{FF2B5EF4-FFF2-40B4-BE49-F238E27FC236}">
                <a16:creationId xmlns:a16="http://schemas.microsoft.com/office/drawing/2014/main" id="{4FFF1151-EB75-7914-B2AB-B16B6A020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879" y="1067010"/>
            <a:ext cx="11421075" cy="38940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401447-E36D-D6F9-70CD-9802DA9AD004}"/>
              </a:ext>
            </a:extLst>
          </p:cNvPr>
          <p:cNvSpPr/>
          <p:nvPr/>
        </p:nvSpPr>
        <p:spPr>
          <a:xfrm>
            <a:off x="349046" y="4146929"/>
            <a:ext cx="11493908" cy="1004814"/>
          </a:xfrm>
          <a:prstGeom prst="roundRect">
            <a:avLst/>
          </a:prstGeom>
          <a:solidFill>
            <a:srgbClr val="00B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altLang="en-US" sz="3600" b="1" baseline="0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Energy Managem</a:t>
            </a:r>
            <a:r>
              <a:rPr lang="en-GB" altLang="en-US" sz="3600" b="1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ent System</a:t>
            </a:r>
            <a:endParaRPr lang="en-GB" altLang="en-US" sz="3600" b="1" baseline="0" dirty="0">
              <a:solidFill>
                <a:schemeClr val="bg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49E1EB-59AB-C0C7-9FA4-FC809A9DB13F}"/>
              </a:ext>
            </a:extLst>
          </p:cNvPr>
          <p:cNvSpPr/>
          <p:nvPr/>
        </p:nvSpPr>
        <p:spPr>
          <a:xfrm>
            <a:off x="349045" y="5288583"/>
            <a:ext cx="11421075" cy="1004814"/>
          </a:xfrm>
          <a:prstGeom prst="roundRect">
            <a:avLst/>
          </a:prstGeom>
          <a:solidFill>
            <a:srgbClr val="00B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altLang="en-US" sz="3600" b="1" baseline="0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Energy, 130, </a:t>
            </a:r>
            <a:r>
              <a:rPr lang="en-GB" altLang="en-US" sz="3600" b="1" baseline="0" dirty="0" err="1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Urja</a:t>
            </a:r>
            <a:endParaRPr lang="en-GB" altLang="en-US" sz="3600" b="1" baseline="0" dirty="0">
              <a:solidFill>
                <a:schemeClr val="bg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4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54683-CA15-C329-E5F1-B976E04DE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A4BD93-F68B-D687-187C-B4A1C01E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2" y="1699816"/>
            <a:ext cx="10663775" cy="39520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Current Status of the Project: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design phase, including conceptualization and component selection (sensors, microcontroller, communication modules), is fully completed.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functional prototype is in place, integrating sensors with ESP8266. The system is capable of real-time data collection and monitoring.</a:t>
            </a:r>
            <a:endParaRPr lang="en-IN" sz="24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Milestones Achieved: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functional prototype is operational and capable of measuring current and voltage in real time. </a:t>
            </a:r>
            <a:endParaRPr lang="en-IN" sz="2400" dirty="0">
              <a:solidFill>
                <a:schemeClr val="tx1"/>
              </a:solidFill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6DC08-43FE-7DEA-1C30-84B372EF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Wednesday, 18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1C60C-C444-A31A-CAF8-6EE4A8E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7BE0B-0460-317B-C537-4BF5E3F1B63B}"/>
              </a:ext>
            </a:extLst>
          </p:cNvPr>
          <p:cNvSpPr txBox="1">
            <a:spLocks/>
          </p:cNvSpPr>
          <p:nvPr/>
        </p:nvSpPr>
        <p:spPr>
          <a:xfrm>
            <a:off x="1004162" y="16510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3200" dirty="0">
                <a:solidFill>
                  <a:schemeClr val="tx1"/>
                </a:solidFill>
              </a:rPr>
              <a:t>Project Progress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0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Challenges faced and their solution: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Challenge: Completing the circuit diagram , The connection on the bread board with all the components.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Solution: With the help of reference videos and google to assist the wiring of the setup.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Challenge: Initial readings from sensors were inconsistent due to improper calibration.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Solution: Recalibrated the sensors and adjusted settings to ensure more accurate data collection.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Wednesday, 18 December 2024</a:t>
            </a:fld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34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F7CB4-6837-8F46-AE45-532D980A0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E806D0-9B89-C26C-864C-096BD725C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894" y="1695943"/>
            <a:ext cx="9834427" cy="278116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working prototype with ESP8266 connected to Current sensors or voltage sensors to collect real-time data</a:t>
            </a:r>
          </a:p>
          <a:p>
            <a:r>
              <a:rPr lang="en-US" sz="2400" dirty="0">
                <a:solidFill>
                  <a:schemeClr val="tx1"/>
                </a:solidFill>
              </a:rPr>
              <a:t>Display of values onto excel sheet.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17859-075D-E2ED-B5D6-EF932D32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Wednesday, 18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002ED-4DED-4F6C-3CAC-B492AB74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5A08-EB43-A89D-82BE-7DCCB5E8DF18}"/>
              </a:ext>
            </a:extLst>
          </p:cNvPr>
          <p:cNvSpPr txBox="1">
            <a:spLocks/>
          </p:cNvSpPr>
          <p:nvPr/>
        </p:nvSpPr>
        <p:spPr>
          <a:xfrm>
            <a:off x="1386894" y="48210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3200" dirty="0">
                <a:solidFill>
                  <a:schemeClr val="tx1"/>
                </a:solidFill>
              </a:rPr>
              <a:t>Deliverables and Outcomes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BDDE3-A967-09A7-CF09-0C6AA24F5B6F}"/>
              </a:ext>
            </a:extLst>
          </p:cNvPr>
          <p:cNvSpPr txBox="1"/>
          <p:nvPr/>
        </p:nvSpPr>
        <p:spPr>
          <a:xfrm>
            <a:off x="1699404" y="3683479"/>
            <a:ext cx="848839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solidFill>
                  <a:srgbClr val="FF0000"/>
                </a:solidFill>
              </a:rPr>
              <a:t>Pending</a:t>
            </a:r>
          </a:p>
        </p:txBody>
      </p:sp>
    </p:spTree>
    <p:extLst>
      <p:ext uri="{BB962C8B-B14F-4D97-AF65-F5344CB8AC3E}">
        <p14:creationId xmlns:p14="http://schemas.microsoft.com/office/powerpoint/2010/main" val="56053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24585-9F7B-FABF-CADC-AD022BC4A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252948"/>
              </p:ext>
            </p:extLst>
          </p:nvPr>
        </p:nvGraphicFramePr>
        <p:xfrm>
          <a:off x="420703" y="1851229"/>
          <a:ext cx="11507373" cy="3718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B04E0-950D-7BB6-F5A4-A9B15E7C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Wednesday, 18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820DA-06B8-0431-A936-80E208FC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1B835-D52C-1550-86AD-226731D1ACA8}"/>
              </a:ext>
            </a:extLst>
          </p:cNvPr>
          <p:cNvSpPr txBox="1">
            <a:spLocks/>
          </p:cNvSpPr>
          <p:nvPr/>
        </p:nvSpPr>
        <p:spPr>
          <a:xfrm>
            <a:off x="948906" y="297435"/>
            <a:ext cx="10575985" cy="1061049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3200" dirty="0">
                <a:solidFill>
                  <a:schemeClr val="tx1"/>
                </a:solidFill>
              </a:rPr>
              <a:t>Timeline for Future Works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6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0C888C-4575-335B-FA8F-F2C2631C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940" y="2587924"/>
            <a:ext cx="8615506" cy="249303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used current and voltage sensors using ESP8266 and sensors.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data in Excel sheet.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this data, total energy consumption over a period can be calculated which can then be used to display in a user-friendly manner.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AF141-6363-0CAE-30CA-9F94BDD9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Wednesday, 18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892E3-118C-9755-60CE-3C3C2B20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3DD6B8-40A1-00CF-B2F1-ED5905311783}"/>
              </a:ext>
            </a:extLst>
          </p:cNvPr>
          <p:cNvSpPr txBox="1">
            <a:spLocks/>
          </p:cNvSpPr>
          <p:nvPr/>
        </p:nvSpPr>
        <p:spPr>
          <a:xfrm>
            <a:off x="1815427" y="697760"/>
            <a:ext cx="8146571" cy="8394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3200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3521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89F6E-2644-470A-09AE-09617FF7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Wednesday, 18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11D0B-A497-CCEB-18F3-DF0DC6D1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D65D47-7027-ADE3-D340-A4D5404FDE4B}"/>
              </a:ext>
            </a:extLst>
          </p:cNvPr>
          <p:cNvSpPr txBox="1">
            <a:spLocks/>
          </p:cNvSpPr>
          <p:nvPr/>
        </p:nvSpPr>
        <p:spPr>
          <a:xfrm>
            <a:off x="1428425" y="1184348"/>
            <a:ext cx="9535245" cy="8246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3200" dirty="0">
                <a:solidFill>
                  <a:schemeClr val="tx1"/>
                </a:solidFill>
              </a:rPr>
              <a:t>SMART ENERGY METER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B4F0A-C7B4-9D4C-7F50-B8179299DC06}"/>
              </a:ext>
            </a:extLst>
          </p:cNvPr>
          <p:cNvSpPr txBox="1"/>
          <p:nvPr/>
        </p:nvSpPr>
        <p:spPr>
          <a:xfrm>
            <a:off x="977454" y="2730888"/>
            <a:ext cx="8442977" cy="180690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Navaneeth V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Chidanand Gowda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Kamma Rohan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Bomgonda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Vishal</a:t>
            </a:r>
          </a:p>
        </p:txBody>
      </p:sp>
      <p:grpSp>
        <p:nvGrpSpPr>
          <p:cNvPr id="9" name="Graphic 9" descr="Users with solid fill">
            <a:extLst>
              <a:ext uri="{FF2B5EF4-FFF2-40B4-BE49-F238E27FC236}">
                <a16:creationId xmlns:a16="http://schemas.microsoft.com/office/drawing/2014/main" id="{CAEEA303-ED42-405A-5025-921BADACB418}"/>
              </a:ext>
            </a:extLst>
          </p:cNvPr>
          <p:cNvGrpSpPr/>
          <p:nvPr/>
        </p:nvGrpSpPr>
        <p:grpSpPr>
          <a:xfrm>
            <a:off x="8827611" y="3178179"/>
            <a:ext cx="1970057" cy="1228940"/>
            <a:chOff x="8404824" y="3236894"/>
            <a:chExt cx="1970057" cy="1228940"/>
          </a:xfrm>
          <a:solidFill>
            <a:schemeClr val="bg2">
              <a:alpha val="77000"/>
            </a:schemeClr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452700A-7399-33CF-4445-01B6DE57B1EE}"/>
                </a:ext>
              </a:extLst>
            </p:cNvPr>
            <p:cNvSpPr/>
            <p:nvPr/>
          </p:nvSpPr>
          <p:spPr>
            <a:xfrm>
              <a:off x="8615901" y="3236894"/>
              <a:ext cx="422155" cy="422155"/>
            </a:xfrm>
            <a:custGeom>
              <a:avLst/>
              <a:gdLst>
                <a:gd name="connsiteX0" fmla="*/ 422155 w 422155"/>
                <a:gd name="connsiteY0" fmla="*/ 211078 h 422155"/>
                <a:gd name="connsiteX1" fmla="*/ 211078 w 422155"/>
                <a:gd name="connsiteY1" fmla="*/ 422155 h 422155"/>
                <a:gd name="connsiteX2" fmla="*/ 0 w 422155"/>
                <a:gd name="connsiteY2" fmla="*/ 211078 h 422155"/>
                <a:gd name="connsiteX3" fmla="*/ 211078 w 422155"/>
                <a:gd name="connsiteY3" fmla="*/ 0 h 422155"/>
                <a:gd name="connsiteX4" fmla="*/ 422155 w 422155"/>
                <a:gd name="connsiteY4" fmla="*/ 211078 h 42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155" h="422155">
                  <a:moveTo>
                    <a:pt x="422155" y="211078"/>
                  </a:moveTo>
                  <a:cubicBezTo>
                    <a:pt x="422155" y="327652"/>
                    <a:pt x="327652" y="422155"/>
                    <a:pt x="211078" y="422155"/>
                  </a:cubicBezTo>
                  <a:cubicBezTo>
                    <a:pt x="94503" y="422155"/>
                    <a:pt x="0" y="327652"/>
                    <a:pt x="0" y="211078"/>
                  </a:cubicBezTo>
                  <a:cubicBezTo>
                    <a:pt x="0" y="94503"/>
                    <a:pt x="94503" y="0"/>
                    <a:pt x="211078" y="0"/>
                  </a:cubicBezTo>
                  <a:cubicBezTo>
                    <a:pt x="327652" y="0"/>
                    <a:pt x="422155" y="94503"/>
                    <a:pt x="422155" y="211078"/>
                  </a:cubicBezTo>
                  <a:close/>
                </a:path>
              </a:pathLst>
            </a:custGeom>
            <a:grpFill/>
            <a:ln w="234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DF9B47-AEC6-6218-57B0-13EC1278E2E8}"/>
                </a:ext>
              </a:extLst>
            </p:cNvPr>
            <p:cNvSpPr/>
            <p:nvPr/>
          </p:nvSpPr>
          <p:spPr>
            <a:xfrm>
              <a:off x="9741648" y="3236894"/>
              <a:ext cx="422155" cy="422155"/>
            </a:xfrm>
            <a:custGeom>
              <a:avLst/>
              <a:gdLst>
                <a:gd name="connsiteX0" fmla="*/ 422155 w 422155"/>
                <a:gd name="connsiteY0" fmla="*/ 211078 h 422155"/>
                <a:gd name="connsiteX1" fmla="*/ 211078 w 422155"/>
                <a:gd name="connsiteY1" fmla="*/ 422155 h 422155"/>
                <a:gd name="connsiteX2" fmla="*/ 0 w 422155"/>
                <a:gd name="connsiteY2" fmla="*/ 211078 h 422155"/>
                <a:gd name="connsiteX3" fmla="*/ 211078 w 422155"/>
                <a:gd name="connsiteY3" fmla="*/ 0 h 422155"/>
                <a:gd name="connsiteX4" fmla="*/ 422155 w 422155"/>
                <a:gd name="connsiteY4" fmla="*/ 211078 h 42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155" h="422155">
                  <a:moveTo>
                    <a:pt x="422155" y="211078"/>
                  </a:moveTo>
                  <a:cubicBezTo>
                    <a:pt x="422155" y="327652"/>
                    <a:pt x="327653" y="422155"/>
                    <a:pt x="211078" y="422155"/>
                  </a:cubicBezTo>
                  <a:cubicBezTo>
                    <a:pt x="94503" y="422155"/>
                    <a:pt x="0" y="327652"/>
                    <a:pt x="0" y="211078"/>
                  </a:cubicBezTo>
                  <a:cubicBezTo>
                    <a:pt x="0" y="94503"/>
                    <a:pt x="94503" y="0"/>
                    <a:pt x="211078" y="0"/>
                  </a:cubicBezTo>
                  <a:cubicBezTo>
                    <a:pt x="327653" y="0"/>
                    <a:pt x="422155" y="94503"/>
                    <a:pt x="422155" y="211078"/>
                  </a:cubicBezTo>
                  <a:close/>
                </a:path>
              </a:pathLst>
            </a:custGeom>
            <a:grpFill/>
            <a:ln w="234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D6D9D17-2EA5-11ED-FBA8-805529FDC45D}"/>
                </a:ext>
              </a:extLst>
            </p:cNvPr>
            <p:cNvSpPr/>
            <p:nvPr/>
          </p:nvSpPr>
          <p:spPr>
            <a:xfrm>
              <a:off x="8967697" y="4043680"/>
              <a:ext cx="844310" cy="422155"/>
            </a:xfrm>
            <a:custGeom>
              <a:avLst/>
              <a:gdLst>
                <a:gd name="connsiteX0" fmla="*/ 844310 w 844310"/>
                <a:gd name="connsiteY0" fmla="*/ 422155 h 422155"/>
                <a:gd name="connsiteX1" fmla="*/ 844310 w 844310"/>
                <a:gd name="connsiteY1" fmla="*/ 211077 h 422155"/>
                <a:gd name="connsiteX2" fmla="*/ 802095 w 844310"/>
                <a:gd name="connsiteY2" fmla="*/ 126646 h 422155"/>
                <a:gd name="connsiteX3" fmla="*/ 595708 w 844310"/>
                <a:gd name="connsiteY3" fmla="*/ 28144 h 422155"/>
                <a:gd name="connsiteX4" fmla="*/ 422155 w 844310"/>
                <a:gd name="connsiteY4" fmla="*/ 0 h 422155"/>
                <a:gd name="connsiteX5" fmla="*/ 248602 w 844310"/>
                <a:gd name="connsiteY5" fmla="*/ 28144 h 422155"/>
                <a:gd name="connsiteX6" fmla="*/ 42215 w 844310"/>
                <a:gd name="connsiteY6" fmla="*/ 126646 h 422155"/>
                <a:gd name="connsiteX7" fmla="*/ 0 w 844310"/>
                <a:gd name="connsiteY7" fmla="*/ 211077 h 422155"/>
                <a:gd name="connsiteX8" fmla="*/ 0 w 844310"/>
                <a:gd name="connsiteY8" fmla="*/ 422155 h 422155"/>
                <a:gd name="connsiteX9" fmla="*/ 844310 w 844310"/>
                <a:gd name="connsiteY9" fmla="*/ 422155 h 42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4310" h="422155">
                  <a:moveTo>
                    <a:pt x="844310" y="422155"/>
                  </a:moveTo>
                  <a:lnTo>
                    <a:pt x="844310" y="211077"/>
                  </a:lnTo>
                  <a:cubicBezTo>
                    <a:pt x="844310" y="178243"/>
                    <a:pt x="830238" y="145409"/>
                    <a:pt x="802095" y="126646"/>
                  </a:cubicBezTo>
                  <a:cubicBezTo>
                    <a:pt x="745807" y="79740"/>
                    <a:pt x="670758" y="46906"/>
                    <a:pt x="595708" y="28144"/>
                  </a:cubicBezTo>
                  <a:cubicBezTo>
                    <a:pt x="544111" y="14072"/>
                    <a:pt x="483133" y="0"/>
                    <a:pt x="422155" y="0"/>
                  </a:cubicBezTo>
                  <a:cubicBezTo>
                    <a:pt x="365868" y="0"/>
                    <a:pt x="304890" y="9381"/>
                    <a:pt x="248602" y="28144"/>
                  </a:cubicBezTo>
                  <a:cubicBezTo>
                    <a:pt x="173553" y="46906"/>
                    <a:pt x="103194" y="84431"/>
                    <a:pt x="42215" y="126646"/>
                  </a:cubicBezTo>
                  <a:cubicBezTo>
                    <a:pt x="14072" y="150100"/>
                    <a:pt x="0" y="178243"/>
                    <a:pt x="0" y="211077"/>
                  </a:cubicBezTo>
                  <a:lnTo>
                    <a:pt x="0" y="422155"/>
                  </a:lnTo>
                  <a:lnTo>
                    <a:pt x="844310" y="422155"/>
                  </a:lnTo>
                  <a:close/>
                </a:path>
              </a:pathLst>
            </a:custGeom>
            <a:grpFill/>
            <a:ln w="234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90448A-B7A9-9A48-A288-D0A85EB188A0}"/>
                </a:ext>
              </a:extLst>
            </p:cNvPr>
            <p:cNvSpPr/>
            <p:nvPr/>
          </p:nvSpPr>
          <p:spPr>
            <a:xfrm>
              <a:off x="9178775" y="3565237"/>
              <a:ext cx="422155" cy="422155"/>
            </a:xfrm>
            <a:custGeom>
              <a:avLst/>
              <a:gdLst>
                <a:gd name="connsiteX0" fmla="*/ 422155 w 422155"/>
                <a:gd name="connsiteY0" fmla="*/ 211078 h 422155"/>
                <a:gd name="connsiteX1" fmla="*/ 211078 w 422155"/>
                <a:gd name="connsiteY1" fmla="*/ 422155 h 422155"/>
                <a:gd name="connsiteX2" fmla="*/ 0 w 422155"/>
                <a:gd name="connsiteY2" fmla="*/ 211078 h 422155"/>
                <a:gd name="connsiteX3" fmla="*/ 211078 w 422155"/>
                <a:gd name="connsiteY3" fmla="*/ 0 h 422155"/>
                <a:gd name="connsiteX4" fmla="*/ 422155 w 422155"/>
                <a:gd name="connsiteY4" fmla="*/ 211078 h 42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155" h="422155">
                  <a:moveTo>
                    <a:pt x="422155" y="211078"/>
                  </a:moveTo>
                  <a:cubicBezTo>
                    <a:pt x="422155" y="327652"/>
                    <a:pt x="327652" y="422155"/>
                    <a:pt x="211078" y="422155"/>
                  </a:cubicBezTo>
                  <a:cubicBezTo>
                    <a:pt x="94503" y="422155"/>
                    <a:pt x="0" y="327652"/>
                    <a:pt x="0" y="211078"/>
                  </a:cubicBezTo>
                  <a:cubicBezTo>
                    <a:pt x="0" y="94503"/>
                    <a:pt x="94503" y="0"/>
                    <a:pt x="211078" y="0"/>
                  </a:cubicBezTo>
                  <a:cubicBezTo>
                    <a:pt x="327652" y="0"/>
                    <a:pt x="422155" y="94503"/>
                    <a:pt x="422155" y="211078"/>
                  </a:cubicBezTo>
                  <a:close/>
                </a:path>
              </a:pathLst>
            </a:custGeom>
            <a:grpFill/>
            <a:ln w="234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BF81CA1-B431-83A4-5BBF-467CA31939F9}"/>
                </a:ext>
              </a:extLst>
            </p:cNvPr>
            <p:cNvSpPr/>
            <p:nvPr/>
          </p:nvSpPr>
          <p:spPr>
            <a:xfrm>
              <a:off x="9610311" y="3715337"/>
              <a:ext cx="764569" cy="422155"/>
            </a:xfrm>
            <a:custGeom>
              <a:avLst/>
              <a:gdLst>
                <a:gd name="connsiteX0" fmla="*/ 722354 w 764569"/>
                <a:gd name="connsiteY0" fmla="*/ 126646 h 422155"/>
                <a:gd name="connsiteX1" fmla="*/ 515967 w 764569"/>
                <a:gd name="connsiteY1" fmla="*/ 28144 h 422155"/>
                <a:gd name="connsiteX2" fmla="*/ 342415 w 764569"/>
                <a:gd name="connsiteY2" fmla="*/ 0 h 422155"/>
                <a:gd name="connsiteX3" fmla="*/ 168862 w 764569"/>
                <a:gd name="connsiteY3" fmla="*/ 28144 h 422155"/>
                <a:gd name="connsiteX4" fmla="*/ 84431 w 764569"/>
                <a:gd name="connsiteY4" fmla="*/ 60978 h 422155"/>
                <a:gd name="connsiteX5" fmla="*/ 84431 w 764569"/>
                <a:gd name="connsiteY5" fmla="*/ 65669 h 422155"/>
                <a:gd name="connsiteX6" fmla="*/ 0 w 764569"/>
                <a:gd name="connsiteY6" fmla="*/ 272056 h 422155"/>
                <a:gd name="connsiteX7" fmla="*/ 215768 w 764569"/>
                <a:gd name="connsiteY7" fmla="*/ 379940 h 422155"/>
                <a:gd name="connsiteX8" fmla="*/ 253293 w 764569"/>
                <a:gd name="connsiteY8" fmla="*/ 422155 h 422155"/>
                <a:gd name="connsiteX9" fmla="*/ 764570 w 764569"/>
                <a:gd name="connsiteY9" fmla="*/ 422155 h 422155"/>
                <a:gd name="connsiteX10" fmla="*/ 764570 w 764569"/>
                <a:gd name="connsiteY10" fmla="*/ 211078 h 422155"/>
                <a:gd name="connsiteX11" fmla="*/ 722354 w 764569"/>
                <a:gd name="connsiteY11" fmla="*/ 126646 h 42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4569" h="422155">
                  <a:moveTo>
                    <a:pt x="722354" y="126646"/>
                  </a:moveTo>
                  <a:cubicBezTo>
                    <a:pt x="666067" y="79740"/>
                    <a:pt x="591017" y="46906"/>
                    <a:pt x="515967" y="28144"/>
                  </a:cubicBezTo>
                  <a:cubicBezTo>
                    <a:pt x="464371" y="14072"/>
                    <a:pt x="403393" y="0"/>
                    <a:pt x="342415" y="0"/>
                  </a:cubicBezTo>
                  <a:cubicBezTo>
                    <a:pt x="286127" y="0"/>
                    <a:pt x="225149" y="9381"/>
                    <a:pt x="168862" y="28144"/>
                  </a:cubicBezTo>
                  <a:cubicBezTo>
                    <a:pt x="140718" y="37525"/>
                    <a:pt x="112575" y="46906"/>
                    <a:pt x="84431" y="60978"/>
                  </a:cubicBezTo>
                  <a:lnTo>
                    <a:pt x="84431" y="65669"/>
                  </a:lnTo>
                  <a:cubicBezTo>
                    <a:pt x="84431" y="145409"/>
                    <a:pt x="51597" y="220459"/>
                    <a:pt x="0" y="272056"/>
                  </a:cubicBezTo>
                  <a:cubicBezTo>
                    <a:pt x="89122" y="300199"/>
                    <a:pt x="159481" y="337724"/>
                    <a:pt x="215768" y="379940"/>
                  </a:cubicBezTo>
                  <a:cubicBezTo>
                    <a:pt x="229840" y="394011"/>
                    <a:pt x="243912" y="403393"/>
                    <a:pt x="253293" y="422155"/>
                  </a:cubicBezTo>
                  <a:lnTo>
                    <a:pt x="764570" y="422155"/>
                  </a:lnTo>
                  <a:lnTo>
                    <a:pt x="764570" y="211078"/>
                  </a:lnTo>
                  <a:cubicBezTo>
                    <a:pt x="764570" y="178243"/>
                    <a:pt x="750498" y="145409"/>
                    <a:pt x="722354" y="126646"/>
                  </a:cubicBezTo>
                  <a:close/>
                </a:path>
              </a:pathLst>
            </a:custGeom>
            <a:grpFill/>
            <a:ln w="234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296DA42-0AA4-544F-389C-E78D33D2F3CF}"/>
                </a:ext>
              </a:extLst>
            </p:cNvPr>
            <p:cNvSpPr/>
            <p:nvPr/>
          </p:nvSpPr>
          <p:spPr>
            <a:xfrm>
              <a:off x="8404824" y="3715337"/>
              <a:ext cx="764569" cy="422155"/>
            </a:xfrm>
            <a:custGeom>
              <a:avLst/>
              <a:gdLst>
                <a:gd name="connsiteX0" fmla="*/ 548802 w 764569"/>
                <a:gd name="connsiteY0" fmla="*/ 379940 h 422155"/>
                <a:gd name="connsiteX1" fmla="*/ 548802 w 764569"/>
                <a:gd name="connsiteY1" fmla="*/ 379940 h 422155"/>
                <a:gd name="connsiteX2" fmla="*/ 764570 w 764569"/>
                <a:gd name="connsiteY2" fmla="*/ 272056 h 422155"/>
                <a:gd name="connsiteX3" fmla="*/ 680139 w 764569"/>
                <a:gd name="connsiteY3" fmla="*/ 65669 h 422155"/>
                <a:gd name="connsiteX4" fmla="*/ 680139 w 764569"/>
                <a:gd name="connsiteY4" fmla="*/ 56287 h 422155"/>
                <a:gd name="connsiteX5" fmla="*/ 595708 w 764569"/>
                <a:gd name="connsiteY5" fmla="*/ 28144 h 422155"/>
                <a:gd name="connsiteX6" fmla="*/ 422155 w 764569"/>
                <a:gd name="connsiteY6" fmla="*/ 0 h 422155"/>
                <a:gd name="connsiteX7" fmla="*/ 248602 w 764569"/>
                <a:gd name="connsiteY7" fmla="*/ 28144 h 422155"/>
                <a:gd name="connsiteX8" fmla="*/ 42216 w 764569"/>
                <a:gd name="connsiteY8" fmla="*/ 126646 h 422155"/>
                <a:gd name="connsiteX9" fmla="*/ 0 w 764569"/>
                <a:gd name="connsiteY9" fmla="*/ 211078 h 422155"/>
                <a:gd name="connsiteX10" fmla="*/ 0 w 764569"/>
                <a:gd name="connsiteY10" fmla="*/ 422155 h 422155"/>
                <a:gd name="connsiteX11" fmla="*/ 506586 w 764569"/>
                <a:gd name="connsiteY11" fmla="*/ 422155 h 422155"/>
                <a:gd name="connsiteX12" fmla="*/ 548802 w 764569"/>
                <a:gd name="connsiteY12" fmla="*/ 379940 h 42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4569" h="422155">
                  <a:moveTo>
                    <a:pt x="548802" y="379940"/>
                  </a:moveTo>
                  <a:lnTo>
                    <a:pt x="548802" y="379940"/>
                  </a:lnTo>
                  <a:cubicBezTo>
                    <a:pt x="614470" y="333034"/>
                    <a:pt x="689520" y="295509"/>
                    <a:pt x="764570" y="272056"/>
                  </a:cubicBezTo>
                  <a:cubicBezTo>
                    <a:pt x="712973" y="215768"/>
                    <a:pt x="680139" y="145409"/>
                    <a:pt x="680139" y="65669"/>
                  </a:cubicBezTo>
                  <a:cubicBezTo>
                    <a:pt x="680139" y="60978"/>
                    <a:pt x="680139" y="60978"/>
                    <a:pt x="680139" y="56287"/>
                  </a:cubicBezTo>
                  <a:cubicBezTo>
                    <a:pt x="651995" y="46906"/>
                    <a:pt x="623851" y="32834"/>
                    <a:pt x="595708" y="28144"/>
                  </a:cubicBezTo>
                  <a:cubicBezTo>
                    <a:pt x="544111" y="14072"/>
                    <a:pt x="483133" y="0"/>
                    <a:pt x="422155" y="0"/>
                  </a:cubicBezTo>
                  <a:cubicBezTo>
                    <a:pt x="365868" y="0"/>
                    <a:pt x="304890" y="9381"/>
                    <a:pt x="248602" y="28144"/>
                  </a:cubicBezTo>
                  <a:cubicBezTo>
                    <a:pt x="173553" y="51597"/>
                    <a:pt x="103193" y="84431"/>
                    <a:pt x="42216" y="126646"/>
                  </a:cubicBezTo>
                  <a:cubicBezTo>
                    <a:pt x="14072" y="145409"/>
                    <a:pt x="0" y="178243"/>
                    <a:pt x="0" y="211078"/>
                  </a:cubicBezTo>
                  <a:lnTo>
                    <a:pt x="0" y="422155"/>
                  </a:lnTo>
                  <a:lnTo>
                    <a:pt x="506586" y="422155"/>
                  </a:lnTo>
                  <a:cubicBezTo>
                    <a:pt x="520658" y="403393"/>
                    <a:pt x="530039" y="394011"/>
                    <a:pt x="548802" y="379940"/>
                  </a:cubicBezTo>
                  <a:close/>
                </a:path>
              </a:pathLst>
            </a:custGeom>
            <a:grpFill/>
            <a:ln w="234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5309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51775-AAB3-6740-9A5D-BF7C9197E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626" y="1935237"/>
            <a:ext cx="9374631" cy="3335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the topic: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smart energy meter is a digital device that measures and records energy consumption in real time.</a:t>
            </a:r>
            <a:r>
              <a:rPr lang="en-US" dirty="0"/>
              <a:t> </a:t>
            </a:r>
            <a:endParaRPr lang="en-US" sz="1000" dirty="0"/>
          </a:p>
          <a:p>
            <a:endParaRPr lang="en-US" dirty="0"/>
          </a:p>
          <a:p>
            <a:pPr marL="0" indent="0">
              <a:buNone/>
            </a:pPr>
            <a:r>
              <a:rPr lang="en-IN" dirty="0"/>
              <a:t>Objectives of the current phase:</a:t>
            </a:r>
          </a:p>
          <a:p>
            <a:r>
              <a:rPr lang="en-IN" sz="2400" dirty="0">
                <a:solidFill>
                  <a:schemeClr val="tx1"/>
                </a:solidFill>
              </a:rPr>
              <a:t>To measure the reading of  current and voltage consumed by electrical appliance and calculate the power .</a:t>
            </a:r>
          </a:p>
          <a:p>
            <a:endParaRPr lang="en-I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endParaRPr lang="en-IN" dirty="0"/>
          </a:p>
          <a:p>
            <a:endParaRPr lang="en-IN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CC6EA-140E-7258-C5BE-07A799DC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Wednesday, 18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13B7-13B3-C292-E8C9-16465C8F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FE783-AFDF-B298-CC26-D9899A64E440}"/>
              </a:ext>
            </a:extLst>
          </p:cNvPr>
          <p:cNvSpPr txBox="1">
            <a:spLocks/>
          </p:cNvSpPr>
          <p:nvPr/>
        </p:nvSpPr>
        <p:spPr>
          <a:xfrm>
            <a:off x="374386" y="473474"/>
            <a:ext cx="10855561" cy="100788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Introduction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9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D45F-E486-F757-2767-A1821BBF9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BD589-8D58-BB6E-A807-F427E00D4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54" y="1544792"/>
            <a:ext cx="10444677" cy="4295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r>
              <a:rPr lang="en-US" sz="2400" dirty="0">
                <a:solidFill>
                  <a:schemeClr val="tx1"/>
                </a:solidFill>
              </a:rPr>
              <a:t>Traditional meters provide cumulative energy usage data but fail to offer real-time insights into consumption patterns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Inefficient energy usage contributes to higher carbon emissions, impacting sustainability goals, which can be minimized by real time tracking and analysis 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/>
              <a:t>Primary objectives: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Analyze appliance-level energy consumption to detect inefficient or high-energy-consuming devices.</a:t>
            </a:r>
          </a:p>
          <a:p>
            <a:endParaRPr lang="en-IN" sz="1900" dirty="0">
              <a:solidFill>
                <a:schemeClr val="tx1"/>
              </a:solidFill>
            </a:endParaRPr>
          </a:p>
          <a:p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638C6-E74A-C883-345D-6E22ED79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Wednesday, 18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3AE5C-35EF-0C4A-4D8E-86738DEB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90F98-CF3E-A68A-9A6F-64E3E42D54DD}"/>
              </a:ext>
            </a:extLst>
          </p:cNvPr>
          <p:cNvSpPr txBox="1">
            <a:spLocks/>
          </p:cNvSpPr>
          <p:nvPr/>
        </p:nvSpPr>
        <p:spPr>
          <a:xfrm>
            <a:off x="990080" y="-267285"/>
            <a:ext cx="9834426" cy="1898342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35837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4322" y="1428525"/>
            <a:ext cx="10056115" cy="40406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Expected impact: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Real-time energy monitoring allows users to track and control appliance usage, reducing unnecessary consumption.</a:t>
            </a:r>
          </a:p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Smart energy solutions enable identification of energy-hungry devices and promote efficient resource utilization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Helps in identification of which appliances need automation based on power consumption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Wednesday, 18 December 2024</a:t>
            </a:fld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98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B9504-82CA-F535-4376-D37F2596D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8DB26-9E95-7F87-06A1-38F6CCEE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Wednesday, 18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D0230-F6A3-DE7C-2974-B9B61A8B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145FD-7944-C360-CDE6-030FA2925920}"/>
              </a:ext>
            </a:extLst>
          </p:cNvPr>
          <p:cNvSpPr txBox="1">
            <a:spLocks/>
          </p:cNvSpPr>
          <p:nvPr/>
        </p:nvSpPr>
        <p:spPr>
          <a:xfrm>
            <a:off x="494581" y="689409"/>
            <a:ext cx="11522607" cy="1242863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Comments during EL Phase-I and action taken</a:t>
            </a: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4994F9CF-557B-32B1-E5D3-FE63CBC1990E}"/>
              </a:ext>
            </a:extLst>
          </p:cNvPr>
          <p:cNvSpPr/>
          <p:nvPr/>
        </p:nvSpPr>
        <p:spPr>
          <a:xfrm>
            <a:off x="-4199381" y="1001910"/>
            <a:ext cx="5948194" cy="5948194"/>
          </a:xfrm>
          <a:prstGeom prst="blockArc">
            <a:avLst>
              <a:gd name="adj1" fmla="val 18900000"/>
              <a:gd name="adj2" fmla="val 2700000"/>
              <a:gd name="adj3" fmla="val 363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CB5ACBA-F9C0-629B-2F83-D5DB6E1D6CA4}"/>
              </a:ext>
            </a:extLst>
          </p:cNvPr>
          <p:cNvSpPr/>
          <p:nvPr/>
        </p:nvSpPr>
        <p:spPr>
          <a:xfrm>
            <a:off x="1729663" y="2207834"/>
            <a:ext cx="8756373" cy="883540"/>
          </a:xfrm>
          <a:custGeom>
            <a:avLst/>
            <a:gdLst>
              <a:gd name="connsiteX0" fmla="*/ 0 w 9077540"/>
              <a:gd name="connsiteY0" fmla="*/ 0 h 883540"/>
              <a:gd name="connsiteX1" fmla="*/ 9077540 w 9077540"/>
              <a:gd name="connsiteY1" fmla="*/ 0 h 883540"/>
              <a:gd name="connsiteX2" fmla="*/ 9077540 w 9077540"/>
              <a:gd name="connsiteY2" fmla="*/ 883540 h 883540"/>
              <a:gd name="connsiteX3" fmla="*/ 0 w 9077540"/>
              <a:gd name="connsiteY3" fmla="*/ 883540 h 883540"/>
              <a:gd name="connsiteX4" fmla="*/ 0 w 9077540"/>
              <a:gd name="connsiteY4" fmla="*/ 0 h 88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7540" h="883540">
                <a:moveTo>
                  <a:pt x="0" y="0"/>
                </a:moveTo>
                <a:lnTo>
                  <a:pt x="9077540" y="0"/>
                </a:lnTo>
                <a:lnTo>
                  <a:pt x="9077540" y="883540"/>
                </a:lnTo>
                <a:lnTo>
                  <a:pt x="0" y="883540"/>
                </a:lnTo>
                <a:lnTo>
                  <a:pt x="0" y="0"/>
                </a:lnTo>
                <a:close/>
              </a:path>
            </a:pathLst>
          </a:custGeom>
          <a:solidFill>
            <a:srgbClr val="00B4D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1311" tIns="116840" rIns="116840" bIns="116840" numCol="1" spcCol="1270" anchor="ctr" anchorCtr="0">
            <a:noAutofit/>
          </a:bodyPr>
          <a:lstStyle/>
          <a:p>
            <a:pPr marL="0" lvl="0" indent="0" algn="l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technicality in objectives and lack of details in methodology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119A6B-94AC-13AF-60AC-8F98DF421F17}"/>
              </a:ext>
            </a:extLst>
          </p:cNvPr>
          <p:cNvSpPr/>
          <p:nvPr/>
        </p:nvSpPr>
        <p:spPr>
          <a:xfrm>
            <a:off x="856283" y="2098482"/>
            <a:ext cx="1104426" cy="1104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7F1EE0-0EF2-3629-96CE-AE8139164B8E}"/>
              </a:ext>
            </a:extLst>
          </p:cNvPr>
          <p:cNvSpPr/>
          <p:nvPr/>
        </p:nvSpPr>
        <p:spPr>
          <a:xfrm>
            <a:off x="1729663" y="3534236"/>
            <a:ext cx="8756373" cy="883540"/>
          </a:xfrm>
          <a:custGeom>
            <a:avLst/>
            <a:gdLst>
              <a:gd name="connsiteX0" fmla="*/ 0 w 8756373"/>
              <a:gd name="connsiteY0" fmla="*/ 0 h 883540"/>
              <a:gd name="connsiteX1" fmla="*/ 8756373 w 8756373"/>
              <a:gd name="connsiteY1" fmla="*/ 0 h 883540"/>
              <a:gd name="connsiteX2" fmla="*/ 8756373 w 8756373"/>
              <a:gd name="connsiteY2" fmla="*/ 883540 h 883540"/>
              <a:gd name="connsiteX3" fmla="*/ 0 w 8756373"/>
              <a:gd name="connsiteY3" fmla="*/ 883540 h 883540"/>
              <a:gd name="connsiteX4" fmla="*/ 0 w 8756373"/>
              <a:gd name="connsiteY4" fmla="*/ 0 h 88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6373" h="883540">
                <a:moveTo>
                  <a:pt x="0" y="0"/>
                </a:moveTo>
                <a:lnTo>
                  <a:pt x="8756373" y="0"/>
                </a:lnTo>
                <a:lnTo>
                  <a:pt x="8756373" y="883540"/>
                </a:lnTo>
                <a:lnTo>
                  <a:pt x="0" y="883540"/>
                </a:lnTo>
                <a:lnTo>
                  <a:pt x="0" y="0"/>
                </a:lnTo>
                <a:close/>
              </a:path>
            </a:pathLst>
          </a:custGeom>
          <a:solidFill>
            <a:srgbClr val="00B4D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1311" tIns="116840" rIns="116840" bIns="116840" numCol="1" spcCol="1270" anchor="ctr" anchorCtr="0">
            <a:noAutofit/>
          </a:bodyPr>
          <a:lstStyle/>
          <a:p>
            <a:pPr marL="0" lvl="0" indent="0" algn="l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Researched more into the specifics for implementation of project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B1BC27-5B3A-6929-3FB2-A92EF38D9976}"/>
              </a:ext>
            </a:extLst>
          </p:cNvPr>
          <p:cNvSpPr/>
          <p:nvPr/>
        </p:nvSpPr>
        <p:spPr>
          <a:xfrm>
            <a:off x="1177450" y="3423794"/>
            <a:ext cx="1104426" cy="1104426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D81A4D1-2DF4-0011-40AA-C14983371D9D}"/>
              </a:ext>
            </a:extLst>
          </p:cNvPr>
          <p:cNvSpPr/>
          <p:nvPr/>
        </p:nvSpPr>
        <p:spPr>
          <a:xfrm>
            <a:off x="1408496" y="4859547"/>
            <a:ext cx="9077540" cy="883540"/>
          </a:xfrm>
          <a:custGeom>
            <a:avLst/>
            <a:gdLst>
              <a:gd name="connsiteX0" fmla="*/ 0 w 9077540"/>
              <a:gd name="connsiteY0" fmla="*/ 0 h 883540"/>
              <a:gd name="connsiteX1" fmla="*/ 9077540 w 9077540"/>
              <a:gd name="connsiteY1" fmla="*/ 0 h 883540"/>
              <a:gd name="connsiteX2" fmla="*/ 9077540 w 9077540"/>
              <a:gd name="connsiteY2" fmla="*/ 883540 h 883540"/>
              <a:gd name="connsiteX3" fmla="*/ 0 w 9077540"/>
              <a:gd name="connsiteY3" fmla="*/ 883540 h 883540"/>
              <a:gd name="connsiteX4" fmla="*/ 0 w 9077540"/>
              <a:gd name="connsiteY4" fmla="*/ 0 h 88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7540" h="883540">
                <a:moveTo>
                  <a:pt x="0" y="0"/>
                </a:moveTo>
                <a:lnTo>
                  <a:pt x="9077540" y="0"/>
                </a:lnTo>
                <a:lnTo>
                  <a:pt x="9077540" y="883540"/>
                </a:lnTo>
                <a:lnTo>
                  <a:pt x="0" y="883540"/>
                </a:lnTo>
                <a:lnTo>
                  <a:pt x="0" y="0"/>
                </a:lnTo>
                <a:close/>
              </a:path>
            </a:pathLst>
          </a:custGeom>
          <a:solidFill>
            <a:srgbClr val="00B4D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1311" tIns="116840" rIns="116840" bIns="116840" numCol="1" spcCol="1270" anchor="ctr" anchorCtr="0">
            <a:noAutofit/>
          </a:bodyPr>
          <a:lstStyle/>
          <a:p>
            <a:pPr marL="0" lvl="0" indent="0" algn="l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Corrected the format of citation of research paper.</a:t>
            </a:r>
            <a:endPara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18B303-7F58-7AA2-1548-6235F42C1ECB}"/>
              </a:ext>
            </a:extLst>
          </p:cNvPr>
          <p:cNvSpPr/>
          <p:nvPr/>
        </p:nvSpPr>
        <p:spPr>
          <a:xfrm>
            <a:off x="856283" y="4749105"/>
            <a:ext cx="1104426" cy="1104426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7D97F8F-7579-8C39-1635-9F57300AD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404" y="2210253"/>
            <a:ext cx="792000" cy="792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3B33589-F137-3997-6772-CA3E5CF7D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197" y="4916813"/>
            <a:ext cx="792000" cy="792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A9EB0C6-87F9-F40F-5FEC-4CDFC41BB2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1373" y="3577008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7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F8B18-1269-785B-E65D-1488C7C4D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C0D3-D93C-3A79-11E1-5CF70A4C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6" y="2296383"/>
            <a:ext cx="4266900" cy="2639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Tools used:</a:t>
            </a:r>
          </a:p>
          <a:p>
            <a:r>
              <a:rPr lang="en-IN" sz="2400" dirty="0">
                <a:solidFill>
                  <a:schemeClr val="tx1"/>
                </a:solidFill>
              </a:rPr>
              <a:t>ESP8266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 (Voltage and Current) </a:t>
            </a:r>
          </a:p>
          <a:p>
            <a:r>
              <a:rPr lang="en-IN" sz="2400" dirty="0">
                <a:solidFill>
                  <a:schemeClr val="tx1"/>
                </a:solidFill>
              </a:rPr>
              <a:t>Arduino IDE</a:t>
            </a:r>
          </a:p>
          <a:p>
            <a:r>
              <a:rPr lang="en-IN" sz="2400" dirty="0">
                <a:solidFill>
                  <a:schemeClr val="tx1"/>
                </a:solidFill>
              </a:rPr>
              <a:t>Excel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512BA-8661-06C7-9798-58E9FF03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Wednesday, 18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23C7D-9B3A-9C6D-7A6D-CF8768F0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70EDD-CDAF-D9D1-E838-834D6CFA467B}"/>
              </a:ext>
            </a:extLst>
          </p:cNvPr>
          <p:cNvSpPr txBox="1">
            <a:spLocks/>
          </p:cNvSpPr>
          <p:nvPr/>
        </p:nvSpPr>
        <p:spPr>
          <a:xfrm>
            <a:off x="1050465" y="585617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3200" dirty="0">
                <a:solidFill>
                  <a:schemeClr val="tx1"/>
                </a:solidFill>
              </a:rPr>
              <a:t>Tools and Techniques Used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044169-042A-4FDF-8D28-0C274055E7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32" y="1531252"/>
            <a:ext cx="3973902" cy="1840810"/>
          </a:xfrm>
          <a:prstGeom prst="rect">
            <a:avLst/>
          </a:prstGeom>
        </p:spPr>
      </p:pic>
      <p:sp>
        <p:nvSpPr>
          <p:cNvPr id="6" name="AutoShape 2" descr="Image of 30A range Current Sensor Module ACS71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91" y="3478295"/>
            <a:ext cx="3218892" cy="20332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383" y="3478295"/>
            <a:ext cx="3265162" cy="252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7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ECE29-A4E0-2F82-9A54-F407776E4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841" y="1254676"/>
            <a:ext cx="9857708" cy="401131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ESP8266 transmits processed data to communication modules (e.g., Wi-Fi, Bluetooth) for real-time monitoring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Excel is used to store current, voltage values.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5FA2A-D312-45FE-3711-3C36EDF4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F8B8-C75C-44FF-9C37-B9B69285372F}" type="datetime2">
              <a:rPr lang="en-IN" smtClean="0"/>
              <a:pPr/>
              <a:t>Wednesday, 18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A3CF7-15B4-CD2B-EA50-0EC3A141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Slide No. </a:t>
            </a:r>
            <a:fld id="{9BA15CD2-76D6-4EFE-91D9-7087332E3318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1428F-8895-1992-AA18-476B8C8D57C2}"/>
              </a:ext>
            </a:extLst>
          </p:cNvPr>
          <p:cNvSpPr txBox="1">
            <a:spLocks/>
          </p:cNvSpPr>
          <p:nvPr/>
        </p:nvSpPr>
        <p:spPr>
          <a:xfrm>
            <a:off x="473689" y="365760"/>
            <a:ext cx="10274028" cy="1141979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9BD07A-4839-A17E-E921-5939381777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58" y="2539477"/>
            <a:ext cx="2446364" cy="17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1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Circuit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Wednesday, 18 December 2024</a:t>
            </a:fld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B8913-2BFD-620D-4435-612D6E276D26}"/>
              </a:ext>
            </a:extLst>
          </p:cNvPr>
          <p:cNvSpPr txBox="1"/>
          <p:nvPr/>
        </p:nvSpPr>
        <p:spPr>
          <a:xfrm>
            <a:off x="1716657" y="2105561"/>
            <a:ext cx="848839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solidFill>
                  <a:srgbClr val="FF0000"/>
                </a:solidFill>
              </a:rPr>
              <a:t>Pending</a:t>
            </a:r>
          </a:p>
        </p:txBody>
      </p:sp>
    </p:spTree>
    <p:extLst>
      <p:ext uri="{BB962C8B-B14F-4D97-AF65-F5344CB8AC3E}">
        <p14:creationId xmlns:p14="http://schemas.microsoft.com/office/powerpoint/2010/main" val="409901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10100</TotalTime>
  <Words>544</Words>
  <Application>Microsoft Office PowerPoint</Application>
  <PresentationFormat>Widescreen</PresentationFormat>
  <Paragraphs>107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Shanmukha</dc:creator>
  <cp:lastModifiedBy>Navaneeth V</cp:lastModifiedBy>
  <cp:revision>521</cp:revision>
  <cp:lastPrinted>2024-02-20T07:16:26Z</cp:lastPrinted>
  <dcterms:created xsi:type="dcterms:W3CDTF">2021-06-02T13:10:21Z</dcterms:created>
  <dcterms:modified xsi:type="dcterms:W3CDTF">2024-12-18T12:33:47Z</dcterms:modified>
</cp:coreProperties>
</file>