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7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BE0990E-3FFF-4247-B7DE-0C48A3FAA73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756000" y="5145120"/>
            <a:ext cx="6042600" cy="4204440"/>
          </a:xfrm>
          <a:prstGeom prst="rect">
            <a:avLst/>
          </a:prstGeom>
        </p:spPr>
        <p:txBody>
          <a:bodyPr lIns="0" rIns="0" tIns="0" bIns="0">
            <a:noAutofit/>
          </a:bodyPr>
          <a:p>
            <a:endParaRPr b="0" lang="en-IN" sz="2000" spc="-1" strike="noStrike">
              <a:latin typeface="Arial"/>
            </a:endParaRPr>
          </a:p>
        </p:txBody>
      </p:sp>
      <p:sp>
        <p:nvSpPr>
          <p:cNvPr id="129" name="CustomShape 2"/>
          <p:cNvSpPr/>
          <p:nvPr/>
        </p:nvSpPr>
        <p:spPr>
          <a:xfrm>
            <a:off x="4282200" y="10155240"/>
            <a:ext cx="3270600" cy="531000"/>
          </a:xfrm>
          <a:prstGeom prst="rect">
            <a:avLst/>
          </a:prstGeom>
          <a:noFill/>
          <a:ln>
            <a:noFill/>
          </a:ln>
        </p:spPr>
        <p:style>
          <a:lnRef idx="0"/>
          <a:fillRef idx="0"/>
          <a:effectRef idx="0"/>
          <a:fontRef idx="minor"/>
        </p:style>
      </p:sp>
      <p:sp>
        <p:nvSpPr>
          <p:cNvPr id="130" name="PlaceHolder 3"/>
          <p:cNvSpPr>
            <a:spLocks noGrp="1"/>
          </p:cNvSpPr>
          <p:nvPr>
            <p:ph type="sldImg"/>
          </p:nvPr>
        </p:nvSpPr>
        <p:spPr>
          <a:xfrm>
            <a:off x="685800" y="1143000"/>
            <a:ext cx="5485680" cy="308556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0" descr=""/>
          <p:cNvPicPr/>
          <p:nvPr/>
        </p:nvPicPr>
        <p:blipFill>
          <a:blip r:embed="rId2"/>
          <a:stretch/>
        </p:blipFill>
        <p:spPr>
          <a:xfrm>
            <a:off x="360" y="0"/>
            <a:ext cx="12185640" cy="68529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698560" y="942840"/>
            <a:ext cx="6786000" cy="4962240"/>
          </a:xfrm>
          <a:custGeom>
            <a:avLst/>
            <a:gdLst/>
            <a:ahLst/>
            <a:rect l="l" t="t" r="r" b="b"/>
            <a:pathLst>
              <a:path w="5703" h="3129">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tyle>
          <a:lnRef idx="0"/>
          <a:fillRef idx="0"/>
          <a:effectRef idx="0"/>
          <a:fontRef idx="minor"/>
        </p:style>
      </p:sp>
      <p:sp>
        <p:nvSpPr>
          <p:cNvPr id="84" name="CustomShape 2"/>
          <p:cNvSpPr/>
          <p:nvPr/>
        </p:nvSpPr>
        <p:spPr>
          <a:xfrm>
            <a:off x="1521720" y="117720"/>
            <a:ext cx="3970800" cy="512640"/>
          </a:xfrm>
          <a:custGeom>
            <a:avLst/>
            <a:gdLst/>
            <a:ahLst/>
            <a:rect l="l" t="t" r="r" b="b"/>
            <a:pathLst>
              <a:path w="3339" h="326">
                <a:moveTo>
                  <a:pt x="0" y="0"/>
                </a:moveTo>
                <a:lnTo>
                  <a:pt x="1229" y="0"/>
                </a:lnTo>
                <a:lnTo>
                  <a:pt x="1362" y="96"/>
                </a:lnTo>
                <a:lnTo>
                  <a:pt x="2991" y="96"/>
                </a:lnTo>
                <a:lnTo>
                  <a:pt x="3339" y="326"/>
                </a:lnTo>
              </a:path>
            </a:pathLst>
          </a:custGeom>
          <a:noFill/>
          <a:ln w="28440">
            <a:solidFill>
              <a:schemeClr val="lt1"/>
            </a:solidFill>
            <a:miter/>
          </a:ln>
        </p:spPr>
        <p:style>
          <a:lnRef idx="0"/>
          <a:fillRef idx="0"/>
          <a:effectRef idx="0"/>
          <a:fontRef idx="minor"/>
        </p:style>
      </p:sp>
      <p:sp>
        <p:nvSpPr>
          <p:cNvPr id="85" name="CustomShape 3"/>
          <p:cNvSpPr/>
          <p:nvPr/>
        </p:nvSpPr>
        <p:spPr>
          <a:xfrm>
            <a:off x="1521720" y="314280"/>
            <a:ext cx="6766920" cy="542880"/>
          </a:xfrm>
          <a:custGeom>
            <a:avLst/>
            <a:gdLst/>
            <a:ahLst/>
            <a:rect l="l" t="t" r="r" b="b"/>
            <a:pathLst>
              <a:path w="5687" h="345">
                <a:moveTo>
                  <a:pt x="0" y="230"/>
                </a:moveTo>
                <a:lnTo>
                  <a:pt x="2941" y="230"/>
                </a:lnTo>
                <a:lnTo>
                  <a:pt x="3074" y="345"/>
                </a:lnTo>
                <a:lnTo>
                  <a:pt x="3611" y="345"/>
                </a:lnTo>
                <a:lnTo>
                  <a:pt x="3786" y="194"/>
                </a:lnTo>
                <a:lnTo>
                  <a:pt x="4126" y="194"/>
                </a:lnTo>
                <a:lnTo>
                  <a:pt x="4330" y="0"/>
                </a:lnTo>
                <a:lnTo>
                  <a:pt x="5687" y="0"/>
                </a:lnTo>
              </a:path>
            </a:pathLst>
          </a:custGeom>
          <a:noFill/>
          <a:ln w="28440">
            <a:solidFill>
              <a:schemeClr val="lt1"/>
            </a:solidFill>
            <a:miter/>
          </a:ln>
        </p:spPr>
        <p:style>
          <a:lnRef idx="0"/>
          <a:fillRef idx="0"/>
          <a:effectRef idx="0"/>
          <a:fontRef idx="minor"/>
        </p:style>
      </p:sp>
      <p:sp>
        <p:nvSpPr>
          <p:cNvPr id="86" name="CustomShape 4"/>
          <p:cNvSpPr/>
          <p:nvPr/>
        </p:nvSpPr>
        <p:spPr>
          <a:xfrm>
            <a:off x="8293320" y="205200"/>
            <a:ext cx="142200" cy="191160"/>
          </a:xfrm>
          <a:prstGeom prst="ellipse">
            <a:avLst/>
          </a:prstGeom>
          <a:solidFill>
            <a:srgbClr val="ffffff"/>
          </a:solidFill>
          <a:ln>
            <a:noFill/>
          </a:ln>
        </p:spPr>
        <p:style>
          <a:lnRef idx="0"/>
          <a:fillRef idx="0"/>
          <a:effectRef idx="0"/>
          <a:fontRef idx="minor"/>
        </p:style>
      </p:sp>
      <p:sp>
        <p:nvSpPr>
          <p:cNvPr id="87" name="CustomShape 5"/>
          <p:cNvSpPr/>
          <p:nvPr/>
        </p:nvSpPr>
        <p:spPr>
          <a:xfrm>
            <a:off x="5423760" y="523080"/>
            <a:ext cx="142200" cy="191160"/>
          </a:xfrm>
          <a:prstGeom prst="ellipse">
            <a:avLst/>
          </a:prstGeom>
          <a:solidFill>
            <a:srgbClr val="ffffff"/>
          </a:solidFill>
          <a:ln>
            <a:noFill/>
          </a:ln>
        </p:spPr>
        <p:style>
          <a:lnRef idx="0"/>
          <a:fillRef idx="0"/>
          <a:effectRef idx="0"/>
          <a:fontRef idx="minor"/>
        </p:style>
      </p:sp>
      <p:sp>
        <p:nvSpPr>
          <p:cNvPr id="88" name="CustomShape 6"/>
          <p:cNvSpPr/>
          <p:nvPr/>
        </p:nvSpPr>
        <p:spPr>
          <a:xfrm>
            <a:off x="7806240" y="6567480"/>
            <a:ext cx="2850840" cy="180360"/>
          </a:xfrm>
          <a:custGeom>
            <a:avLst/>
            <a:gdLst/>
            <a:ahLst/>
            <a:rect l="l" t="t" r="r" b="b"/>
            <a:pathLst>
              <a:path w="2158" h="105">
                <a:moveTo>
                  <a:pt x="0" y="0"/>
                </a:moveTo>
                <a:lnTo>
                  <a:pt x="1543" y="0"/>
                </a:lnTo>
                <a:lnTo>
                  <a:pt x="1713" y="105"/>
                </a:lnTo>
                <a:lnTo>
                  <a:pt x="2158" y="105"/>
                </a:lnTo>
              </a:path>
            </a:pathLst>
          </a:custGeom>
          <a:noFill/>
          <a:ln w="28440">
            <a:solidFill>
              <a:srgbClr val="ffffff"/>
            </a:solidFill>
            <a:miter/>
          </a:ln>
        </p:spPr>
        <p:style>
          <a:lnRef idx="0"/>
          <a:fillRef idx="0"/>
          <a:effectRef idx="0"/>
          <a:fontRef idx="minor"/>
        </p:style>
      </p:sp>
      <p:sp>
        <p:nvSpPr>
          <p:cNvPr id="89" name="CustomShape 7"/>
          <p:cNvSpPr/>
          <p:nvPr/>
        </p:nvSpPr>
        <p:spPr>
          <a:xfrm>
            <a:off x="5129640" y="5752440"/>
            <a:ext cx="5527440" cy="645840"/>
          </a:xfrm>
          <a:custGeom>
            <a:avLst/>
            <a:gdLst/>
            <a:ahLst/>
            <a:rect l="l" t="t" r="r" b="b"/>
            <a:pathLst>
              <a:path w="4181" h="369">
                <a:moveTo>
                  <a:pt x="4181" y="0"/>
                </a:moveTo>
                <a:lnTo>
                  <a:pt x="3706" y="275"/>
                </a:lnTo>
                <a:lnTo>
                  <a:pt x="1621" y="275"/>
                </a:lnTo>
                <a:lnTo>
                  <a:pt x="1463" y="369"/>
                </a:lnTo>
                <a:lnTo>
                  <a:pt x="0" y="369"/>
                </a:lnTo>
              </a:path>
            </a:pathLst>
          </a:custGeom>
          <a:noFill/>
          <a:ln w="28440">
            <a:solidFill>
              <a:srgbClr val="ffffff"/>
            </a:solidFill>
            <a:miter/>
          </a:ln>
        </p:spPr>
        <p:style>
          <a:lnRef idx="0"/>
          <a:fillRef idx="0"/>
          <a:effectRef idx="0"/>
          <a:fontRef idx="minor"/>
        </p:style>
      </p:sp>
      <p:sp>
        <p:nvSpPr>
          <p:cNvPr id="90" name="CustomShape 8"/>
          <p:cNvSpPr/>
          <p:nvPr/>
        </p:nvSpPr>
        <p:spPr>
          <a:xfrm>
            <a:off x="4962240" y="6285600"/>
            <a:ext cx="158760" cy="213120"/>
          </a:xfrm>
          <a:prstGeom prst="ellipse">
            <a:avLst/>
          </a:prstGeom>
          <a:solidFill>
            <a:srgbClr val="ffffff"/>
          </a:solidFill>
          <a:ln>
            <a:noFill/>
          </a:ln>
        </p:spPr>
        <p:style>
          <a:lnRef idx="0"/>
          <a:fillRef idx="0"/>
          <a:effectRef idx="0"/>
          <a:fontRef idx="minor"/>
        </p:style>
      </p:sp>
      <p:sp>
        <p:nvSpPr>
          <p:cNvPr id="91" name="CustomShape 9"/>
          <p:cNvSpPr/>
          <p:nvPr/>
        </p:nvSpPr>
        <p:spPr>
          <a:xfrm>
            <a:off x="7718760" y="6471000"/>
            <a:ext cx="158760" cy="213120"/>
          </a:xfrm>
          <a:prstGeom prst="ellipse">
            <a:avLst/>
          </a:prstGeom>
          <a:solidFill>
            <a:srgbClr val="ffffff"/>
          </a:solidFill>
          <a:ln>
            <a:noFill/>
          </a:ln>
        </p:spPr>
        <p:style>
          <a:lnRef idx="0"/>
          <a:fillRef idx="0"/>
          <a:effectRef idx="0"/>
          <a:fontRef idx="minor"/>
        </p:style>
      </p:sp>
      <p:sp>
        <p:nvSpPr>
          <p:cNvPr id="92" name="CustomShape 10"/>
          <p:cNvSpPr/>
          <p:nvPr/>
        </p:nvSpPr>
        <p:spPr>
          <a:xfrm>
            <a:off x="1983960" y="1602720"/>
            <a:ext cx="8223840" cy="295056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1" lang="en-US" sz="3630" spc="-1" strike="noStrike">
                <a:solidFill>
                  <a:srgbClr val="ffffff"/>
                </a:solidFill>
                <a:latin typeface="Century Schoolbook"/>
                <a:ea typeface="Century Schoolbook"/>
              </a:rPr>
              <a:t>Video Compression - SBI</a:t>
            </a:r>
            <a:endParaRPr b="0" lang="en-IN" sz="3630" spc="-1" strike="noStrike">
              <a:latin typeface="Arial"/>
            </a:endParaRPr>
          </a:p>
          <a:p>
            <a:pPr algn="ctr">
              <a:lnSpc>
                <a:spcPct val="100000"/>
              </a:lnSpc>
              <a:tabLst>
                <a:tab algn="l" pos="0"/>
              </a:tabLst>
            </a:pPr>
            <a:endParaRPr b="0" lang="en-IN" sz="3630" spc="-1" strike="noStrike">
              <a:latin typeface="Arial"/>
            </a:endParaRPr>
          </a:p>
          <a:p>
            <a:pPr algn="ctr">
              <a:lnSpc>
                <a:spcPct val="100000"/>
              </a:lnSpc>
              <a:tabLst>
                <a:tab algn="l" pos="0"/>
              </a:tabLst>
            </a:pPr>
            <a:r>
              <a:rPr b="1" lang="en-US" sz="3630" spc="-1" strike="noStrike">
                <a:solidFill>
                  <a:srgbClr val="ffffff"/>
                </a:solidFill>
                <a:latin typeface="Century Schoolbook"/>
                <a:ea typeface="Century Schoolbook"/>
              </a:rPr>
              <a:t>Powered By - Microsoft Corporation Pvt Ltd.</a:t>
            </a:r>
            <a:endParaRPr b="0" lang="en-IN" sz="3630" spc="-1" strike="noStrike">
              <a:latin typeface="Arial"/>
            </a:endParaRPr>
          </a:p>
          <a:p>
            <a:pPr algn="ctr">
              <a:lnSpc>
                <a:spcPct val="100000"/>
              </a:lnSpc>
              <a:tabLst>
                <a:tab algn="l" pos="0"/>
              </a:tabLst>
            </a:pPr>
            <a:endParaRPr b="0" lang="en-IN" sz="3630" spc="-1" strike="noStrike">
              <a:latin typeface="Arial"/>
            </a:endParaRPr>
          </a:p>
          <a:p>
            <a:pPr algn="ctr">
              <a:lnSpc>
                <a:spcPct val="100000"/>
              </a:lnSpc>
              <a:tabLst>
                <a:tab algn="l" pos="0"/>
              </a:tabLst>
            </a:pPr>
            <a:endParaRPr b="0" lang="en-IN" sz="3630" spc="-1" strike="noStrike">
              <a:latin typeface="Arial"/>
            </a:endParaRPr>
          </a:p>
          <a:p>
            <a:pPr algn="ctr">
              <a:lnSpc>
                <a:spcPct val="100000"/>
              </a:lnSpc>
              <a:tabLst>
                <a:tab algn="l" pos="0"/>
              </a:tabLst>
            </a:pPr>
            <a:endParaRPr b="0" lang="en-IN" sz="3630" spc="-1" strike="noStrike">
              <a:latin typeface="Arial"/>
            </a:endParaRPr>
          </a:p>
        </p:txBody>
      </p:sp>
    </p:spTree>
  </p:cSld>
  <p:transition spd="slow">
    <p:fade thruBlk="tru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2054880" y="961920"/>
            <a:ext cx="8289000" cy="4501080"/>
          </a:xfrm>
          <a:prstGeom prst="rect">
            <a:avLst/>
          </a:prstGeom>
          <a:solidFill>
            <a:srgbClr val="2f0e3c"/>
          </a:solidFill>
          <a:ln>
            <a:noFill/>
          </a:ln>
        </p:spPr>
        <p:style>
          <a:lnRef idx="0"/>
          <a:fillRef idx="0"/>
          <a:effectRef idx="0"/>
          <a:fontRef idx="minor"/>
        </p:style>
      </p:sp>
      <p:sp>
        <p:nvSpPr>
          <p:cNvPr id="94" name="CustomShape 2"/>
          <p:cNvSpPr/>
          <p:nvPr/>
        </p:nvSpPr>
        <p:spPr>
          <a:xfrm>
            <a:off x="2254680" y="1197000"/>
            <a:ext cx="7044840" cy="106920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r>
              <a:rPr b="1" lang="en-US" sz="3270" spc="-1" strike="noStrike">
                <a:solidFill>
                  <a:srgbClr val="ffffff"/>
                </a:solidFill>
                <a:latin typeface="Arial"/>
                <a:ea typeface="Arial"/>
              </a:rPr>
              <a:t>Problem Being Solved</a:t>
            </a:r>
            <a:endParaRPr b="0" lang="en-IN" sz="3270" spc="-1" strike="noStrike">
              <a:latin typeface="Arial"/>
            </a:endParaRPr>
          </a:p>
          <a:p>
            <a:pPr>
              <a:lnSpc>
                <a:spcPct val="100000"/>
              </a:lnSpc>
              <a:tabLst>
                <a:tab algn="l" pos="0"/>
              </a:tabLst>
            </a:pPr>
            <a:endParaRPr b="0" lang="en-IN" sz="3270" spc="-1" strike="noStrike">
              <a:latin typeface="Arial"/>
            </a:endParaRPr>
          </a:p>
          <a:p>
            <a:pPr>
              <a:lnSpc>
                <a:spcPct val="100000"/>
              </a:lnSpc>
              <a:tabLst>
                <a:tab algn="l" pos="0"/>
              </a:tabLst>
            </a:pPr>
            <a:r>
              <a:rPr b="1" lang="en-US" sz="3270" spc="-1" strike="noStrike">
                <a:solidFill>
                  <a:srgbClr val="ffffff"/>
                </a:solidFill>
                <a:latin typeface="Arial"/>
                <a:ea typeface="Arial"/>
              </a:rPr>
              <a:t>Compress a video and measure the quality of the obtained output</a:t>
            </a:r>
            <a:endParaRPr b="0" lang="en-IN" sz="3270" spc="-1" strike="noStrike">
              <a:latin typeface="Arial"/>
            </a:endParaRPr>
          </a:p>
          <a:p>
            <a:pPr algn="ctr">
              <a:lnSpc>
                <a:spcPct val="42000"/>
              </a:lnSpc>
              <a:tabLst>
                <a:tab algn="l" pos="0"/>
              </a:tabLst>
            </a:pPr>
            <a:endParaRPr b="0" lang="en-IN" sz="3270" spc="-1" strike="noStrike">
              <a:latin typeface="Arial"/>
            </a:endParaRPr>
          </a:p>
          <a:p>
            <a:pPr algn="ctr">
              <a:lnSpc>
                <a:spcPct val="54000"/>
              </a:lnSpc>
              <a:tabLst>
                <a:tab algn="l" pos="0"/>
              </a:tabLst>
            </a:pPr>
            <a:endParaRPr b="0" lang="en-IN" sz="3270" spc="-1" strike="noStrike">
              <a:latin typeface="Arial"/>
            </a:endParaRPr>
          </a:p>
        </p:txBody>
      </p:sp>
      <p:pic>
        <p:nvPicPr>
          <p:cNvPr id="95" name="Google Shape;155;p2" descr=""/>
          <p:cNvPicPr/>
          <p:nvPr/>
        </p:nvPicPr>
        <p:blipFill>
          <a:blip r:embed="rId1"/>
          <a:stretch/>
        </p:blipFill>
        <p:spPr>
          <a:xfrm>
            <a:off x="5050800" y="6087600"/>
            <a:ext cx="1825560" cy="441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214720" y="1178280"/>
            <a:ext cx="8289000" cy="4501080"/>
          </a:xfrm>
          <a:prstGeom prst="rect">
            <a:avLst/>
          </a:prstGeom>
          <a:solidFill>
            <a:srgbClr val="2f0e3c"/>
          </a:solidFill>
          <a:ln>
            <a:noFill/>
          </a:ln>
        </p:spPr>
        <p:style>
          <a:lnRef idx="0"/>
          <a:fillRef idx="0"/>
          <a:effectRef idx="0"/>
          <a:fontRef idx="minor"/>
        </p:style>
      </p:sp>
      <p:sp>
        <p:nvSpPr>
          <p:cNvPr id="97" name="CustomShape 2"/>
          <p:cNvSpPr/>
          <p:nvPr/>
        </p:nvSpPr>
        <p:spPr>
          <a:xfrm>
            <a:off x="2363400" y="1402920"/>
            <a:ext cx="7044840" cy="106920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r>
              <a:rPr b="1" lang="en-US" sz="3000" spc="-1" strike="noStrike">
                <a:solidFill>
                  <a:srgbClr val="ffffff"/>
                </a:solidFill>
                <a:latin typeface="Lato"/>
                <a:ea typeface="Lato"/>
              </a:rPr>
              <a:t>Approach taken to create the model</a:t>
            </a:r>
            <a:endParaRPr b="0" lang="en-IN" sz="3000" spc="-1" strike="noStrike">
              <a:latin typeface="Arial"/>
            </a:endParaRPr>
          </a:p>
          <a:p>
            <a:pPr>
              <a:lnSpc>
                <a:spcPct val="100000"/>
              </a:lnSpc>
              <a:tabLst>
                <a:tab algn="l" pos="0"/>
              </a:tabLst>
            </a:pPr>
            <a:endParaRPr b="0" lang="en-IN" sz="3000" spc="-1" strike="noStrike">
              <a:latin typeface="Arial"/>
            </a:endParaRPr>
          </a:p>
          <a:p>
            <a:pPr>
              <a:lnSpc>
                <a:spcPct val="100000"/>
              </a:lnSpc>
              <a:tabLst>
                <a:tab algn="l" pos="0"/>
              </a:tabLst>
            </a:pPr>
            <a:r>
              <a:rPr b="1" lang="en-US" sz="3000" spc="-1" strike="noStrike">
                <a:solidFill>
                  <a:srgbClr val="ffffff"/>
                </a:solidFill>
                <a:latin typeface="Lato"/>
                <a:ea typeface="Lato"/>
              </a:rPr>
              <a:t>FFmpeg is a leading multimedia framework, able to decode, encode, transcode, mux, demux, stream, filter and play content. We use inbuilt capabilities (which is quite preliminary in terms of what we attempted here) to do very basic bitrate sampling compression.</a:t>
            </a:r>
            <a:endParaRPr b="0" lang="en-IN" sz="3000" spc="-1" strike="noStrike">
              <a:latin typeface="Arial"/>
            </a:endParaRPr>
          </a:p>
          <a:p>
            <a:pPr algn="ctr">
              <a:lnSpc>
                <a:spcPct val="42000"/>
              </a:lnSpc>
              <a:tabLst>
                <a:tab algn="l" pos="0"/>
              </a:tabLst>
            </a:pPr>
            <a:endParaRPr b="0" lang="en-IN" sz="3000" spc="-1" strike="noStrike">
              <a:latin typeface="Arial"/>
            </a:endParaRPr>
          </a:p>
          <a:p>
            <a:pPr algn="ctr">
              <a:lnSpc>
                <a:spcPct val="54000"/>
              </a:lnSpc>
              <a:tabLst>
                <a:tab algn="l" pos="0"/>
              </a:tabLst>
            </a:pPr>
            <a:endParaRPr b="0" lang="en-IN" sz="3000" spc="-1" strike="noStrike">
              <a:latin typeface="Arial"/>
            </a:endParaRPr>
          </a:p>
        </p:txBody>
      </p:sp>
      <p:pic>
        <p:nvPicPr>
          <p:cNvPr id="98" name="Google Shape;162;p3" descr=""/>
          <p:cNvPicPr/>
          <p:nvPr/>
        </p:nvPicPr>
        <p:blipFill>
          <a:blip r:embed="rId1"/>
          <a:stretch/>
        </p:blipFill>
        <p:spPr>
          <a:xfrm>
            <a:off x="5050800" y="6087600"/>
            <a:ext cx="1825560" cy="441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751760" y="495720"/>
            <a:ext cx="8751960" cy="5183640"/>
          </a:xfrm>
          <a:prstGeom prst="rect">
            <a:avLst/>
          </a:prstGeom>
          <a:solidFill>
            <a:srgbClr val="2f0e3c"/>
          </a:solidFill>
          <a:ln>
            <a:noFill/>
          </a:ln>
        </p:spPr>
        <p:style>
          <a:lnRef idx="0"/>
          <a:fillRef idx="0"/>
          <a:effectRef idx="0"/>
          <a:fontRef idx="minor"/>
        </p:style>
      </p:sp>
      <p:sp>
        <p:nvSpPr>
          <p:cNvPr id="100" name="CustomShape 2"/>
          <p:cNvSpPr/>
          <p:nvPr/>
        </p:nvSpPr>
        <p:spPr>
          <a:xfrm>
            <a:off x="2363400" y="1402920"/>
            <a:ext cx="7044840" cy="1069200"/>
          </a:xfrm>
          <a:prstGeom prst="rect">
            <a:avLst/>
          </a:prstGeom>
          <a:noFill/>
          <a:ln>
            <a:noFill/>
          </a:ln>
        </p:spPr>
        <p:style>
          <a:lnRef idx="0"/>
          <a:fillRef idx="0"/>
          <a:effectRef idx="0"/>
          <a:fontRef idx="minor"/>
        </p:style>
        <p:txBody>
          <a:bodyPr lIns="81720" rIns="81720" tIns="40680" bIns="40680">
            <a:noAutofit/>
          </a:bodyPr>
          <a:p>
            <a:pPr algn="ctr">
              <a:lnSpc>
                <a:spcPct val="42000"/>
              </a:lnSpc>
              <a:tabLst>
                <a:tab algn="l" pos="0"/>
              </a:tabLst>
            </a:pPr>
            <a:endParaRPr b="0" lang="en-IN" sz="1800" spc="-1" strike="noStrike">
              <a:latin typeface="Arial"/>
            </a:endParaRPr>
          </a:p>
          <a:p>
            <a:pPr algn="ctr">
              <a:lnSpc>
                <a:spcPct val="42000"/>
              </a:lnSpc>
              <a:tabLst>
                <a:tab algn="l" pos="0"/>
              </a:tabLst>
            </a:pPr>
            <a:endParaRPr b="0" lang="en-IN" sz="1800" spc="-1" strike="noStrike">
              <a:latin typeface="Arial"/>
            </a:endParaRPr>
          </a:p>
          <a:p>
            <a:pPr algn="ctr">
              <a:lnSpc>
                <a:spcPct val="54000"/>
              </a:lnSpc>
              <a:tabLst>
                <a:tab algn="l" pos="0"/>
              </a:tabLst>
            </a:pPr>
            <a:endParaRPr b="0" lang="en-IN" sz="1800" spc="-1" strike="noStrike">
              <a:latin typeface="Arial"/>
            </a:endParaRPr>
          </a:p>
        </p:txBody>
      </p:sp>
      <p:pic>
        <p:nvPicPr>
          <p:cNvPr id="101" name="Google Shape;169;g126a841be86_0_5" descr=""/>
          <p:cNvPicPr/>
          <p:nvPr/>
        </p:nvPicPr>
        <p:blipFill>
          <a:blip r:embed="rId1"/>
          <a:stretch/>
        </p:blipFill>
        <p:spPr>
          <a:xfrm>
            <a:off x="5050800" y="6087600"/>
            <a:ext cx="1825560" cy="441000"/>
          </a:xfrm>
          <a:prstGeom prst="rect">
            <a:avLst/>
          </a:prstGeom>
          <a:ln>
            <a:noFill/>
          </a:ln>
        </p:spPr>
      </p:pic>
      <p:sp>
        <p:nvSpPr>
          <p:cNvPr id="102" name="CustomShape 3"/>
          <p:cNvSpPr/>
          <p:nvPr/>
        </p:nvSpPr>
        <p:spPr>
          <a:xfrm>
            <a:off x="1983960" y="1602720"/>
            <a:ext cx="8223840" cy="370116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1" lang="en-US" sz="2800" spc="-1" strike="noStrike">
                <a:solidFill>
                  <a:srgbClr val="ffffff"/>
                </a:solidFill>
                <a:latin typeface="Century Schoolbook"/>
                <a:ea typeface="Century Schoolbook"/>
              </a:rPr>
              <a:t>Prerequisites</a:t>
            </a:r>
            <a:endParaRPr b="0" lang="en-IN" sz="2800" spc="-1" strike="noStrike">
              <a:latin typeface="Arial"/>
            </a:endParaRPr>
          </a:p>
          <a:p>
            <a:pPr marL="457200" indent="-458280">
              <a:lnSpc>
                <a:spcPct val="100000"/>
              </a:lnSpc>
              <a:buClr>
                <a:srgbClr val="ffffff"/>
              </a:buClr>
              <a:buFont typeface="Century Schoolbook"/>
              <a:buChar char="●"/>
              <a:tabLst>
                <a:tab algn="l" pos="0"/>
              </a:tabLst>
            </a:pPr>
            <a:r>
              <a:rPr b="1" lang="en-US" sz="2800" spc="-1" strike="noStrike">
                <a:solidFill>
                  <a:srgbClr val="ffffff"/>
                </a:solidFill>
                <a:latin typeface="Century Schoolbook"/>
                <a:ea typeface="Century Schoolbook"/>
              </a:rPr>
              <a:t>Sample Video file for testing prototype – input.mp4 864x360, 1885kbps</a:t>
            </a:r>
            <a:endParaRPr b="0" lang="en-IN" sz="2800" spc="-1" strike="noStrike">
              <a:latin typeface="Arial"/>
            </a:endParaRPr>
          </a:p>
          <a:p>
            <a:pPr marL="457200" indent="-458280">
              <a:lnSpc>
                <a:spcPct val="100000"/>
              </a:lnSpc>
              <a:buClr>
                <a:srgbClr val="ffffff"/>
              </a:buClr>
              <a:buFont typeface="Century Schoolbook"/>
              <a:buChar char="●"/>
              <a:tabLst>
                <a:tab algn="l" pos="0"/>
              </a:tabLst>
            </a:pPr>
            <a:r>
              <a:rPr b="1" lang="en-US" sz="2800" spc="-1" strike="noStrike">
                <a:solidFill>
                  <a:srgbClr val="ffffff"/>
                </a:solidFill>
                <a:latin typeface="Century Schoolbook"/>
                <a:ea typeface="Century Schoolbook"/>
              </a:rPr>
              <a:t>Resolution of the final file – 864x360, 621kbps </a:t>
            </a:r>
            <a:endParaRPr b="0" lang="en-IN" sz="2800" spc="-1" strike="noStrike">
              <a:latin typeface="Arial"/>
            </a:endParaRPr>
          </a:p>
          <a:p>
            <a:pPr marL="457200" indent="-458280">
              <a:lnSpc>
                <a:spcPct val="100000"/>
              </a:lnSpc>
              <a:buClr>
                <a:srgbClr val="ffffff"/>
              </a:buClr>
              <a:buFont typeface="Century Schoolbook"/>
              <a:buChar char="●"/>
              <a:tabLst>
                <a:tab algn="l" pos="0"/>
              </a:tabLst>
            </a:pPr>
            <a:r>
              <a:rPr b="1" lang="en-US" sz="2800" spc="-1" strike="noStrike">
                <a:solidFill>
                  <a:srgbClr val="ffffff"/>
                </a:solidFill>
                <a:latin typeface="Century Schoolbook"/>
                <a:ea typeface="Century Schoolbook"/>
              </a:rPr>
              <a:t>Frames per second expected in the final file - 24 </a:t>
            </a:r>
            <a:endParaRPr b="0" lang="en-IN" sz="2800" spc="-1" strike="noStrike">
              <a:latin typeface="Arial"/>
            </a:endParaRPr>
          </a:p>
          <a:p>
            <a:pPr marL="457200" indent="-458280">
              <a:lnSpc>
                <a:spcPct val="100000"/>
              </a:lnSpc>
              <a:buClr>
                <a:srgbClr val="ffffff"/>
              </a:buClr>
              <a:buFont typeface="Century Schoolbook"/>
              <a:buChar char="●"/>
              <a:tabLst>
                <a:tab algn="l" pos="0"/>
              </a:tabLst>
            </a:pPr>
            <a:r>
              <a:rPr b="1" lang="en-US" sz="2800" spc="-1" strike="noStrike">
                <a:solidFill>
                  <a:srgbClr val="ffffff"/>
                </a:solidFill>
                <a:latin typeface="Century Schoolbook"/>
                <a:ea typeface="Century Schoolbook"/>
              </a:rPr>
              <a:t>Hardware Test bench details – Not attempted. But there is lot of scope for exploration here especially at scale. </a:t>
            </a:r>
            <a:endParaRPr b="0" lang="en-IN" sz="2800" spc="-1" strike="noStrike">
              <a:latin typeface="Arial"/>
            </a:endParaRPr>
          </a:p>
          <a:p>
            <a:pPr algn="ctr">
              <a:lnSpc>
                <a:spcPct val="100000"/>
              </a:lnSpc>
              <a:tabLst>
                <a:tab algn="l" pos="0"/>
              </a:tabLst>
            </a:pPr>
            <a:endParaRPr b="0" lang="en-IN" sz="2800" spc="-1" strike="noStrike">
              <a:latin typeface="Arial"/>
            </a:endParaRPr>
          </a:p>
          <a:p>
            <a:pPr algn="ctr">
              <a:lnSpc>
                <a:spcPct val="100000"/>
              </a:lnSpc>
              <a:tabLst>
                <a:tab algn="l" pos="0"/>
              </a:tabLst>
            </a:pPr>
            <a:endParaRPr b="0" lang="en-IN" sz="2800" spc="-1" strike="noStrike">
              <a:latin typeface="Arial"/>
            </a:endParaRPr>
          </a:p>
          <a:p>
            <a:pPr algn="ctr">
              <a:lnSpc>
                <a:spcPct val="100000"/>
              </a:lnSpc>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2065680" y="770400"/>
            <a:ext cx="8289000" cy="4724640"/>
          </a:xfrm>
          <a:prstGeom prst="rect">
            <a:avLst/>
          </a:prstGeom>
          <a:solidFill>
            <a:srgbClr val="2f0e3c"/>
          </a:solidFill>
          <a:ln>
            <a:noFill/>
          </a:ln>
        </p:spPr>
        <p:style>
          <a:lnRef idx="0"/>
          <a:fillRef idx="0"/>
          <a:effectRef idx="0"/>
          <a:fontRef idx="minor"/>
        </p:style>
      </p:sp>
      <p:sp>
        <p:nvSpPr>
          <p:cNvPr id="104" name="CustomShape 2"/>
          <p:cNvSpPr/>
          <p:nvPr/>
        </p:nvSpPr>
        <p:spPr>
          <a:xfrm>
            <a:off x="2236320" y="1265040"/>
            <a:ext cx="7044840" cy="106920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r>
              <a:rPr b="1" lang="en-US" sz="2800" spc="-1" strike="noStrike">
                <a:solidFill>
                  <a:srgbClr val="ffffff"/>
                </a:solidFill>
                <a:latin typeface="Arial"/>
                <a:ea typeface="Arial"/>
              </a:rPr>
              <a:t>Any supporting assumptions, functional requirements(FR) and non-functional requirements(NFR)</a:t>
            </a:r>
            <a:endParaRPr b="0" lang="en-IN" sz="2800" spc="-1" strike="noStrike">
              <a:latin typeface="Arial"/>
            </a:endParaRPr>
          </a:p>
          <a:p>
            <a:pPr>
              <a:lnSpc>
                <a:spcPct val="100000"/>
              </a:lnSpc>
              <a:tabLst>
                <a:tab algn="l" pos="0"/>
              </a:tabLst>
            </a:pPr>
            <a:endParaRPr b="0" lang="en-IN" sz="2800" spc="-1" strike="noStrike">
              <a:latin typeface="Arial"/>
            </a:endParaRPr>
          </a:p>
          <a:p>
            <a:pPr>
              <a:lnSpc>
                <a:spcPct val="100000"/>
              </a:lnSpc>
              <a:tabLst>
                <a:tab algn="l" pos="0"/>
              </a:tabLst>
            </a:pPr>
            <a:r>
              <a:rPr b="1" lang="en-US" sz="2800" spc="-1" strike="noStrike">
                <a:solidFill>
                  <a:srgbClr val="ffffff"/>
                </a:solidFill>
                <a:latin typeface="Arial"/>
                <a:ea typeface="Arial"/>
              </a:rPr>
              <a:t>This is only simple compression provided by H265 codec. We can explore more options around latest available codecs / strategies. </a:t>
            </a:r>
            <a:endParaRPr b="0" lang="en-IN" sz="2800" spc="-1" strike="noStrike">
              <a:latin typeface="Arial"/>
            </a:endParaRPr>
          </a:p>
          <a:p>
            <a:pPr algn="ctr">
              <a:lnSpc>
                <a:spcPct val="42000"/>
              </a:lnSpc>
              <a:tabLst>
                <a:tab algn="l" pos="0"/>
              </a:tabLst>
            </a:pPr>
            <a:endParaRPr b="0" lang="en-IN" sz="2800" spc="-1" strike="noStrike">
              <a:latin typeface="Arial"/>
            </a:endParaRPr>
          </a:p>
          <a:p>
            <a:pPr algn="ctr">
              <a:lnSpc>
                <a:spcPct val="54000"/>
              </a:lnSpc>
              <a:tabLst>
                <a:tab algn="l" pos="0"/>
              </a:tabLst>
            </a:pPr>
            <a:endParaRPr b="0" lang="en-IN" sz="2800" spc="-1" strike="noStrike">
              <a:latin typeface="Arial"/>
            </a:endParaRPr>
          </a:p>
        </p:txBody>
      </p:sp>
      <p:pic>
        <p:nvPicPr>
          <p:cNvPr id="105" name="Google Shape;177;p4" descr=""/>
          <p:cNvPicPr/>
          <p:nvPr/>
        </p:nvPicPr>
        <p:blipFill>
          <a:blip r:embed="rId1"/>
          <a:stretch/>
        </p:blipFill>
        <p:spPr>
          <a:xfrm>
            <a:off x="5050800" y="6152760"/>
            <a:ext cx="1825560" cy="441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951200" y="1222560"/>
            <a:ext cx="8289000" cy="4501080"/>
          </a:xfrm>
          <a:prstGeom prst="rect">
            <a:avLst/>
          </a:prstGeom>
          <a:solidFill>
            <a:srgbClr val="2f0e3c"/>
          </a:solidFill>
          <a:ln>
            <a:noFill/>
          </a:ln>
        </p:spPr>
        <p:style>
          <a:lnRef idx="0"/>
          <a:fillRef idx="0"/>
          <a:effectRef idx="0"/>
          <a:fontRef idx="minor"/>
        </p:style>
      </p:sp>
      <p:sp>
        <p:nvSpPr>
          <p:cNvPr id="107" name="CustomShape 2"/>
          <p:cNvSpPr/>
          <p:nvPr/>
        </p:nvSpPr>
        <p:spPr>
          <a:xfrm>
            <a:off x="2160000" y="1605240"/>
            <a:ext cx="7044840" cy="106920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r>
              <a:rPr b="1" lang="en-US" sz="2800" spc="-1" strike="noStrike">
                <a:solidFill>
                  <a:srgbClr val="ffffff"/>
                </a:solidFill>
                <a:latin typeface="Arial"/>
                <a:ea typeface="Arial"/>
              </a:rPr>
              <a:t>reason why your solution should be considered</a:t>
            </a:r>
            <a:endParaRPr b="0" lang="en-IN" sz="2800" spc="-1" strike="noStrike">
              <a:latin typeface="Arial"/>
            </a:endParaRPr>
          </a:p>
          <a:p>
            <a:pPr>
              <a:lnSpc>
                <a:spcPct val="100000"/>
              </a:lnSpc>
              <a:tabLst>
                <a:tab algn="l" pos="0"/>
              </a:tabLst>
            </a:pPr>
            <a:endParaRPr b="0" lang="en-IN" sz="2800" spc="-1" strike="noStrike">
              <a:latin typeface="Arial"/>
            </a:endParaRPr>
          </a:p>
          <a:p>
            <a:pPr>
              <a:lnSpc>
                <a:spcPct val="100000"/>
              </a:lnSpc>
              <a:tabLst>
                <a:tab algn="l" pos="0"/>
              </a:tabLst>
            </a:pPr>
            <a:r>
              <a:rPr b="1" lang="en-US" sz="2400" spc="-1" strike="noStrike">
                <a:solidFill>
                  <a:srgbClr val="ffffff"/>
                </a:solidFill>
                <a:latin typeface="Arial"/>
                <a:ea typeface="Arial"/>
              </a:rPr>
              <a:t>It brings together tooling needed to read the videos and do compression before transmission. This can be improvised further to optimize video processing pipeline. We feel the pipeline may take into account the type of processing we do to the video. We will get to this in the next stage. </a:t>
            </a:r>
            <a:endParaRPr b="0" lang="en-IN" sz="2400" spc="-1" strike="noStrike">
              <a:latin typeface="Arial"/>
            </a:endParaRPr>
          </a:p>
        </p:txBody>
      </p:sp>
      <p:sp>
        <p:nvSpPr>
          <p:cNvPr id="108" name="CustomShape 3"/>
          <p:cNvSpPr/>
          <p:nvPr/>
        </p:nvSpPr>
        <p:spPr>
          <a:xfrm>
            <a:off x="3180240" y="2117520"/>
            <a:ext cx="3347280" cy="296640"/>
          </a:xfrm>
          <a:prstGeom prst="rect">
            <a:avLst/>
          </a:prstGeom>
          <a:noFill/>
          <a:ln>
            <a:noFill/>
          </a:ln>
        </p:spPr>
        <p:style>
          <a:lnRef idx="0"/>
          <a:fillRef idx="0"/>
          <a:effectRef idx="0"/>
          <a:fontRef idx="minor"/>
        </p:style>
      </p:sp>
      <p:sp>
        <p:nvSpPr>
          <p:cNvPr id="109" name="CustomShape 4"/>
          <p:cNvSpPr/>
          <p:nvPr/>
        </p:nvSpPr>
        <p:spPr>
          <a:xfrm>
            <a:off x="3180240" y="2441160"/>
            <a:ext cx="6240960" cy="407160"/>
          </a:xfrm>
          <a:prstGeom prst="rect">
            <a:avLst/>
          </a:prstGeom>
          <a:noFill/>
          <a:ln>
            <a:noFill/>
          </a:ln>
        </p:spPr>
        <p:style>
          <a:lnRef idx="0"/>
          <a:fillRef idx="0"/>
          <a:effectRef idx="0"/>
          <a:fontRef idx="minor"/>
        </p:style>
      </p:sp>
      <p:sp>
        <p:nvSpPr>
          <p:cNvPr id="110" name="CustomShape 5"/>
          <p:cNvSpPr/>
          <p:nvPr/>
        </p:nvSpPr>
        <p:spPr>
          <a:xfrm>
            <a:off x="3137040" y="4040640"/>
            <a:ext cx="5819760" cy="407160"/>
          </a:xfrm>
          <a:prstGeom prst="rect">
            <a:avLst/>
          </a:prstGeom>
          <a:noFill/>
          <a:ln>
            <a:noFill/>
          </a:ln>
        </p:spPr>
        <p:style>
          <a:lnRef idx="0"/>
          <a:fillRef idx="0"/>
          <a:effectRef idx="0"/>
          <a:fontRef idx="minor"/>
        </p:style>
      </p:sp>
      <p:sp>
        <p:nvSpPr>
          <p:cNvPr id="111" name="CustomShape 6"/>
          <p:cNvSpPr/>
          <p:nvPr/>
        </p:nvSpPr>
        <p:spPr>
          <a:xfrm>
            <a:off x="2428560" y="2089800"/>
            <a:ext cx="985680" cy="584640"/>
          </a:xfrm>
          <a:prstGeom prst="rect">
            <a:avLst/>
          </a:prstGeom>
          <a:noFill/>
          <a:ln>
            <a:noFill/>
          </a:ln>
        </p:spPr>
        <p:style>
          <a:lnRef idx="0"/>
          <a:fillRef idx="0"/>
          <a:effectRef idx="0"/>
          <a:fontRef idx="minor"/>
        </p:style>
      </p:sp>
      <p:sp>
        <p:nvSpPr>
          <p:cNvPr id="112" name="CustomShape 7"/>
          <p:cNvSpPr/>
          <p:nvPr/>
        </p:nvSpPr>
        <p:spPr>
          <a:xfrm>
            <a:off x="2428560" y="3690360"/>
            <a:ext cx="704880" cy="486360"/>
          </a:xfrm>
          <a:prstGeom prst="rect">
            <a:avLst/>
          </a:prstGeom>
          <a:noFill/>
          <a:ln>
            <a:noFill/>
          </a:ln>
        </p:spPr>
        <p:style>
          <a:lnRef idx="0"/>
          <a:fillRef idx="0"/>
          <a:effectRef idx="0"/>
          <a:fontRef idx="minor"/>
        </p:style>
      </p:sp>
      <p:sp>
        <p:nvSpPr>
          <p:cNvPr id="113" name="CustomShape 8"/>
          <p:cNvSpPr/>
          <p:nvPr/>
        </p:nvSpPr>
        <p:spPr>
          <a:xfrm>
            <a:off x="3180240" y="2441160"/>
            <a:ext cx="6240960" cy="407160"/>
          </a:xfrm>
          <a:prstGeom prst="rect">
            <a:avLst/>
          </a:prstGeom>
          <a:noFill/>
          <a:ln>
            <a:noFill/>
          </a:ln>
        </p:spPr>
        <p:style>
          <a:lnRef idx="0"/>
          <a:fillRef idx="0"/>
          <a:effectRef idx="0"/>
          <a:fontRef idx="minor"/>
        </p:style>
      </p:sp>
      <p:sp>
        <p:nvSpPr>
          <p:cNvPr id="114" name="CustomShape 9"/>
          <p:cNvSpPr/>
          <p:nvPr/>
        </p:nvSpPr>
        <p:spPr>
          <a:xfrm>
            <a:off x="3180240" y="2117520"/>
            <a:ext cx="3347280" cy="296640"/>
          </a:xfrm>
          <a:prstGeom prst="rect">
            <a:avLst/>
          </a:prstGeom>
          <a:noFill/>
          <a:ln>
            <a:noFill/>
          </a:ln>
        </p:spPr>
        <p:style>
          <a:lnRef idx="0"/>
          <a:fillRef idx="0"/>
          <a:effectRef idx="0"/>
          <a:fontRef idx="minor"/>
        </p:style>
      </p:sp>
      <p:sp>
        <p:nvSpPr>
          <p:cNvPr id="115" name="CustomShape 10"/>
          <p:cNvSpPr/>
          <p:nvPr/>
        </p:nvSpPr>
        <p:spPr>
          <a:xfrm>
            <a:off x="3180240" y="2117520"/>
            <a:ext cx="3347280" cy="296640"/>
          </a:xfrm>
          <a:prstGeom prst="rect">
            <a:avLst/>
          </a:prstGeom>
          <a:noFill/>
          <a:ln>
            <a:noFill/>
          </a:ln>
        </p:spPr>
        <p:style>
          <a:lnRef idx="0"/>
          <a:fillRef idx="0"/>
          <a:effectRef idx="0"/>
          <a:fontRef idx="minor"/>
        </p:style>
      </p:sp>
      <p:sp>
        <p:nvSpPr>
          <p:cNvPr id="116" name="CustomShape 11"/>
          <p:cNvSpPr/>
          <p:nvPr/>
        </p:nvSpPr>
        <p:spPr>
          <a:xfrm>
            <a:off x="3194280" y="3722760"/>
            <a:ext cx="3347280" cy="296640"/>
          </a:xfrm>
          <a:prstGeom prst="rect">
            <a:avLst/>
          </a:prstGeom>
          <a:noFill/>
          <a:ln>
            <a:noFill/>
          </a:ln>
        </p:spPr>
        <p:style>
          <a:lnRef idx="0"/>
          <a:fillRef idx="0"/>
          <a:effectRef idx="0"/>
          <a:fontRef idx="minor"/>
        </p:style>
      </p:sp>
      <p:pic>
        <p:nvPicPr>
          <p:cNvPr id="117" name="Google Shape;193;p6" descr=""/>
          <p:cNvPicPr/>
          <p:nvPr/>
        </p:nvPicPr>
        <p:blipFill>
          <a:blip r:embed="rId1"/>
          <a:stretch/>
        </p:blipFill>
        <p:spPr>
          <a:xfrm>
            <a:off x="5050800" y="6152760"/>
            <a:ext cx="1825560" cy="441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983600" y="954000"/>
            <a:ext cx="8289000" cy="4501080"/>
          </a:xfrm>
          <a:prstGeom prst="rect">
            <a:avLst/>
          </a:prstGeom>
          <a:solidFill>
            <a:srgbClr val="2f0e3c"/>
          </a:solidFill>
          <a:ln>
            <a:noFill/>
          </a:ln>
        </p:spPr>
        <p:style>
          <a:lnRef idx="0"/>
          <a:fillRef idx="0"/>
          <a:effectRef idx="0"/>
          <a:fontRef idx="minor"/>
        </p:style>
      </p:sp>
      <p:sp>
        <p:nvSpPr>
          <p:cNvPr id="119" name="CustomShape 2"/>
          <p:cNvSpPr/>
          <p:nvPr/>
        </p:nvSpPr>
        <p:spPr>
          <a:xfrm>
            <a:off x="2078640" y="1175400"/>
            <a:ext cx="8033760" cy="1069200"/>
          </a:xfrm>
          <a:prstGeom prst="rect">
            <a:avLst/>
          </a:prstGeom>
          <a:noFill/>
          <a:ln>
            <a:noFill/>
          </a:ln>
        </p:spPr>
        <p:style>
          <a:lnRef idx="0"/>
          <a:fillRef idx="0"/>
          <a:effectRef idx="0"/>
          <a:fontRef idx="minor"/>
        </p:style>
        <p:txBody>
          <a:bodyPr lIns="81720" rIns="81720" tIns="40680" bIns="40680">
            <a:noAutofit/>
          </a:bodyPr>
          <a:p>
            <a:pPr>
              <a:lnSpc>
                <a:spcPct val="42000"/>
              </a:lnSpc>
              <a:tabLst>
                <a:tab algn="l" pos="0"/>
              </a:tabLst>
            </a:pPr>
            <a:r>
              <a:rPr b="1" lang="en-US" sz="2400" spc="-1" strike="noStrike">
                <a:solidFill>
                  <a:srgbClr val="ffffff"/>
                </a:solidFill>
                <a:latin typeface="Lato"/>
                <a:ea typeface="Lato"/>
              </a:rPr>
              <a:t>Source code (Github Repository Link)</a:t>
            </a:r>
            <a:endParaRPr b="0" lang="en-IN" sz="2400" spc="-1" strike="noStrike">
              <a:latin typeface="Arial"/>
            </a:endParaRPr>
          </a:p>
          <a:p>
            <a:pPr algn="ctr">
              <a:lnSpc>
                <a:spcPct val="42000"/>
              </a:lnSpc>
              <a:tabLst>
                <a:tab algn="l" pos="0"/>
              </a:tabLst>
            </a:pPr>
            <a:endParaRPr b="0" lang="en-IN" sz="2400" spc="-1" strike="noStrike">
              <a:latin typeface="Arial"/>
            </a:endParaRPr>
          </a:p>
          <a:p>
            <a:pPr algn="ctr">
              <a:lnSpc>
                <a:spcPct val="54000"/>
              </a:lnSpc>
              <a:tabLst>
                <a:tab algn="l" pos="0"/>
              </a:tabLst>
            </a:pPr>
            <a:endParaRPr b="0" lang="en-IN" sz="2400" spc="-1" strike="noStrike">
              <a:latin typeface="Arial"/>
            </a:endParaRPr>
          </a:p>
          <a:p>
            <a:pPr algn="ctr">
              <a:lnSpc>
                <a:spcPct val="54000"/>
              </a:lnSpc>
              <a:tabLst>
                <a:tab algn="l" pos="0"/>
              </a:tabLst>
            </a:pPr>
            <a:endParaRPr b="0" lang="en-IN" sz="2400" spc="-1" strike="noStrike">
              <a:latin typeface="Arial"/>
            </a:endParaRPr>
          </a:p>
          <a:p>
            <a:pPr algn="ctr">
              <a:lnSpc>
                <a:spcPct val="54000"/>
              </a:lnSpc>
              <a:tabLst>
                <a:tab algn="l" pos="0"/>
              </a:tabLst>
            </a:pPr>
            <a:endParaRPr b="0" lang="en-IN" sz="2400" spc="-1" strike="noStrike">
              <a:latin typeface="Arial"/>
            </a:endParaRPr>
          </a:p>
          <a:p>
            <a:pPr algn="ctr">
              <a:lnSpc>
                <a:spcPct val="54000"/>
              </a:lnSpc>
              <a:tabLst>
                <a:tab algn="l" pos="0"/>
              </a:tabLst>
            </a:pPr>
            <a:r>
              <a:rPr b="0" lang="en-US" sz="2800" spc="-1" strike="noStrike">
                <a:solidFill>
                  <a:srgbClr val="000000"/>
                </a:solidFill>
                <a:highlight>
                  <a:srgbClr val="ffff00"/>
                </a:highlight>
                <a:latin typeface="Arial"/>
                <a:ea typeface="Arial"/>
              </a:rPr>
              <a:t>https://github.com/nav064/video-compression</a:t>
            </a:r>
            <a:endParaRPr b="0" lang="en-IN" sz="2800" spc="-1" strike="noStrike">
              <a:latin typeface="Arial"/>
            </a:endParaRPr>
          </a:p>
        </p:txBody>
      </p:sp>
      <p:pic>
        <p:nvPicPr>
          <p:cNvPr id="120" name="Google Shape;200;p7" descr=""/>
          <p:cNvPicPr/>
          <p:nvPr/>
        </p:nvPicPr>
        <p:blipFill>
          <a:blip r:embed="rId1"/>
          <a:stretch/>
        </p:blipFill>
        <p:spPr>
          <a:xfrm>
            <a:off x="5050800" y="6152760"/>
            <a:ext cx="1825560" cy="441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983600" y="954000"/>
            <a:ext cx="8289000" cy="4501080"/>
          </a:xfrm>
          <a:prstGeom prst="rect">
            <a:avLst/>
          </a:prstGeom>
          <a:solidFill>
            <a:srgbClr val="2f0e3c"/>
          </a:solidFill>
          <a:ln>
            <a:noFill/>
          </a:ln>
        </p:spPr>
        <p:style>
          <a:lnRef idx="0"/>
          <a:fillRef idx="0"/>
          <a:effectRef idx="0"/>
          <a:fontRef idx="minor"/>
        </p:style>
      </p:sp>
      <p:sp>
        <p:nvSpPr>
          <p:cNvPr id="122" name="CustomShape 2"/>
          <p:cNvSpPr/>
          <p:nvPr/>
        </p:nvSpPr>
        <p:spPr>
          <a:xfrm>
            <a:off x="2078640" y="1175400"/>
            <a:ext cx="8034120" cy="1814760"/>
          </a:xfrm>
          <a:prstGeom prst="rect">
            <a:avLst/>
          </a:prstGeom>
          <a:noFill/>
          <a:ln>
            <a:noFill/>
          </a:ln>
        </p:spPr>
        <p:style>
          <a:lnRef idx="0"/>
          <a:fillRef idx="0"/>
          <a:effectRef idx="0"/>
          <a:fontRef idx="minor"/>
        </p:style>
        <p:txBody>
          <a:bodyPr lIns="81720" rIns="81720" tIns="40680" bIns="40680">
            <a:noAutofit/>
          </a:bodyPr>
          <a:p>
            <a:pPr>
              <a:lnSpc>
                <a:spcPct val="42000"/>
              </a:lnSpc>
              <a:tabLst>
                <a:tab algn="l" pos="0"/>
              </a:tabLst>
            </a:pPr>
            <a:r>
              <a:rPr b="1" lang="en-US" sz="2400" spc="-1" strike="noStrike">
                <a:solidFill>
                  <a:srgbClr val="ffffff"/>
                </a:solidFill>
                <a:latin typeface="Lato"/>
                <a:ea typeface="Lato"/>
              </a:rPr>
              <a:t>Demonstration Video showing the </a:t>
            </a: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r>
              <a:rPr b="1" lang="en-US" sz="2400" spc="-1" strike="noStrike">
                <a:solidFill>
                  <a:srgbClr val="ffffff"/>
                </a:solidFill>
                <a:latin typeface="Lato"/>
                <a:ea typeface="Lato"/>
              </a:rPr>
              <a:t>functionalities/working of the solution.</a:t>
            </a: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r>
              <a:rPr b="1" lang="en-US" sz="2400" spc="-1" strike="noStrike">
                <a:solidFill>
                  <a:srgbClr val="ffffff"/>
                </a:solidFill>
                <a:latin typeface="Lato"/>
                <a:ea typeface="Lato"/>
              </a:rPr>
              <a:t>Step 5: On the jupyter notebook shows the video samples </a:t>
            </a: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r>
              <a:rPr b="1" lang="en-US" sz="2400" spc="-1" strike="noStrike">
                <a:solidFill>
                  <a:srgbClr val="ffffff"/>
                </a:solidFill>
                <a:latin typeface="Lato"/>
                <a:ea typeface="Lato"/>
              </a:rPr>
              <a:t>Of input and output for our reference.</a:t>
            </a:r>
            <a:endParaRPr b="0" lang="en-IN" sz="2400" spc="-1" strike="noStrike">
              <a:latin typeface="Arial"/>
            </a:endParaRPr>
          </a:p>
          <a:p>
            <a:pPr algn="ctr">
              <a:lnSpc>
                <a:spcPct val="42000"/>
              </a:lnSpc>
              <a:tabLst>
                <a:tab algn="l" pos="0"/>
              </a:tabLst>
            </a:pPr>
            <a:endParaRPr b="0" lang="en-IN" sz="2400" spc="-1" strike="noStrike">
              <a:latin typeface="Arial"/>
            </a:endParaRPr>
          </a:p>
          <a:p>
            <a:pPr algn="ctr">
              <a:lnSpc>
                <a:spcPct val="54000"/>
              </a:lnSpc>
              <a:tabLst>
                <a:tab algn="l" pos="0"/>
              </a:tabLst>
            </a:pPr>
            <a:endParaRPr b="0" lang="en-IN" sz="2400" spc="-1" strike="noStrike">
              <a:latin typeface="Arial"/>
            </a:endParaRPr>
          </a:p>
        </p:txBody>
      </p:sp>
      <p:pic>
        <p:nvPicPr>
          <p:cNvPr id="123" name="Google Shape;207;p8" descr=""/>
          <p:cNvPicPr/>
          <p:nvPr/>
        </p:nvPicPr>
        <p:blipFill>
          <a:blip r:embed="rId1"/>
          <a:stretch/>
        </p:blipFill>
        <p:spPr>
          <a:xfrm>
            <a:off x="5050800" y="6152760"/>
            <a:ext cx="1825560" cy="441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111040" y="690840"/>
            <a:ext cx="8289000" cy="4501080"/>
          </a:xfrm>
          <a:prstGeom prst="rect">
            <a:avLst/>
          </a:prstGeom>
          <a:solidFill>
            <a:srgbClr val="2f0e3c"/>
          </a:solidFill>
          <a:ln>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0" lang="en-US" sz="1400" spc="-1" strike="noStrike">
                <a:solidFill>
                  <a:srgbClr val="ffffff"/>
                </a:solidFill>
                <a:latin typeface="Arial"/>
                <a:ea typeface="Arial"/>
              </a:rPr>
              <a:t>Submitted By : Naveen Karnam </a:t>
            </a:r>
            <a:endParaRPr b="0" lang="en-IN" sz="1400" spc="-1" strike="noStrike">
              <a:latin typeface="Arial"/>
            </a:endParaRPr>
          </a:p>
          <a:p>
            <a:pPr>
              <a:lnSpc>
                <a:spcPct val="100000"/>
              </a:lnSpc>
              <a:tabLst>
                <a:tab algn="l" pos="0"/>
              </a:tabLst>
            </a:pPr>
            <a:r>
              <a:rPr b="0" lang="en-US" sz="1400" spc="-1" strike="noStrike">
                <a:solidFill>
                  <a:srgbClr val="ffffff"/>
                </a:solidFill>
                <a:latin typeface="Arial"/>
                <a:ea typeface="Arial"/>
              </a:rPr>
              <a:t>Email : nav064@gmail.com</a:t>
            </a:r>
            <a:endParaRPr b="0" lang="en-IN" sz="1400" spc="-1" strike="noStrike">
              <a:latin typeface="Arial"/>
            </a:endParaRPr>
          </a:p>
          <a:p>
            <a:pPr>
              <a:lnSpc>
                <a:spcPct val="100000"/>
              </a:lnSpc>
              <a:tabLst>
                <a:tab algn="l" pos="0"/>
              </a:tabLst>
            </a:pPr>
            <a:r>
              <a:rPr b="0" lang="en-US" sz="1400" spc="-1" strike="noStrike">
                <a:solidFill>
                  <a:srgbClr val="ffffff"/>
                </a:solidFill>
                <a:latin typeface="Arial"/>
                <a:ea typeface="Arial"/>
              </a:rPr>
              <a:t>Mobile No: 8762744064</a:t>
            </a:r>
            <a:endParaRPr b="0" lang="en-IN" sz="1400" spc="-1" strike="noStrike">
              <a:latin typeface="Arial"/>
            </a:endParaRPr>
          </a:p>
        </p:txBody>
      </p:sp>
      <p:sp>
        <p:nvSpPr>
          <p:cNvPr id="125" name="CustomShape 2"/>
          <p:cNvSpPr/>
          <p:nvPr/>
        </p:nvSpPr>
        <p:spPr>
          <a:xfrm>
            <a:off x="2111040" y="819360"/>
            <a:ext cx="7044840" cy="106920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endParaRPr b="0" lang="en-IN" sz="1800" spc="-1" strike="noStrike">
              <a:latin typeface="Arial"/>
            </a:endParaRPr>
          </a:p>
          <a:p>
            <a:pPr algn="ctr">
              <a:lnSpc>
                <a:spcPct val="42000"/>
              </a:lnSpc>
              <a:tabLst>
                <a:tab algn="l" pos="0"/>
              </a:tabLst>
            </a:pPr>
            <a:endParaRPr b="0" lang="en-IN" sz="1800" spc="-1" strike="noStrike">
              <a:latin typeface="Arial"/>
            </a:endParaRPr>
          </a:p>
          <a:p>
            <a:pPr algn="ctr">
              <a:lnSpc>
                <a:spcPct val="54000"/>
              </a:lnSpc>
              <a:tabLst>
                <a:tab algn="l" pos="0"/>
              </a:tabLst>
            </a:pPr>
            <a:endParaRPr b="0" lang="en-IN" sz="1800" spc="-1" strike="noStrike">
              <a:latin typeface="Arial"/>
            </a:endParaRPr>
          </a:p>
        </p:txBody>
      </p:sp>
      <p:pic>
        <p:nvPicPr>
          <p:cNvPr id="126" name="Google Shape;214;p9" descr=""/>
          <p:cNvPicPr/>
          <p:nvPr/>
        </p:nvPicPr>
        <p:blipFill>
          <a:blip r:embed="rId1"/>
          <a:stretch/>
        </p:blipFill>
        <p:spPr>
          <a:xfrm>
            <a:off x="2634840" y="1736640"/>
            <a:ext cx="7539480" cy="1594800"/>
          </a:xfrm>
          <a:prstGeom prst="rect">
            <a:avLst/>
          </a:prstGeom>
          <a:ln>
            <a:noFill/>
          </a:ln>
        </p:spPr>
      </p:pic>
      <p:pic>
        <p:nvPicPr>
          <p:cNvPr id="127" name="Google Shape;215;p9" descr=""/>
          <p:cNvPicPr/>
          <p:nvPr/>
        </p:nvPicPr>
        <p:blipFill>
          <a:blip r:embed="rId2"/>
          <a:stretch/>
        </p:blipFill>
        <p:spPr>
          <a:xfrm>
            <a:off x="5050800" y="6152760"/>
            <a:ext cx="1825560" cy="441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Mohor Basu</dc:creator>
  <dc:description/>
  <dc:language>en-IN</dc:language>
  <cp:lastModifiedBy>Naveen Karnam</cp:lastModifiedBy>
  <dcterms:modified xsi:type="dcterms:W3CDTF">2022-05-27T00:04:40Z</dcterms:modified>
  <cp:revision>7</cp:revision>
  <dc:subject/>
  <dc:title/>
</cp:coreProperties>
</file>