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60" r:id="rId5"/>
    <p:sldId id="259" r:id="rId6"/>
    <p:sldId id="261" r:id="rId7"/>
    <p:sldId id="262" r:id="rId8"/>
    <p:sldId id="269" r:id="rId9"/>
    <p:sldId id="263" r:id="rId10"/>
    <p:sldId id="264" r:id="rId11"/>
    <p:sldId id="270" r:id="rId12"/>
    <p:sldId id="265" r:id="rId13"/>
    <p:sldId id="271" r:id="rId14"/>
    <p:sldId id="266" r:id="rId15"/>
    <p:sldId id="267" r:id="rId16"/>
  </p:sldIdLst>
  <p:sldSz cx="12192000" cy="6858000"/>
  <p:notesSz cx="6858000" cy="9144000"/>
  <p:embeddedFontLst>
    <p:embeddedFont>
      <p:font typeface="Archivo Narrow" panose="020B0604020202020204" charset="0"/>
      <p:regular r:id="rId18"/>
      <p:bold r:id="rId19"/>
      <p:italic r:id="rId20"/>
      <p:boldItalic r:id="rId21"/>
    </p:embeddedFont>
    <p:embeddedFont>
      <p:font typeface="Archivo Narrow Medium" panose="020B060402020202020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
      <p:font typeface="IBM Plex Sans Condensed" panose="020B0506050203000203" pitchFamily="34" charset="0"/>
      <p:regular r:id="rId30"/>
      <p:bold r:id="rId31"/>
      <p:italic r:id="rId32"/>
      <p:boldItalic r:id="rId33"/>
    </p:embeddedFont>
    <p:embeddedFont>
      <p:font typeface="Yellowtail"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2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eef47c126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eef47c126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1eef47c126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eef47c126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1eef47c126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31eef47c126_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eef47c126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1eef47c126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31eef47c126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4883a03be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4883a03be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2e4883a03be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c46cc01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c46cc012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ec46cc012e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eef47c126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eef47c126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1eef47c126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eef47c1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eef47c12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31eef47c1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eef47c126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eef47c126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31eef47c126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eef47c12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1eef47c126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1eef47c126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eef47c12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1eef47c126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31eef47c126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eef47c126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eef47c126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1eef47c126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415600" y="1886797"/>
            <a:ext cx="11360700" cy="18429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 name="Google Shape;2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22" name="Google Shape;22;p2"/>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2"/>
          <p:cNvSpPr/>
          <p:nvPr/>
        </p:nvSpPr>
        <p:spPr>
          <a:xfrm>
            <a:off x="-9450" y="-30350"/>
            <a:ext cx="12216600" cy="7371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4" name="Google Shape;24;p2"/>
          <p:cNvSpPr/>
          <p:nvPr/>
        </p:nvSpPr>
        <p:spPr>
          <a:xfrm>
            <a:off x="-9325" y="154075"/>
            <a:ext cx="12209100" cy="1282500"/>
          </a:xfrm>
          <a:prstGeom prst="roundRect">
            <a:avLst>
              <a:gd name="adj" fmla="val 1017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5" name="Google Shape;25;p2"/>
          <p:cNvSpPr/>
          <p:nvPr/>
        </p:nvSpPr>
        <p:spPr>
          <a:xfrm>
            <a:off x="10763550" y="-30350"/>
            <a:ext cx="868800" cy="1467000"/>
          </a:xfrm>
          <a:prstGeom prst="parallelogram">
            <a:avLst>
              <a:gd name="adj" fmla="val 57856"/>
            </a:avLst>
          </a:prstGeom>
          <a:solidFill>
            <a:srgbClr val="D2AE6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6" name="Google Shape;26;p2"/>
          <p:cNvSpPr/>
          <p:nvPr/>
        </p:nvSpPr>
        <p:spPr>
          <a:xfrm>
            <a:off x="7714000" y="-30350"/>
            <a:ext cx="3841800" cy="1488900"/>
          </a:xfrm>
          <a:prstGeom prst="parallelogram">
            <a:avLst>
              <a:gd name="adj" fmla="val 33925"/>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pic>
        <p:nvPicPr>
          <p:cNvPr id="27" name="Google Shape;27;p2"/>
          <p:cNvPicPr preferRelativeResize="0"/>
          <p:nvPr/>
        </p:nvPicPr>
        <p:blipFill>
          <a:blip r:embed="rId2">
            <a:alphaModFix/>
          </a:blip>
          <a:stretch>
            <a:fillRect/>
          </a:stretch>
        </p:blipFill>
        <p:spPr>
          <a:xfrm>
            <a:off x="8118017" y="408211"/>
            <a:ext cx="2828175" cy="899725"/>
          </a:xfrm>
          <a:prstGeom prst="rect">
            <a:avLst/>
          </a:prstGeom>
          <a:noFill/>
          <a:ln>
            <a:noFill/>
          </a:ln>
        </p:spPr>
      </p:pic>
      <p:sp>
        <p:nvSpPr>
          <p:cNvPr id="28" name="Google Shape;28;p2"/>
          <p:cNvSpPr/>
          <p:nvPr/>
        </p:nvSpPr>
        <p:spPr>
          <a:xfrm>
            <a:off x="-9325" y="6604519"/>
            <a:ext cx="12216600" cy="2598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9" name="Google Shape;29;p2"/>
          <p:cNvSpPr/>
          <p:nvPr/>
        </p:nvSpPr>
        <p:spPr>
          <a:xfrm>
            <a:off x="-9325" y="5899575"/>
            <a:ext cx="12216600" cy="737100"/>
          </a:xfrm>
          <a:prstGeom prst="roundRect">
            <a:avLst>
              <a:gd name="adj" fmla="val 1017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30" name="Google Shape;30;p2"/>
          <p:cNvSpPr txBox="1"/>
          <p:nvPr/>
        </p:nvSpPr>
        <p:spPr>
          <a:xfrm>
            <a:off x="381000" y="5899575"/>
            <a:ext cx="38100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Mission</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Christ University is a nurturing ground for an individual’s holistic development to make effective contribution</a:t>
            </a:r>
            <a:endParaRPr sz="1200">
              <a:solidFill>
                <a:schemeClr val="lt1"/>
              </a:solidFill>
              <a:latin typeface="Archivo Narrow Medium"/>
              <a:ea typeface="Archivo Narrow Medium"/>
              <a:cs typeface="Archivo Narrow Medium"/>
              <a:sym typeface="Archivo Narrow Medium"/>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to the society in a dynamic environment</a:t>
            </a:r>
            <a:endParaRPr sz="1200">
              <a:solidFill>
                <a:schemeClr val="lt1"/>
              </a:solidFill>
              <a:latin typeface="Archivo Narrow Medium"/>
              <a:ea typeface="Archivo Narrow Medium"/>
              <a:cs typeface="Archivo Narrow Medium"/>
              <a:sym typeface="Archivo Narrow Medium"/>
            </a:endParaRPr>
          </a:p>
        </p:txBody>
      </p:sp>
      <p:sp>
        <p:nvSpPr>
          <p:cNvPr id="31" name="Google Shape;31;p2"/>
          <p:cNvSpPr txBox="1"/>
          <p:nvPr/>
        </p:nvSpPr>
        <p:spPr>
          <a:xfrm>
            <a:off x="4191000" y="5899575"/>
            <a:ext cx="38100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Vision</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Excellence and Service</a:t>
            </a:r>
            <a:endParaRPr sz="1200">
              <a:solidFill>
                <a:schemeClr val="lt1"/>
              </a:solidFill>
              <a:latin typeface="Archivo Narrow Medium"/>
              <a:ea typeface="Archivo Narrow Medium"/>
              <a:cs typeface="Archivo Narrow Medium"/>
              <a:sym typeface="Archivo Narrow Medium"/>
            </a:endParaRPr>
          </a:p>
        </p:txBody>
      </p:sp>
      <p:sp>
        <p:nvSpPr>
          <p:cNvPr id="32" name="Google Shape;32;p2"/>
          <p:cNvSpPr txBox="1"/>
          <p:nvPr/>
        </p:nvSpPr>
        <p:spPr>
          <a:xfrm>
            <a:off x="8572600" y="5899575"/>
            <a:ext cx="298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Core Values</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Faith in God |  Moral Uprightness</a:t>
            </a:r>
            <a:endParaRPr sz="1200">
              <a:solidFill>
                <a:schemeClr val="lt1"/>
              </a:solidFill>
              <a:latin typeface="Archivo Narrow Medium"/>
              <a:ea typeface="Archivo Narrow Medium"/>
              <a:cs typeface="Archivo Narrow Medium"/>
              <a:sym typeface="Archivo Narrow Medium"/>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 Love of Fellow Beings |  Social Responsibility</a:t>
            </a:r>
            <a:br>
              <a:rPr lang="en-GB" sz="1200">
                <a:solidFill>
                  <a:schemeClr val="lt1"/>
                </a:solidFill>
                <a:latin typeface="Archivo Narrow Medium"/>
                <a:ea typeface="Archivo Narrow Medium"/>
                <a:cs typeface="Archivo Narrow Medium"/>
                <a:sym typeface="Archivo Narrow Medium"/>
              </a:rPr>
            </a:br>
            <a:r>
              <a:rPr lang="en-GB" sz="1200">
                <a:solidFill>
                  <a:schemeClr val="lt1"/>
                </a:solidFill>
                <a:latin typeface="Archivo Narrow Medium"/>
                <a:ea typeface="Archivo Narrow Medium"/>
                <a:cs typeface="Archivo Narrow Medium"/>
                <a:sym typeface="Archivo Narrow Medium"/>
              </a:rPr>
              <a:t>Pursuit of Excellence</a:t>
            </a:r>
            <a:endParaRPr sz="1200">
              <a:solidFill>
                <a:schemeClr val="lt1"/>
              </a:solidFill>
              <a:latin typeface="Archivo Narrow Medium"/>
              <a:ea typeface="Archivo Narrow Medium"/>
              <a:cs typeface="Archivo Narrow Medium"/>
              <a:sym typeface="Archivo Narrow Medium"/>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68" name="Google Shape;68;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406400" algn="ctr" rtl="0">
              <a:spcBef>
                <a:spcPts val="0"/>
              </a:spcBef>
              <a:spcAft>
                <a:spcPts val="0"/>
              </a:spcAft>
              <a:buSzPts val="2800"/>
              <a:buChar char="●"/>
              <a:defRPr/>
            </a:lvl1pPr>
            <a:lvl2pPr marL="914400" lvl="1" indent="-393700" algn="ctr" rtl="0">
              <a:spcBef>
                <a:spcPts val="800"/>
              </a:spcBef>
              <a:spcAft>
                <a:spcPts val="0"/>
              </a:spcAft>
              <a:buSzPts val="2600"/>
              <a:buChar char="○"/>
              <a:defRPr/>
            </a:lvl2pPr>
            <a:lvl3pPr marL="1371600" lvl="2" indent="-381000" algn="ctr" rtl="0">
              <a:spcBef>
                <a:spcPts val="800"/>
              </a:spcBef>
              <a:spcAft>
                <a:spcPts val="0"/>
              </a:spcAft>
              <a:buSzPts val="2400"/>
              <a:buChar char="■"/>
              <a:defRPr/>
            </a:lvl3pPr>
            <a:lvl4pPr marL="1828800" lvl="3" indent="-381000" algn="ctr" rtl="0">
              <a:spcBef>
                <a:spcPts val="800"/>
              </a:spcBef>
              <a:spcAft>
                <a:spcPts val="0"/>
              </a:spcAft>
              <a:buSzPts val="2400"/>
              <a:buChar char="●"/>
              <a:defRPr/>
            </a:lvl4pPr>
            <a:lvl5pPr marL="2286000" lvl="4" indent="-381000" algn="ctr" rtl="0">
              <a:spcBef>
                <a:spcPts val="800"/>
              </a:spcBef>
              <a:spcAft>
                <a:spcPts val="0"/>
              </a:spcAft>
              <a:buSzPts val="2400"/>
              <a:buChar char="○"/>
              <a:defRPr/>
            </a:lvl5pPr>
            <a:lvl6pPr marL="2743200" lvl="5" indent="-381000" algn="ctr" rtl="0">
              <a:spcBef>
                <a:spcPts val="800"/>
              </a:spcBef>
              <a:spcAft>
                <a:spcPts val="0"/>
              </a:spcAft>
              <a:buSzPts val="2400"/>
              <a:buChar char="■"/>
              <a:defRPr/>
            </a:lvl6pPr>
            <a:lvl7pPr marL="3200400" lvl="6" indent="-381000" algn="ctr" rtl="0">
              <a:spcBef>
                <a:spcPts val="800"/>
              </a:spcBef>
              <a:spcAft>
                <a:spcPts val="0"/>
              </a:spcAft>
              <a:buSzPts val="2400"/>
              <a:buChar char="●"/>
              <a:defRPr/>
            </a:lvl7pPr>
            <a:lvl8pPr marL="3657600" lvl="7" indent="-381000" algn="ctr" rtl="0">
              <a:spcBef>
                <a:spcPts val="800"/>
              </a:spcBef>
              <a:spcAft>
                <a:spcPts val="0"/>
              </a:spcAft>
              <a:buSzPts val="2400"/>
              <a:buChar char="○"/>
              <a:defRPr/>
            </a:lvl8pPr>
            <a:lvl9pPr marL="4114800" lvl="8" indent="-381000" algn="ctr" rtl="0">
              <a:spcBef>
                <a:spcPts val="800"/>
              </a:spcBef>
              <a:spcAft>
                <a:spcPts val="800"/>
              </a:spcAft>
              <a:buSzPts val="2400"/>
              <a:buChar char="■"/>
              <a:defRPr/>
            </a:lvl9pPr>
          </a:lstStyle>
          <a:p>
            <a:endParaRPr/>
          </a:p>
        </p:txBody>
      </p:sp>
      <p:sp>
        <p:nvSpPr>
          <p:cNvPr id="69" name="Google Shape;69;p11"/>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91079" y="725951"/>
            <a:ext cx="10325100" cy="1442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691079" y="2340131"/>
            <a:ext cx="10325100" cy="3564300"/>
          </a:xfrm>
          <a:prstGeom prst="rect">
            <a:avLst/>
          </a:prstGeom>
          <a:noFill/>
          <a:ln>
            <a:noFill/>
          </a:ln>
        </p:spPr>
        <p:txBody>
          <a:bodyPr spcFirstLastPara="1" wrap="square" lIns="91425" tIns="45700" rIns="91425" bIns="45700" anchor="t" anchorCtr="0">
            <a:normAutofit/>
          </a:bodyPr>
          <a:lstStyle>
            <a:lvl1pPr marL="457200" lvl="0" indent="-314325" algn="l" rtl="0">
              <a:lnSpc>
                <a:spcPct val="110000"/>
              </a:lnSpc>
              <a:spcBef>
                <a:spcPts val="1000"/>
              </a:spcBef>
              <a:spcAft>
                <a:spcPts val="0"/>
              </a:spcAft>
              <a:buSzPts val="1350"/>
              <a:buChar char="▪"/>
              <a:defRPr/>
            </a:lvl1pPr>
            <a:lvl2pPr marL="914400" lvl="1" indent="-314325" algn="l" rtl="0">
              <a:lnSpc>
                <a:spcPct val="110000"/>
              </a:lnSpc>
              <a:spcBef>
                <a:spcPts val="500"/>
              </a:spcBef>
              <a:spcAft>
                <a:spcPts val="0"/>
              </a:spcAft>
              <a:buSzPts val="1350"/>
              <a:buChar char="▪"/>
              <a:defRPr/>
            </a:lvl2pPr>
            <a:lvl3pPr marL="1371600" lvl="2" indent="-314325" algn="l" rtl="0">
              <a:lnSpc>
                <a:spcPct val="110000"/>
              </a:lnSpc>
              <a:spcBef>
                <a:spcPts val="500"/>
              </a:spcBef>
              <a:spcAft>
                <a:spcPts val="0"/>
              </a:spcAft>
              <a:buSzPts val="1350"/>
              <a:buChar char="▪"/>
              <a:defRPr/>
            </a:lvl3pPr>
            <a:lvl4pPr marL="1828800" lvl="3" indent="-314325" algn="l" rtl="0">
              <a:lnSpc>
                <a:spcPct val="110000"/>
              </a:lnSpc>
              <a:spcBef>
                <a:spcPts val="500"/>
              </a:spcBef>
              <a:spcAft>
                <a:spcPts val="0"/>
              </a:spcAft>
              <a:buSzPts val="1350"/>
              <a:buChar char="▪"/>
              <a:defRPr/>
            </a:lvl4pPr>
            <a:lvl5pPr marL="2286000" lvl="4" indent="-314325" algn="l" rtl="0">
              <a:lnSpc>
                <a:spcPct val="110000"/>
              </a:lnSpc>
              <a:spcBef>
                <a:spcPts val="50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sldNum" idx="12"/>
          </p:nvPr>
        </p:nvSpPr>
        <p:spPr>
          <a:xfrm>
            <a:off x="11003649" y="6215870"/>
            <a:ext cx="979200" cy="4170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5" name="Google Shape;35;p3"/>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IBM Plex Sans Condensed"/>
              <a:buNone/>
              <a:defRPr>
                <a:latin typeface="IBM Plex Sans Condensed"/>
                <a:ea typeface="IBM Plex Sans Condensed"/>
                <a:cs typeface="IBM Plex Sans Condensed"/>
                <a:sym typeface="IBM Plex Sans Condensed"/>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4"/>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lvl1pPr marL="457200" lvl="0" indent="-406400" rtl="0">
              <a:spcBef>
                <a:spcPts val="0"/>
              </a:spcBef>
              <a:spcAft>
                <a:spcPts val="0"/>
              </a:spcAft>
              <a:buSzPts val="2800"/>
              <a:buFont typeface="IBM Plex Sans Condensed"/>
              <a:buChar char="●"/>
              <a:defRPr>
                <a:latin typeface="IBM Plex Sans Condensed"/>
                <a:ea typeface="IBM Plex Sans Condensed"/>
                <a:cs typeface="IBM Plex Sans Condensed"/>
                <a:sym typeface="IBM Plex Sans Condensed"/>
              </a:defRPr>
            </a:lvl1pPr>
            <a:lvl2pPr marL="914400" lvl="1" indent="-393700" rtl="0">
              <a:spcBef>
                <a:spcPts val="800"/>
              </a:spcBef>
              <a:spcAft>
                <a:spcPts val="0"/>
              </a:spcAft>
              <a:buSzPts val="2600"/>
              <a:buFont typeface="IBM Plex Sans Condensed"/>
              <a:buChar char="○"/>
              <a:defRPr>
                <a:latin typeface="IBM Plex Sans Condensed"/>
                <a:ea typeface="IBM Plex Sans Condensed"/>
                <a:cs typeface="IBM Plex Sans Condensed"/>
                <a:sym typeface="IBM Plex Sans Condensed"/>
              </a:defRPr>
            </a:lvl2pPr>
            <a:lvl3pPr marL="1371600" lvl="2"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3pPr>
            <a:lvl4pPr marL="1828800" lvl="3"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4pPr>
            <a:lvl5pPr marL="2286000" lvl="4"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5pPr>
            <a:lvl6pPr marL="2743200" lvl="5"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6pPr>
            <a:lvl7pPr marL="3200400" lvl="6"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7pPr>
            <a:lvl8pPr marL="3657600" lvl="7"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8pPr>
            <a:lvl9pPr marL="4114800" lvl="8" indent="-381000" rtl="0">
              <a:spcBef>
                <a:spcPts val="800"/>
              </a:spcBef>
              <a:spcAft>
                <a:spcPts val="800"/>
              </a:spcAft>
              <a:buSzPts val="2400"/>
              <a:buFont typeface="IBM Plex Sans Condensed"/>
              <a:buChar char="■"/>
              <a:defRPr>
                <a:latin typeface="IBM Plex Sans Condensed"/>
                <a:ea typeface="IBM Plex Sans Condensed"/>
                <a:cs typeface="IBM Plex Sans Condensed"/>
                <a:sym typeface="IBM Plex Sans Condensed"/>
              </a:defRPr>
            </a:lvl9pPr>
          </a:lstStyle>
          <a:p>
            <a:endParaRPr/>
          </a:p>
        </p:txBody>
      </p:sp>
      <p:sp>
        <p:nvSpPr>
          <p:cNvPr id="39" name="Google Shape;39;p4"/>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4"/>
          <p:cNvSpPr txBox="1"/>
          <p:nvPr/>
        </p:nvSpPr>
        <p:spPr>
          <a:xfrm>
            <a:off x="11585175" y="6515100"/>
            <a:ext cx="532800" cy="2901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15600" y="5171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5"/>
          <p:cNvSpPr txBox="1">
            <a:spLocks noGrp="1"/>
          </p:cNvSpPr>
          <p:nvPr>
            <p:ph type="body" idx="1"/>
          </p:nvPr>
        </p:nvSpPr>
        <p:spPr>
          <a:xfrm>
            <a:off x="415600" y="1536625"/>
            <a:ext cx="5333100" cy="4751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44" name="Google Shape;44;p5"/>
          <p:cNvSpPr txBox="1">
            <a:spLocks noGrp="1"/>
          </p:cNvSpPr>
          <p:nvPr>
            <p:ph type="body" idx="2"/>
          </p:nvPr>
        </p:nvSpPr>
        <p:spPr>
          <a:xfrm>
            <a:off x="6443200" y="1536625"/>
            <a:ext cx="5333100" cy="4751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45" name="Google Shape;45;p5"/>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5"/>
          <p:cNvSpPr/>
          <p:nvPr/>
        </p:nvSpPr>
        <p:spPr>
          <a:xfrm rot="10800000">
            <a:off x="-2833" y="-25"/>
            <a:ext cx="122067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415600" y="5171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9" name="Google Shape;49;p6"/>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15600" y="740800"/>
            <a:ext cx="7078200" cy="10077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2" name="Google Shape;52;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3" name="Google Shape;53;p7"/>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4800"/>
              <a:buNone/>
              <a:defRPr sz="48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56" name="Google Shape;56;p8"/>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p:nvPr/>
        </p:nvSpPr>
        <p:spPr>
          <a:xfrm>
            <a:off x="6096000" y="272150"/>
            <a:ext cx="6096000" cy="6136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60" name="Google Shape;60;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406400" rtl="0">
              <a:spcBef>
                <a:spcPts val="0"/>
              </a:spcBef>
              <a:spcAft>
                <a:spcPts val="0"/>
              </a:spcAft>
              <a:buSzPts val="2800"/>
              <a:buChar char="●"/>
              <a:defRPr/>
            </a:lvl1pPr>
            <a:lvl2pPr marL="914400" lvl="1" indent="-393700" rtl="0">
              <a:spcBef>
                <a:spcPts val="800"/>
              </a:spcBef>
              <a:spcAft>
                <a:spcPts val="0"/>
              </a:spcAft>
              <a:buSzPts val="26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62" name="Google Shape;62;p9"/>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415600" y="5773325"/>
            <a:ext cx="7998300" cy="635100"/>
          </a:xfrm>
          <a:prstGeom prst="rect">
            <a:avLst/>
          </a:prstGeom>
        </p:spPr>
        <p:txBody>
          <a:bodyPr spcFirstLastPara="1" wrap="square" lIns="121900" tIns="121900" rIns="121900" bIns="121900" anchor="ctr" anchorCtr="0">
            <a:noAutofit/>
          </a:bodyPr>
          <a:lstStyle>
            <a:lvl1pPr marL="457200" lvl="0" indent="-228600" rtl="0">
              <a:lnSpc>
                <a:spcPct val="100000"/>
              </a:lnSpc>
              <a:spcBef>
                <a:spcPts val="0"/>
              </a:spcBef>
              <a:spcAft>
                <a:spcPts val="0"/>
              </a:spcAft>
              <a:buSzPts val="2800"/>
              <a:buNone/>
              <a:defRPr/>
            </a:lvl1pPr>
          </a:lstStyle>
          <a:p>
            <a:endParaRPr/>
          </a:p>
        </p:txBody>
      </p:sp>
      <p:sp>
        <p:nvSpPr>
          <p:cNvPr id="65" name="Google Shape;65;p10"/>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171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1pPr>
            <a:lvl2pPr lvl="1"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2pPr>
            <a:lvl3pPr lvl="2"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3pPr>
            <a:lvl4pPr lvl="3"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4pPr>
            <a:lvl5pPr lvl="4"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5pPr>
            <a:lvl6pPr lvl="5"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6pPr>
            <a:lvl7pPr lvl="6"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7pPr>
            <a:lvl8pPr lvl="7"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8pPr>
            <a:lvl9pPr lvl="8"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9pPr>
          </a:lstStyle>
          <a:p>
            <a:endParaRPr/>
          </a:p>
        </p:txBody>
      </p:sp>
      <p:sp>
        <p:nvSpPr>
          <p:cNvPr id="11" name="Google Shape;11;p1"/>
          <p:cNvSpPr txBox="1">
            <a:spLocks noGrp="1"/>
          </p:cNvSpPr>
          <p:nvPr>
            <p:ph type="body" idx="1"/>
          </p:nvPr>
        </p:nvSpPr>
        <p:spPr>
          <a:xfrm>
            <a:off x="415600" y="1356875"/>
            <a:ext cx="11360700" cy="4748400"/>
          </a:xfrm>
          <a:prstGeom prst="rect">
            <a:avLst/>
          </a:prstGeom>
          <a:noFill/>
          <a:ln>
            <a:noFill/>
          </a:ln>
        </p:spPr>
        <p:txBody>
          <a:bodyPr spcFirstLastPara="1" wrap="square" lIns="121900" tIns="121900" rIns="121900" bIns="121900" anchor="t" anchorCtr="0">
            <a:noAutofit/>
          </a:bodyPr>
          <a:lstStyle>
            <a:lvl1pPr marL="457200" lvl="0" indent="-406400" rtl="0">
              <a:lnSpc>
                <a:spcPct val="100000"/>
              </a:lnSpc>
              <a:spcBef>
                <a:spcPts val="0"/>
              </a:spcBef>
              <a:spcAft>
                <a:spcPts val="0"/>
              </a:spcAft>
              <a:buSzPts val="2800"/>
              <a:buFont typeface="IBM Plex Sans Condensed"/>
              <a:buChar char="●"/>
              <a:defRPr sz="2800">
                <a:latin typeface="IBM Plex Sans Condensed"/>
                <a:ea typeface="IBM Plex Sans Condensed"/>
                <a:cs typeface="IBM Plex Sans Condensed"/>
                <a:sym typeface="IBM Plex Sans Condensed"/>
              </a:defRPr>
            </a:lvl1pPr>
            <a:lvl2pPr marL="914400" lvl="1" indent="-393700" rtl="0">
              <a:lnSpc>
                <a:spcPct val="100000"/>
              </a:lnSpc>
              <a:spcBef>
                <a:spcPts val="800"/>
              </a:spcBef>
              <a:spcAft>
                <a:spcPts val="0"/>
              </a:spcAft>
              <a:buSzPts val="2600"/>
              <a:buFont typeface="IBM Plex Sans Condensed"/>
              <a:buChar char="○"/>
              <a:defRPr sz="2600">
                <a:latin typeface="IBM Plex Sans Condensed"/>
                <a:ea typeface="IBM Plex Sans Condensed"/>
                <a:cs typeface="IBM Plex Sans Condensed"/>
                <a:sym typeface="IBM Plex Sans Condensed"/>
              </a:defRPr>
            </a:lvl2pPr>
            <a:lvl3pPr marL="1371600" lvl="2"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3pPr>
            <a:lvl4pPr marL="1828800" lvl="3"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4pPr>
            <a:lvl5pPr marL="2286000" lvl="4"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5pPr>
            <a:lvl6pPr marL="2743200" lvl="5"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6pPr>
            <a:lvl7pPr marL="3200400" lvl="6"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7pPr>
            <a:lvl8pPr marL="3657600" lvl="7"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8pPr>
            <a:lvl9pPr marL="4114800" lvl="8" indent="-381000" rtl="0">
              <a:lnSpc>
                <a:spcPct val="100000"/>
              </a:lnSpc>
              <a:spcBef>
                <a:spcPts val="800"/>
              </a:spcBef>
              <a:spcAft>
                <a:spcPts val="800"/>
              </a:spcAft>
              <a:buSzPts val="2400"/>
              <a:buFont typeface="Archivo Narrow"/>
              <a:buChar char="■"/>
              <a:defRPr sz="2400">
                <a:latin typeface="Archivo Narrow"/>
                <a:ea typeface="Archivo Narrow"/>
                <a:cs typeface="Archivo Narrow"/>
                <a:sym typeface="Archivo Narrow"/>
              </a:defRPr>
            </a:lvl9pPr>
          </a:lstStyle>
          <a:p>
            <a:endParaRPr/>
          </a:p>
        </p:txBody>
      </p:sp>
      <p:sp>
        <p:nvSpPr>
          <p:cNvPr id="12" name="Google Shape;12;p1"/>
          <p:cNvSpPr/>
          <p:nvPr/>
        </p:nvSpPr>
        <p:spPr>
          <a:xfrm>
            <a:off x="0" y="-9719"/>
            <a:ext cx="12192000" cy="2619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3" name="Google Shape;13;p1"/>
          <p:cNvSpPr/>
          <p:nvPr/>
        </p:nvSpPr>
        <p:spPr>
          <a:xfrm>
            <a:off x="0" y="6615550"/>
            <a:ext cx="12192000" cy="2619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4" name="Google Shape;14;p1"/>
          <p:cNvSpPr/>
          <p:nvPr/>
        </p:nvSpPr>
        <p:spPr>
          <a:xfrm>
            <a:off x="-50" y="6387300"/>
            <a:ext cx="12192000" cy="353400"/>
          </a:xfrm>
          <a:prstGeom prst="roundRect">
            <a:avLst>
              <a:gd name="adj" fmla="val 1666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5" name="Google Shape;15;p1"/>
          <p:cNvSpPr txBox="1"/>
          <p:nvPr/>
        </p:nvSpPr>
        <p:spPr>
          <a:xfrm rot="-462626">
            <a:off x="8825194" y="6371291"/>
            <a:ext cx="1824597" cy="4311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D2AE6C"/>
                </a:solidFill>
                <a:latin typeface="Yellowtail"/>
                <a:ea typeface="Yellowtail"/>
                <a:cs typeface="Yellowtail"/>
                <a:sym typeface="Yellowtail"/>
              </a:rPr>
              <a:t>Excellence &amp; Service</a:t>
            </a:r>
            <a:endParaRPr sz="1600">
              <a:solidFill>
                <a:srgbClr val="D2AE6C"/>
              </a:solidFill>
              <a:latin typeface="Yellowtail"/>
              <a:ea typeface="Yellowtail"/>
              <a:cs typeface="Yellowtail"/>
              <a:sym typeface="Yellowtail"/>
            </a:endParaRPr>
          </a:p>
        </p:txBody>
      </p:sp>
      <p:sp>
        <p:nvSpPr>
          <p:cNvPr id="16" name="Google Shape;16;p1"/>
          <p:cNvSpPr txBox="1"/>
          <p:nvPr/>
        </p:nvSpPr>
        <p:spPr>
          <a:xfrm rot="1419">
            <a:off x="6067925" y="6448425"/>
            <a:ext cx="2906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solidFill>
                  <a:srgbClr val="CCCCCC"/>
                </a:solidFill>
                <a:latin typeface="Archivo Narrow"/>
                <a:ea typeface="Archivo Narrow"/>
                <a:cs typeface="Archivo Narrow"/>
                <a:sym typeface="Archivo Narrow"/>
              </a:rPr>
              <a:t>CHRIST (Deemed to be University)</a:t>
            </a:r>
            <a:endParaRPr>
              <a:solidFill>
                <a:srgbClr val="CCCCCC"/>
              </a:solidFill>
              <a:latin typeface="Archivo Narrow"/>
              <a:ea typeface="Archivo Narrow"/>
              <a:cs typeface="Archivo Narrow"/>
              <a:sym typeface="Archivo Narrow"/>
            </a:endParaRPr>
          </a:p>
        </p:txBody>
      </p:sp>
      <p:sp>
        <p:nvSpPr>
          <p:cNvPr id="17" name="Google Shape;17;p1"/>
          <p:cNvSpPr txBox="1">
            <a:spLocks noGrp="1"/>
          </p:cNvSpPr>
          <p:nvPr>
            <p:ph type="sldNum" idx="12"/>
          </p:nvPr>
        </p:nvSpPr>
        <p:spPr>
          <a:xfrm>
            <a:off x="11220400" y="6408364"/>
            <a:ext cx="731700" cy="401400"/>
          </a:xfrm>
          <a:prstGeom prst="rect">
            <a:avLst/>
          </a:prstGeom>
          <a:noFill/>
          <a:ln>
            <a:noFill/>
          </a:ln>
        </p:spPr>
        <p:txBody>
          <a:bodyPr spcFirstLastPara="1" wrap="square" lIns="121900" tIns="121900" rIns="121900" bIns="121900" anchor="ctr" anchorCtr="0">
            <a:noAutofit/>
          </a:bodyPr>
          <a:lstStyle>
            <a:lvl1pPr lvl="0" algn="r" rtl="0">
              <a:buNone/>
              <a:defRPr sz="1200">
                <a:solidFill>
                  <a:srgbClr val="FFFFFF"/>
                </a:solidFill>
              </a:defRPr>
            </a:lvl1pPr>
            <a:lvl2pPr lvl="1" algn="r" rtl="0">
              <a:buNone/>
              <a:defRPr sz="1200">
                <a:solidFill>
                  <a:srgbClr val="FFFFFF"/>
                </a:solidFill>
              </a:defRPr>
            </a:lvl2pPr>
            <a:lvl3pPr lvl="2" algn="r" rtl="0">
              <a:buNone/>
              <a:defRPr sz="1200">
                <a:solidFill>
                  <a:srgbClr val="FFFFFF"/>
                </a:solidFill>
              </a:defRPr>
            </a:lvl3pPr>
            <a:lvl4pPr lvl="3" algn="r" rtl="0">
              <a:buNone/>
              <a:defRPr sz="1200">
                <a:solidFill>
                  <a:srgbClr val="FFFFFF"/>
                </a:solidFill>
              </a:defRPr>
            </a:lvl4pPr>
            <a:lvl5pPr lvl="4" algn="r" rtl="0">
              <a:buNone/>
              <a:defRPr sz="1200">
                <a:solidFill>
                  <a:srgbClr val="FFFFFF"/>
                </a:solidFill>
              </a:defRPr>
            </a:lvl5pPr>
            <a:lvl6pPr lvl="5" algn="r" rtl="0">
              <a:buNone/>
              <a:defRPr sz="1200">
                <a:solidFill>
                  <a:srgbClr val="FFFFFF"/>
                </a:solidFill>
              </a:defRPr>
            </a:lvl6pPr>
            <a:lvl7pPr lvl="6" algn="r" rtl="0">
              <a:buNone/>
              <a:defRPr sz="1200">
                <a:solidFill>
                  <a:srgbClr val="FFFFFF"/>
                </a:solidFill>
              </a:defRPr>
            </a:lvl7pPr>
            <a:lvl8pPr lvl="7" algn="r" rtl="0">
              <a:buNone/>
              <a:defRPr sz="1200">
                <a:solidFill>
                  <a:srgbClr val="FFFFFF"/>
                </a:solidFill>
              </a:defRPr>
            </a:lvl8pPr>
            <a:lvl9pPr lvl="8" algn="r" rtl="0">
              <a:buNone/>
              <a:defRPr sz="12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pic>
        <p:nvPicPr>
          <p:cNvPr id="18" name="Google Shape;18;p1"/>
          <p:cNvPicPr preferRelativeResize="0"/>
          <p:nvPr/>
        </p:nvPicPr>
        <p:blipFill>
          <a:blip r:embed="rId14">
            <a:alphaModFix amt="2000"/>
          </a:blip>
          <a:stretch>
            <a:fillRect/>
          </a:stretch>
        </p:blipFill>
        <p:spPr>
          <a:xfrm>
            <a:off x="8405600" y="2427475"/>
            <a:ext cx="3338350" cy="3327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4"/>
          <p:cNvSpPr txBox="1"/>
          <p:nvPr/>
        </p:nvSpPr>
        <p:spPr>
          <a:xfrm>
            <a:off x="617550" y="2313225"/>
            <a:ext cx="5170800" cy="12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latin typeface="IBM Plex Sans Condensed"/>
              <a:ea typeface="IBM Plex Sans Condensed"/>
              <a:cs typeface="IBM Plex Sans Condensed"/>
              <a:sym typeface="IBM Plex Sans Condensed"/>
            </a:endParaRPr>
          </a:p>
        </p:txBody>
      </p:sp>
      <p:sp>
        <p:nvSpPr>
          <p:cNvPr id="81" name="Google Shape;81;p14"/>
          <p:cNvSpPr txBox="1">
            <a:spLocks noGrp="1"/>
          </p:cNvSpPr>
          <p:nvPr>
            <p:ph type="ctrTitle"/>
          </p:nvPr>
        </p:nvSpPr>
        <p:spPr>
          <a:xfrm>
            <a:off x="415600" y="1886797"/>
            <a:ext cx="11360700" cy="18429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E-Learning Platform</a:t>
            </a:r>
            <a:endParaRPr dirty="0">
              <a:latin typeface="Times New Roman" panose="02020603050405020304" pitchFamily="18" charset="0"/>
              <a:cs typeface="Times New Roman" panose="02020603050405020304" pitchFamily="18" charset="0"/>
            </a:endParaRPr>
          </a:p>
        </p:txBody>
      </p:sp>
      <p:sp>
        <p:nvSpPr>
          <p:cNvPr id="82" name="Google Shape;82;p14"/>
          <p:cNvSpPr txBox="1">
            <a:spLocks noGrp="1"/>
          </p:cNvSpPr>
          <p:nvPr>
            <p:ph type="subTitle" idx="1"/>
          </p:nvPr>
        </p:nvSpPr>
        <p:spPr>
          <a:xfrm>
            <a:off x="3565236" y="4016753"/>
            <a:ext cx="7081676" cy="1728265"/>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Naveen V-2260401</a:t>
            </a:r>
          </a:p>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Devika K p-2260359</a:t>
            </a:r>
          </a:p>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Sumeet Bafna-2260450</a:t>
            </a:r>
          </a:p>
          <a:p>
            <a:pPr marL="0" lvl="0" indent="0" algn="just" rtl="0">
              <a:spcBef>
                <a:spcPts val="0"/>
              </a:spcBef>
              <a:spcAft>
                <a:spcPts val="0"/>
              </a:spcAft>
              <a:buNone/>
            </a:pPr>
            <a:r>
              <a:rPr lang="en-GB" sz="1600" dirty="0" err="1">
                <a:latin typeface="Times New Roman" panose="02020603050405020304" pitchFamily="18" charset="0"/>
                <a:cs typeface="Times New Roman" panose="02020603050405020304" pitchFamily="18" charset="0"/>
              </a:rPr>
              <a:t>Nischay</a:t>
            </a:r>
            <a:r>
              <a:rPr lang="en-GB" sz="1600" dirty="0">
                <a:latin typeface="Times New Roman" panose="02020603050405020304" pitchFamily="18" charset="0"/>
                <a:cs typeface="Times New Roman" panose="02020603050405020304" pitchFamily="18" charset="0"/>
              </a:rPr>
              <a:t> Chhetri-2260404</a:t>
            </a:r>
          </a:p>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Theja Sajeesh-2260121</a:t>
            </a:r>
          </a:p>
          <a:p>
            <a:pPr marL="0" lvl="0" indent="0" algn="ctr" rtl="0">
              <a:spcBef>
                <a:spcPts val="0"/>
              </a:spcBef>
              <a:spcAft>
                <a:spcPts val="0"/>
              </a:spcAft>
              <a:buNone/>
            </a:pP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Where have we Open the code for extension </a:t>
            </a:r>
            <a:endParaRPr dirty="0">
              <a:latin typeface="Times New Roman" panose="02020603050405020304" pitchFamily="18" charset="0"/>
              <a:cs typeface="Times New Roman" panose="02020603050405020304" pitchFamily="18" charset="0"/>
            </a:endParaRPr>
          </a:p>
        </p:txBody>
      </p:sp>
      <p:sp>
        <p:nvSpPr>
          <p:cNvPr id="146" name="Google Shape;146;p22"/>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2" name="Text Placeholder 1">
            <a:extLst>
              <a:ext uri="{FF2B5EF4-FFF2-40B4-BE49-F238E27FC236}">
                <a16:creationId xmlns:a16="http://schemas.microsoft.com/office/drawing/2014/main" id="{12D44B0B-E373-9D73-99BA-420B8C51039C}"/>
              </a:ext>
            </a:extLst>
          </p:cNvPr>
          <p:cNvSpPr>
            <a:spLocks noGrp="1" noChangeArrowheads="1"/>
          </p:cNvSpPr>
          <p:nvPr>
            <p:ph type="body" idx="1"/>
          </p:nvPr>
        </p:nvSpPr>
        <p:spPr bwMode="auto">
          <a:xfrm>
            <a:off x="415600" y="960719"/>
            <a:ext cx="11078674"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 Class: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(Abstract class for shared functionality).</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new user types like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GuestUser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PremiumUser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modifying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RegularUser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AdminUser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Course Management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creation of custom course managers like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AdvancedCourseManagement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functionality like additional metadata for courses can be added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Quiz Functionality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 Class: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QuizCreator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advanced quiz types, like adaptive or timed quizzes, </a:t>
            </a:r>
            <a:endParaRPr lang="en-US" altLang="en-US" sz="2400" dirty="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new derived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B7B7-A5A0-E4BD-727C-630B769805BD}"/>
              </a:ext>
            </a:extLst>
          </p:cNvPr>
          <p:cNvSpPr>
            <a:spLocks noGrp="1"/>
          </p:cNvSpPr>
          <p:nvPr>
            <p:ph type="title"/>
          </p:nvPr>
        </p:nvSpPr>
        <p:spPr/>
        <p:txBody>
          <a:bodyPr/>
          <a:lstStyle/>
          <a:p>
            <a:r>
              <a:rPr lang="en-GB" sz="3200" dirty="0">
                <a:solidFill>
                  <a:schemeClr val="dk1"/>
                </a:solidFill>
                <a:latin typeface="Times New Roman" panose="02020603050405020304" pitchFamily="18" charset="0"/>
                <a:cs typeface="Times New Roman" panose="02020603050405020304" pitchFamily="18" charset="0"/>
              </a:rPr>
              <a:t>Where have we Open the code for extension </a:t>
            </a:r>
            <a:endParaRPr lang="en-US" dirty="0"/>
          </a:p>
        </p:txBody>
      </p:sp>
      <p:sp>
        <p:nvSpPr>
          <p:cNvPr id="4" name="Slide Number Placeholder 3">
            <a:extLst>
              <a:ext uri="{FF2B5EF4-FFF2-40B4-BE49-F238E27FC236}">
                <a16:creationId xmlns:a16="http://schemas.microsoft.com/office/drawing/2014/main" id="{CF3955BE-DFC4-1272-EF2D-C09BD92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5" name="Rectangle 1">
            <a:extLst>
              <a:ext uri="{FF2B5EF4-FFF2-40B4-BE49-F238E27FC236}">
                <a16:creationId xmlns:a16="http://schemas.microsoft.com/office/drawing/2014/main" id="{3495AF14-30BC-3819-5E27-AE9E27A12025}"/>
              </a:ext>
            </a:extLst>
          </p:cNvPr>
          <p:cNvSpPr>
            <a:spLocks noGrp="1" noChangeArrowheads="1"/>
          </p:cNvSpPr>
          <p:nvPr>
            <p:ph type="body" idx="1"/>
          </p:nvPr>
        </p:nvSpPr>
        <p:spPr bwMode="auto">
          <a:xfrm>
            <a:off x="415600" y="1354833"/>
            <a:ext cx="1056250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 Generation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CertificateGenerator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digital certificates or QR-code-based verification by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new generator classes.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NotificationSender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new notification types (e.g., push notifications, WhatsApp)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additional derived classes.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&amp; Filters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CourseSearch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advanced filtering options like difficulty level or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 search without altering existing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07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Where have we closed code for modification </a:t>
            </a:r>
            <a:endParaRPr dirty="0">
              <a:latin typeface="Times New Roman" panose="02020603050405020304" pitchFamily="18" charset="0"/>
              <a:cs typeface="Times New Roman" panose="02020603050405020304" pitchFamily="18" charset="0"/>
            </a:endParaRPr>
          </a:p>
        </p:txBody>
      </p:sp>
      <p:sp>
        <p:nvSpPr>
          <p:cNvPr id="153" name="Google Shape;153;p23"/>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0"/>
              </a:spcAft>
              <a:buClr>
                <a:schemeClr val="dk1"/>
              </a:buClr>
              <a:buSzPts val="1100"/>
              <a:buFont typeface="Arial"/>
              <a:buNone/>
            </a:pPr>
            <a:endParaRPr dirty="0">
              <a:solidFill>
                <a:schemeClr val="dk1"/>
              </a:solidFill>
            </a:endParaRPr>
          </a:p>
          <a:p>
            <a:pPr marL="0" lvl="0" indent="0" algn="l" rtl="0">
              <a:spcBef>
                <a:spcPts val="800"/>
              </a:spcBef>
              <a:spcAft>
                <a:spcPts val="800"/>
              </a:spcAft>
              <a:buNone/>
            </a:pPr>
            <a:endParaRPr dirty="0"/>
          </a:p>
        </p:txBody>
      </p:sp>
      <p:sp>
        <p:nvSpPr>
          <p:cNvPr id="154" name="Google Shape;154;p23"/>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3" name="Rectangle 2">
            <a:extLst>
              <a:ext uri="{FF2B5EF4-FFF2-40B4-BE49-F238E27FC236}">
                <a16:creationId xmlns:a16="http://schemas.microsoft.com/office/drawing/2014/main" id="{38E82EF6-00A3-DEA0-EA5F-AE58679C7176}"/>
              </a:ext>
            </a:extLst>
          </p:cNvPr>
          <p:cNvSpPr>
            <a:spLocks noChangeArrowheads="1"/>
          </p:cNvSpPr>
          <p:nvPr/>
        </p:nvSpPr>
        <p:spPr bwMode="auto">
          <a:xfrm>
            <a:off x="241293" y="868386"/>
            <a:ext cx="1121332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abstract class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 encapsulate existing user operations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registration,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logic for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RegularUser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AdminUser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altered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adding new user types like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GuestUser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Course Management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 ensures that the base course operations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add, list) remain intact.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logic is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modified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adding advanced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course features.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Quiz Functionality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base quiz creation and evaluation logic 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QuizCreator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QuizEvaluator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stable and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changed</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extending to new quiz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B67-8365-7D41-B08B-F4342AD02001}"/>
              </a:ext>
            </a:extLst>
          </p:cNvPr>
          <p:cNvSpPr>
            <a:spLocks noGrp="1"/>
          </p:cNvSpPr>
          <p:nvPr>
            <p:ph type="title"/>
          </p:nvPr>
        </p:nvSpPr>
        <p:spPr/>
        <p:txBody>
          <a:bodyPr/>
          <a:lstStyle/>
          <a:p>
            <a:r>
              <a:rPr lang="en-GB" dirty="0">
                <a:solidFill>
                  <a:schemeClr val="dk1"/>
                </a:solidFill>
                <a:latin typeface="Times New Roman" panose="02020603050405020304" pitchFamily="18" charset="0"/>
                <a:cs typeface="Times New Roman" panose="02020603050405020304" pitchFamily="18" charset="0"/>
              </a:rPr>
              <a:t>Where have we closed code for modification </a:t>
            </a:r>
            <a:endParaRPr lang="en-US" dirty="0"/>
          </a:p>
        </p:txBody>
      </p:sp>
      <p:sp>
        <p:nvSpPr>
          <p:cNvPr id="4" name="Slide Number Placeholder 3">
            <a:extLst>
              <a:ext uri="{FF2B5EF4-FFF2-40B4-BE49-F238E27FC236}">
                <a16:creationId xmlns:a16="http://schemas.microsoft.com/office/drawing/2014/main" id="{3DFFBAFA-3F13-0C6E-73BF-5C15F7974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5" name="Rectangle 1">
            <a:extLst>
              <a:ext uri="{FF2B5EF4-FFF2-40B4-BE49-F238E27FC236}">
                <a16:creationId xmlns:a16="http://schemas.microsoft.com/office/drawing/2014/main" id="{F97B0435-6C41-5FCC-9194-0039C5E0B68A}"/>
              </a:ext>
            </a:extLst>
          </p:cNvPr>
          <p:cNvSpPr>
            <a:spLocks noGrp="1" noChangeArrowheads="1"/>
          </p:cNvSpPr>
          <p:nvPr>
            <p:ph type="body" idx="1"/>
          </p:nvPr>
        </p:nvSpPr>
        <p:spPr bwMode="auto">
          <a:xfrm>
            <a:off x="415600" y="1388494"/>
            <a:ext cx="1045991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 Generation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CertificateGenerator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ensures that existing certificate generation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logic is preserved when extending to new formats like digital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certificates or QR codes.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NotificationSender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encapsulates the logic for sending notifications.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notification mechanisms (e.g., email, SMS) remain unchanged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introducing new channels like push notifications.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&amp; Filters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CourseSearch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keeps the basic search functionality stable while allowing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filter types to be added externally.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19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Conclusion </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endParaRPr dirty="0"/>
          </a:p>
        </p:txBody>
      </p:sp>
      <p:sp>
        <p:nvSpPr>
          <p:cNvPr id="161" name="Google Shape;161;p24"/>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0" lvl="0" indent="0" algn="just" rtl="0">
              <a:spcBef>
                <a:spcPts val="0"/>
              </a:spcBef>
              <a:spcAft>
                <a:spcPts val="800"/>
              </a:spcAft>
              <a:buNone/>
            </a:pPr>
            <a:r>
              <a:rPr lang="en-US" sz="2400" dirty="0">
                <a:latin typeface="Times New Roman" panose="02020603050405020304" pitchFamily="18" charset="0"/>
                <a:cs typeface="Times New Roman" panose="02020603050405020304" pitchFamily="18" charset="0"/>
              </a:rPr>
              <a:t>The E-Learning Platform is a testament to the effective implementation of the Open/Closed Principle (OCP), ensuring the system is both extendable and stable. By designing the code to be open for extension, new functionalities can be integrated seamlessly, such as adding advanced user roles, course features, or notification methods. At the same time, the platform remains closed for modification, preserving the integrity of existing functionalities. This modular approach ensures scalability and maintainability, allowing the system to adapt to evolving requirements without disrupting its core structure. With a focus on flexibility and future-proofing, the platform provides a robust and user-centric solution for modern learning environments</a:t>
            </a:r>
            <a:endParaRPr sz="2400" dirty="0">
              <a:latin typeface="Times New Roman" panose="02020603050405020304" pitchFamily="18" charset="0"/>
              <a:cs typeface="Times New Roman" panose="02020603050405020304" pitchFamily="18" charset="0"/>
            </a:endParaRPr>
          </a:p>
        </p:txBody>
      </p:sp>
      <p:sp>
        <p:nvSpPr>
          <p:cNvPr id="162" name="Google Shape;162;p24"/>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sz="7900" dirty="0"/>
          </a:p>
          <a:p>
            <a:pPr marL="0" lvl="0" indent="0" algn="l" rtl="0">
              <a:spcBef>
                <a:spcPts val="800"/>
              </a:spcBef>
              <a:spcAft>
                <a:spcPts val="800"/>
              </a:spcAft>
              <a:buNone/>
            </a:pPr>
            <a:r>
              <a:rPr lang="en-GB" sz="7900" b="1" dirty="0">
                <a:latin typeface="Times New Roman" panose="02020603050405020304" pitchFamily="18" charset="0"/>
                <a:cs typeface="Times New Roman" panose="02020603050405020304" pitchFamily="18" charset="0"/>
              </a:rPr>
              <a:t>             THANK YOU </a:t>
            </a:r>
            <a:endParaRPr sz="7900" b="1" dirty="0">
              <a:latin typeface="Times New Roman" panose="02020603050405020304" pitchFamily="18" charset="0"/>
              <a:cs typeface="Times New Roman" panose="02020603050405020304" pitchFamily="18" charset="0"/>
            </a:endParaRPr>
          </a:p>
        </p:txBody>
      </p:sp>
      <p:sp>
        <p:nvSpPr>
          <p:cNvPr id="170" name="Google Shape;170;p25"/>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Agenda </a:t>
            </a:r>
            <a:endParaRPr dirty="0">
              <a:latin typeface="Times New Roman" panose="02020603050405020304" pitchFamily="18" charset="0"/>
              <a:cs typeface="Times New Roman" panose="02020603050405020304" pitchFamily="18" charset="0"/>
            </a:endParaRPr>
          </a:p>
        </p:txBody>
      </p:sp>
      <p:sp>
        <p:nvSpPr>
          <p:cNvPr id="89" name="Google Shape;89;p15"/>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Introduction to application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Visualization of your application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Class Diagram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10 Requirements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How have we applied SRP</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What are Decorators that we have used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Where have we Open the code for extension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Where have we closed code for modification </a:t>
            </a:r>
            <a:endParaRPr dirty="0">
              <a:latin typeface="Times New Roman" panose="02020603050405020304" pitchFamily="18" charset="0"/>
              <a:cs typeface="Times New Roman" panose="02020603050405020304" pitchFamily="18" charset="0"/>
            </a:endParaRPr>
          </a:p>
          <a:p>
            <a:pPr marL="457200" lvl="0" indent="-406400" algn="l" rtl="0">
              <a:spcBef>
                <a:spcPts val="0"/>
              </a:spcBef>
              <a:spcAft>
                <a:spcPts val="0"/>
              </a:spcAft>
              <a:buSzPts val="2800"/>
              <a:buAutoNum type="arabicPeriod"/>
            </a:pPr>
            <a:r>
              <a:rPr lang="en-GB" dirty="0">
                <a:latin typeface="Times New Roman" panose="02020603050405020304" pitchFamily="18" charset="0"/>
                <a:cs typeface="Times New Roman" panose="02020603050405020304" pitchFamily="18" charset="0"/>
              </a:rPr>
              <a:t>Conclusion </a:t>
            </a:r>
            <a:endParaRPr dirty="0">
              <a:latin typeface="Times New Roman" panose="02020603050405020304" pitchFamily="18" charset="0"/>
              <a:cs typeface="Times New Roman" panose="02020603050405020304" pitchFamily="18" charset="0"/>
            </a:endParaRPr>
          </a:p>
          <a:p>
            <a:pPr marL="457200" lvl="0" indent="0" algn="l" rtl="0">
              <a:spcBef>
                <a:spcPts val="800"/>
              </a:spcBef>
              <a:spcAft>
                <a:spcPts val="0"/>
              </a:spcAft>
              <a:buNone/>
            </a:pPr>
            <a:endParaRPr dirty="0"/>
          </a:p>
          <a:p>
            <a:pPr marL="457200" lvl="0" indent="0" algn="l" rtl="0">
              <a:spcBef>
                <a:spcPts val="800"/>
              </a:spcBef>
              <a:spcAft>
                <a:spcPts val="800"/>
              </a:spcAft>
              <a:buNone/>
            </a:pPr>
            <a:endParaRPr dirty="0"/>
          </a:p>
        </p:txBody>
      </p:sp>
      <p:sp>
        <p:nvSpPr>
          <p:cNvPr id="90" name="Google Shape;90;p15"/>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15650" y="810548"/>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a:solidFill>
                  <a:schemeClr val="dk1"/>
                </a:solidFill>
                <a:latin typeface="Times New Roman" panose="02020603050405020304" pitchFamily="18" charset="0"/>
                <a:cs typeface="Times New Roman" panose="02020603050405020304" pitchFamily="18" charset="0"/>
              </a:rPr>
              <a:t>Introduction to application </a:t>
            </a:r>
            <a:br>
              <a:rPr lang="en-GB" dirty="0">
                <a:solidFill>
                  <a:schemeClr val="dk1"/>
                </a:solidFill>
                <a:latin typeface="Times New Roman" panose="02020603050405020304" pitchFamily="18" charset="0"/>
                <a:cs typeface="Times New Roman" panose="02020603050405020304" pitchFamily="18" charset="0"/>
              </a:rPr>
            </a:br>
            <a:br>
              <a:rPr lang="en-GB" dirty="0">
                <a:solidFill>
                  <a:schemeClr val="dk1"/>
                </a:solidFill>
                <a:latin typeface="Times New Roman" panose="02020603050405020304" pitchFamily="18" charset="0"/>
                <a:cs typeface="Times New Roman" panose="02020603050405020304" pitchFamily="18" charset="0"/>
              </a:rPr>
            </a:br>
            <a:r>
              <a:rPr lang="en-US" sz="2400" b="0" dirty="0">
                <a:solidFill>
                  <a:schemeClr val="dk1"/>
                </a:solidFill>
                <a:latin typeface="Times New Roman" panose="02020603050405020304" pitchFamily="18" charset="0"/>
                <a:cs typeface="Times New Roman" panose="02020603050405020304" pitchFamily="18" charset="0"/>
              </a:rPr>
              <a:t>The E-Learning Platform is a dynamic and scalable solution designed to provide seamless online education experiences. It incorporates a modular architecture adhering to the Open/Closed Principle (OCP), ensuring the system is open for extension while maintaining the stability of existing functionalities. Key features include user management with distinct roles, course creation and tracking, quizzes with evaluation mechanisms, certification generation, and interactive discussion forums. By leveraging abstraction, interfaces, and inheritance, the platform enables easy integration of new features without altering core functionality. This design ensures scalability, maintainability, and a user-centric approach, making it adaptable to diverse learning needs.</a:t>
            </a:r>
            <a:br>
              <a:rPr lang="en-GB" sz="2400" b="0" dirty="0">
                <a:solidFill>
                  <a:schemeClr val="dk1"/>
                </a:solidFill>
                <a:latin typeface="Times New Roman" panose="02020603050405020304" pitchFamily="18" charset="0"/>
                <a:cs typeface="Times New Roman" panose="02020603050405020304" pitchFamily="18" charset="0"/>
              </a:rPr>
            </a:br>
            <a:endParaRPr sz="2400" b="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endParaRPr dirty="0"/>
          </a:p>
        </p:txBody>
      </p:sp>
      <p:sp>
        <p:nvSpPr>
          <p:cNvPr id="98" name="Google Shape;98;p16"/>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Class Diagram</a:t>
            </a:r>
            <a:endParaRPr dirty="0">
              <a:latin typeface="Times New Roman" panose="02020603050405020304" pitchFamily="18" charset="0"/>
              <a:cs typeface="Times New Roman" panose="02020603050405020304" pitchFamily="18" charset="0"/>
            </a:endParaRPr>
          </a:p>
        </p:txBody>
      </p:sp>
      <p:sp>
        <p:nvSpPr>
          <p:cNvPr id="113" name="Google Shape;113;p18"/>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endParaRPr dirty="0"/>
          </a:p>
        </p:txBody>
      </p:sp>
      <p:sp>
        <p:nvSpPr>
          <p:cNvPr id="114" name="Google Shape;114;p18"/>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4</a:t>
            </a:fld>
            <a:endParaRPr/>
          </a:p>
        </p:txBody>
      </p:sp>
      <p:pic>
        <p:nvPicPr>
          <p:cNvPr id="3" name="Picture 2">
            <a:extLst>
              <a:ext uri="{FF2B5EF4-FFF2-40B4-BE49-F238E27FC236}">
                <a16:creationId xmlns:a16="http://schemas.microsoft.com/office/drawing/2014/main" id="{04EDBAA2-857D-3CF0-0927-4546E356E57D}"/>
              </a:ext>
            </a:extLst>
          </p:cNvPr>
          <p:cNvPicPr>
            <a:picLocks noChangeAspect="1"/>
          </p:cNvPicPr>
          <p:nvPr/>
        </p:nvPicPr>
        <p:blipFill>
          <a:blip r:embed="rId3"/>
          <a:stretch>
            <a:fillRect/>
          </a:stretch>
        </p:blipFill>
        <p:spPr>
          <a:xfrm>
            <a:off x="498790" y="1164418"/>
            <a:ext cx="10859904" cy="49271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Visualization of your application </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endParaRPr dirty="0"/>
          </a:p>
        </p:txBody>
      </p:sp>
      <p:sp>
        <p:nvSpPr>
          <p:cNvPr id="105" name="Google Shape;105;p17"/>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800"/>
              </a:spcBef>
              <a:spcAft>
                <a:spcPts val="0"/>
              </a:spcAft>
              <a:buNone/>
            </a:pPr>
            <a:endParaRPr sz="3200" b="1">
              <a:solidFill>
                <a:schemeClr val="dk1"/>
              </a:solidFill>
            </a:endParaRPr>
          </a:p>
          <a:p>
            <a:pPr marL="0" lvl="0" indent="0" algn="l" rtl="0">
              <a:spcBef>
                <a:spcPts val="0"/>
              </a:spcBef>
              <a:spcAft>
                <a:spcPts val="800"/>
              </a:spcAft>
              <a:buNone/>
            </a:pPr>
            <a:endParaRPr/>
          </a:p>
        </p:txBody>
      </p:sp>
      <p:sp>
        <p:nvSpPr>
          <p:cNvPr id="106" name="Google Shape;106;p17"/>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5</a:t>
            </a:fld>
            <a:endParaRPr/>
          </a:p>
        </p:txBody>
      </p:sp>
      <p:pic>
        <p:nvPicPr>
          <p:cNvPr id="3" name="Picture 2">
            <a:extLst>
              <a:ext uri="{FF2B5EF4-FFF2-40B4-BE49-F238E27FC236}">
                <a16:creationId xmlns:a16="http://schemas.microsoft.com/office/drawing/2014/main" id="{29ED384A-1D4E-BA90-AED4-A70663122C2B}"/>
              </a:ext>
            </a:extLst>
          </p:cNvPr>
          <p:cNvPicPr>
            <a:picLocks noChangeAspect="1"/>
          </p:cNvPicPr>
          <p:nvPr/>
        </p:nvPicPr>
        <p:blipFill>
          <a:blip r:embed="rId3"/>
          <a:stretch>
            <a:fillRect/>
          </a:stretch>
        </p:blipFill>
        <p:spPr>
          <a:xfrm>
            <a:off x="981513" y="1255267"/>
            <a:ext cx="5114488" cy="5028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10 Requirements </a:t>
            </a:r>
            <a:endParaRPr dirty="0">
              <a:latin typeface="Times New Roman" panose="02020603050405020304" pitchFamily="18" charset="0"/>
              <a:cs typeface="Times New Roman" panose="02020603050405020304" pitchFamily="18" charset="0"/>
            </a:endParaRPr>
          </a:p>
        </p:txBody>
      </p:sp>
      <p:sp>
        <p:nvSpPr>
          <p:cNvPr id="122" name="Google Shape;122;p19"/>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2" name="Text Placeholder 1">
            <a:extLst>
              <a:ext uri="{FF2B5EF4-FFF2-40B4-BE49-F238E27FC236}">
                <a16:creationId xmlns:a16="http://schemas.microsoft.com/office/drawing/2014/main" id="{7E9FEBCB-3371-A060-015A-81BA183DC74C}"/>
              </a:ext>
            </a:extLst>
          </p:cNvPr>
          <p:cNvSpPr>
            <a:spLocks noGrp="1" noChangeArrowheads="1"/>
          </p:cNvSpPr>
          <p:nvPr>
            <p:ph type="body" idx="1"/>
          </p:nvPr>
        </p:nvSpPr>
        <p:spPr bwMode="auto">
          <a:xfrm>
            <a:off x="438936" y="1129227"/>
            <a:ext cx="1078146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1.User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2.Role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3.Course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4.Learning Progress Tracking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5.Quiz Functionality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6.Certificate Generation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7.Notifications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8.Discussion Forums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9.Seamless Media Playback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10.Search and Filters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15650" y="299985"/>
            <a:ext cx="11360700" cy="91641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How have we applied SRP</a:t>
            </a:r>
            <a:br>
              <a:rPr lang="en-GB" dirty="0">
                <a:solidFill>
                  <a:schemeClr val="dk1"/>
                </a:solidFill>
                <a:latin typeface="Times New Roman" panose="02020603050405020304" pitchFamily="18" charset="0"/>
                <a:cs typeface="Times New Roman" panose="02020603050405020304" pitchFamily="18" charset="0"/>
              </a:rPr>
            </a:br>
            <a:br>
              <a:rPr lang="en-GB" sz="2800" dirty="0">
                <a:solidFill>
                  <a:schemeClr val="dk1"/>
                </a:solidFill>
              </a:rPr>
            </a:br>
            <a:endParaRPr dirty="0"/>
          </a:p>
        </p:txBody>
      </p:sp>
      <p:sp>
        <p:nvSpPr>
          <p:cNvPr id="130" name="Google Shape;130;p20"/>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2" name="Text Placeholder 1">
            <a:extLst>
              <a:ext uri="{FF2B5EF4-FFF2-40B4-BE49-F238E27FC236}">
                <a16:creationId xmlns:a16="http://schemas.microsoft.com/office/drawing/2014/main" id="{66F19424-1FBD-D00D-F8B6-D7AC90019CB0}"/>
              </a:ext>
            </a:extLst>
          </p:cNvPr>
          <p:cNvSpPr>
            <a:spLocks noGrp="1" noChangeArrowheads="1"/>
          </p:cNvSpPr>
          <p:nvPr>
            <p:ph type="body" idx="1"/>
          </p:nvPr>
        </p:nvSpPr>
        <p:spPr bwMode="auto">
          <a:xfrm>
            <a:off x="1095108" y="5004432"/>
            <a:ext cx="74450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30C6234-9871-254D-4D74-A6E2456C9CEB}"/>
              </a:ext>
            </a:extLst>
          </p:cNvPr>
          <p:cNvSpPr>
            <a:spLocks noChangeArrowheads="1"/>
          </p:cNvSpPr>
          <p:nvPr/>
        </p:nvSpPr>
        <p:spPr bwMode="auto">
          <a:xfrm>
            <a:off x="570451" y="1059707"/>
            <a:ext cx="1161087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 classes for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UserRegistration</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UserLogin</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RoleManager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that user-related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Operations</a:t>
            </a: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(registration, login, and role assignments) are handled independently.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Course Management</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CourseManager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adding, updating, and removing courses.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CourseViewer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fetching and displaying course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Progress Tracking</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ProgressTracker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is solely responsible for tracking user progress in lessons and quizzes.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Quiz Functionality</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QuizCreator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is responsible for creating quizzes.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QuizEvaluator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evaluating quiz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 Generation</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cap="none" normalizeH="0" baseline="0" dirty="0" err="1">
                <a:ln>
                  <a:noFill/>
                </a:ln>
                <a:solidFill>
                  <a:schemeClr val="tx1"/>
                </a:solidFill>
                <a:effectLst/>
                <a:latin typeface="Times New Roman" panose="02020603050405020304" pitchFamily="18" charset="0"/>
                <a:cs typeface="Times New Roman" panose="02020603050405020304" pitchFamily="18" charset="0"/>
              </a:rPr>
              <a:t>CertificateGenerator</a:t>
            </a:r>
            <a:r>
              <a:rPr kumimoji="0" lang="en-US" altLang="en-US" sz="2400" b="0" i="0" u="non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course completion certificates, focusing only on this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22DA-F12A-85E6-6BD4-42EA83AF980B}"/>
              </a:ext>
            </a:extLst>
          </p:cNvPr>
          <p:cNvSpPr>
            <a:spLocks noGrp="1"/>
          </p:cNvSpPr>
          <p:nvPr>
            <p:ph type="title"/>
          </p:nvPr>
        </p:nvSpPr>
        <p:spPr/>
        <p:txBody>
          <a:bodyPr/>
          <a:lstStyle/>
          <a:p>
            <a:r>
              <a:rPr lang="en-GB" sz="3200" dirty="0">
                <a:solidFill>
                  <a:schemeClr val="dk1"/>
                </a:solidFill>
                <a:latin typeface="Times New Roman" panose="02020603050405020304" pitchFamily="18" charset="0"/>
                <a:cs typeface="Times New Roman" panose="02020603050405020304" pitchFamily="18" charset="0"/>
              </a:rPr>
              <a:t>How have we applied SRP</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CAA7EE-368E-4454-D90A-D00F57E94D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6" name="Rectangle 2">
            <a:extLst>
              <a:ext uri="{FF2B5EF4-FFF2-40B4-BE49-F238E27FC236}">
                <a16:creationId xmlns:a16="http://schemas.microsoft.com/office/drawing/2014/main" id="{3BB5831B-C2FD-8315-A8D7-10BC66190953}"/>
              </a:ext>
            </a:extLst>
          </p:cNvPr>
          <p:cNvSpPr>
            <a:spLocks noGrp="1" noChangeArrowheads="1"/>
          </p:cNvSpPr>
          <p:nvPr>
            <p:ph type="body" idx="1"/>
          </p:nvPr>
        </p:nvSpPr>
        <p:spPr bwMode="auto">
          <a:xfrm>
            <a:off x="415600" y="1283534"/>
            <a:ext cx="1158362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NotificationSender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the sending of notifications, isolating notification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Discussion Forums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ForumManager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thread creation and replies, ensuring discussions are managed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independently.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Playback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MediaPlayer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play course-related videos, focusing only on playback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and Filters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CourseSearch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searching for courses.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Filtering logic is encapsulated in the same or a separate class to keep it modular.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Access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AccessManager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course access control for enrolled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572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800"/>
              </a:spcAft>
              <a:buClr>
                <a:schemeClr val="dk1"/>
              </a:buClr>
              <a:buSzPts val="1100"/>
              <a:buFont typeface="Arial"/>
              <a:buNone/>
            </a:pPr>
            <a:r>
              <a:rPr lang="en-GB" dirty="0">
                <a:solidFill>
                  <a:schemeClr val="dk1"/>
                </a:solidFill>
                <a:latin typeface="Times New Roman" panose="02020603050405020304" pitchFamily="18" charset="0"/>
                <a:cs typeface="Times New Roman" panose="02020603050405020304" pitchFamily="18" charset="0"/>
              </a:rPr>
              <a:t>What are Decorators that we have used</a:t>
            </a:r>
            <a:endParaRPr dirty="0">
              <a:latin typeface="Times New Roman" panose="02020603050405020304" pitchFamily="18" charset="0"/>
              <a:cs typeface="Times New Roman" panose="02020603050405020304" pitchFamily="18" charset="0"/>
            </a:endParaRPr>
          </a:p>
        </p:txBody>
      </p:sp>
      <p:sp>
        <p:nvSpPr>
          <p:cNvPr id="138" name="Google Shape;138;p21"/>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2" name="Text Placeholder 1">
            <a:extLst>
              <a:ext uri="{FF2B5EF4-FFF2-40B4-BE49-F238E27FC236}">
                <a16:creationId xmlns:a16="http://schemas.microsoft.com/office/drawing/2014/main" id="{89563BEA-F1FB-92D1-3F99-C54794793C43}"/>
              </a:ext>
            </a:extLst>
          </p:cNvPr>
          <p:cNvSpPr>
            <a:spLocks noGrp="1" noChangeArrowheads="1"/>
          </p:cNvSpPr>
          <p:nvPr>
            <p:ph type="body" idx="1"/>
          </p:nvPr>
        </p:nvSpPr>
        <p:spPr bwMode="auto">
          <a:xfrm>
            <a:off x="415600" y="992315"/>
            <a:ext cx="1145057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(abstract)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enforce essential methods like Register.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 common structure for all user types.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(virtual)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to the Login method 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providing a default implementation.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derived classes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RegularUser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AdminUser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customize behavior.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Override (override)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Redefines methods (Register, Login) in derived classes for role-specific functionality.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(interface)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Defines Register and Login for user management.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ICourseManagement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Specifies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AddCourse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ListCourses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course operations.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Sealed (sealed)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AdminUser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Prevents further inheritance, ensuring the integrity of admin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1067</Words>
  <Application>Microsoft Office PowerPoint</Application>
  <PresentationFormat>Widescreen</PresentationFormat>
  <Paragraphs>167</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IBM Plex Sans Condensed</vt:lpstr>
      <vt:lpstr>Georgia</vt:lpstr>
      <vt:lpstr>Arial</vt:lpstr>
      <vt:lpstr>Calibri</vt:lpstr>
      <vt:lpstr>Archivo Narrow</vt:lpstr>
      <vt:lpstr>Yellowtail</vt:lpstr>
      <vt:lpstr>Archivo Narrow Medium</vt:lpstr>
      <vt:lpstr>Times New Roman</vt:lpstr>
      <vt:lpstr>Simple Light</vt:lpstr>
      <vt:lpstr>E-Learning Platform</vt:lpstr>
      <vt:lpstr>Agenda </vt:lpstr>
      <vt:lpstr>Introduction to application   The E-Learning Platform is a dynamic and scalable solution designed to provide seamless online education experiences. It incorporates a modular architecture adhering to the Open/Closed Principle (OCP), ensuring the system is open for extension while maintaining the stability of existing functionalities. Key features include user management with distinct roles, course creation and tracking, quizzes with evaluation mechanisms, certification generation, and interactive discussion forums. By leveraging abstraction, interfaces, and inheritance, the platform enables easy integration of new features without altering core functionality. This design ensures scalability, maintainability, and a user-centric approach, making it adaptable to diverse learning needs.  </vt:lpstr>
      <vt:lpstr>Class Diagram</vt:lpstr>
      <vt:lpstr>Visualization of your application  </vt:lpstr>
      <vt:lpstr>10 Requirements </vt:lpstr>
      <vt:lpstr>How have we applied SRP  </vt:lpstr>
      <vt:lpstr>How have we applied SRP</vt:lpstr>
      <vt:lpstr>What are Decorators that we have used</vt:lpstr>
      <vt:lpstr>Where have we Open the code for extension </vt:lpstr>
      <vt:lpstr>Where have we Open the code for extension </vt:lpstr>
      <vt:lpstr>Where have we closed code for modification </vt:lpstr>
      <vt:lpstr>Where have we closed code for modification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theja sajeesh</dc:creator>
  <cp:lastModifiedBy>devika jayadevan</cp:lastModifiedBy>
  <cp:revision>3</cp:revision>
  <dcterms:modified xsi:type="dcterms:W3CDTF">2024-12-04T12:46:18Z</dcterms:modified>
</cp:coreProperties>
</file>