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2" r:id="rId4"/>
    <p:sldId id="258" r:id="rId5"/>
    <p:sldId id="259" r:id="rId6"/>
    <p:sldId id="270" r:id="rId7"/>
    <p:sldId id="271" r:id="rId8"/>
    <p:sldId id="260" r:id="rId9"/>
    <p:sldId id="261" r:id="rId10"/>
    <p:sldId id="273" r:id="rId11"/>
    <p:sldId id="262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9945688" cy="6858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26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A31E3-F81F-4926-A32C-605544BEC704}" type="datetimeFigureOut">
              <a:rPr lang="es-ES_tradnl" smtClean="0"/>
              <a:t>24/04/2012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633588" y="6514279"/>
            <a:ext cx="4309798" cy="3426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88F5C-17C9-40C7-ABFA-E855AD719EB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825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0062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51E76-158D-4BF4-BB73-2B3E1435830F}" type="datetimeFigureOut">
              <a:rPr lang="es-ES_tradnl" smtClean="0"/>
              <a:t>24/04/2012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5755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5363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0062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A3F60-4338-4CD5-BDAA-20C3A28789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024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A3F60-4338-4CD5-BDAA-20C3A287899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60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ADB372-9456-4709-B405-D2311D0E2040}" type="datetimeFigureOut">
              <a:rPr lang="es-ES_tradnl" smtClean="0"/>
              <a:t>24/04/2012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224935B-BE12-405E-ADF7-B2F4B5F18048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908720"/>
            <a:ext cx="7342584" cy="2763738"/>
          </a:xfrm>
        </p:spPr>
        <p:txBody>
          <a:bodyPr>
            <a:normAutofit/>
          </a:bodyPr>
          <a:lstStyle/>
          <a:p>
            <a:r>
              <a:rPr lang="es-ES_tradnl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SISTEMAS DE REALIDAD AUMENTADA PARA EL TRATAMIENTO DE PACIENTES USANDO DISPOSITIVOS DE SEGUIMIENTO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509120"/>
            <a:ext cx="7117180" cy="129614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ES_tradnl" sz="3300" dirty="0">
                <a:latin typeface="Verdana" pitchFamily="34" charset="0"/>
                <a:ea typeface="Verdana" pitchFamily="34" charset="0"/>
                <a:cs typeface="Verdana" pitchFamily="34" charset="0"/>
              </a:rPr>
              <a:t>Proyecto Fin de Carrera</a:t>
            </a:r>
          </a:p>
          <a:p>
            <a:pPr algn="r"/>
            <a:r>
              <a:rPr lang="es-ES_tradnl" sz="3300" dirty="0">
                <a:latin typeface="Verdana" pitchFamily="34" charset="0"/>
                <a:ea typeface="Verdana" pitchFamily="34" charset="0"/>
                <a:cs typeface="Verdana" pitchFamily="34" charset="0"/>
              </a:rPr>
              <a:t>Ingeniería </a:t>
            </a:r>
            <a:r>
              <a:rPr lang="es-ES_tradnl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Técnica en </a:t>
            </a:r>
            <a:r>
              <a:rPr lang="es-ES_tradnl" sz="3300" dirty="0">
                <a:latin typeface="Verdana" pitchFamily="34" charset="0"/>
                <a:ea typeface="Verdana" pitchFamily="34" charset="0"/>
                <a:cs typeface="Verdana" pitchFamily="34" charset="0"/>
              </a:rPr>
              <a:t>Informática de Gestión</a:t>
            </a:r>
          </a:p>
          <a:p>
            <a:endParaRPr lang="es-ES_tradnl" sz="3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s-ES_tradnl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Jorge Navarrete Argilés</a:t>
            </a:r>
            <a:endParaRPr lang="es-ES_tradnl" sz="3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240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27242"/>
          </a:xfrm>
        </p:spPr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700808"/>
            <a:ext cx="6196405" cy="4022261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AR-</a:t>
            </a:r>
            <a:r>
              <a:rPr lang="es-ES_tradnl" dirty="0" err="1"/>
              <a:t>Rehab</a:t>
            </a:r>
            <a:r>
              <a:rPr lang="es-ES_tradnl" dirty="0"/>
              <a:t> – </a:t>
            </a:r>
            <a:r>
              <a:rPr lang="es-ES_tradnl" dirty="0" err="1"/>
              <a:t>Augmented</a:t>
            </a:r>
            <a:r>
              <a:rPr lang="es-ES_tradnl" dirty="0"/>
              <a:t> </a:t>
            </a:r>
            <a:r>
              <a:rPr lang="es-ES_tradnl" dirty="0" err="1"/>
              <a:t>Reality</a:t>
            </a:r>
            <a:r>
              <a:rPr lang="es-ES_tradnl" dirty="0"/>
              <a:t> </a:t>
            </a:r>
            <a:r>
              <a:rPr lang="es-ES_tradnl" dirty="0" err="1"/>
              <a:t>Rehabilitation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7128792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Upper-limb stroke rehabilitation</a:t>
            </a:r>
          </a:p>
          <a:p>
            <a:pPr marL="0" indent="0" algn="just">
              <a:buNone/>
            </a:pPr>
            <a:r>
              <a:rPr lang="es-ES_tradnl" dirty="0" smtClean="0"/>
              <a:t>Características:</a:t>
            </a:r>
          </a:p>
          <a:p>
            <a:pPr algn="just"/>
            <a:r>
              <a:rPr lang="es-ES_tradnl" dirty="0" smtClean="0"/>
              <a:t>Necesita el uso de una WebCam</a:t>
            </a:r>
          </a:p>
          <a:p>
            <a:pPr algn="just"/>
            <a:r>
              <a:rPr lang="es-ES_tradnl" dirty="0" smtClean="0"/>
              <a:t>Precisa de Indicadores de posición para realizar el seguimiento.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92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err="1"/>
              <a:t>Upper-limb</a:t>
            </a:r>
            <a:r>
              <a:rPr lang="es-ES_tradnl" dirty="0"/>
              <a:t> </a:t>
            </a:r>
            <a:r>
              <a:rPr lang="es-ES_tradnl" dirty="0" err="1"/>
              <a:t>stroke</a:t>
            </a:r>
            <a:r>
              <a:rPr lang="es-ES_tradnl" dirty="0"/>
              <a:t> </a:t>
            </a:r>
            <a:r>
              <a:rPr lang="es-ES_tradnl" dirty="0" err="1"/>
              <a:t>rehabilitation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18871" t="51132" r="51323" b="22518"/>
          <a:stretch/>
        </p:blipFill>
        <p:spPr bwMode="auto">
          <a:xfrm>
            <a:off x="1115616" y="3068960"/>
            <a:ext cx="6984776" cy="2808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03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2132856"/>
            <a:ext cx="6196405" cy="3603812"/>
          </a:xfrm>
        </p:spPr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Mejoras de nuestro sistema:</a:t>
            </a:r>
          </a:p>
          <a:p>
            <a:pPr algn="just"/>
            <a:r>
              <a:rPr lang="es-ES_tradnl" dirty="0" smtClean="0"/>
              <a:t>Reducción de costes.</a:t>
            </a:r>
          </a:p>
          <a:p>
            <a:pPr algn="just"/>
            <a:r>
              <a:rPr lang="es-ES_tradnl" dirty="0" smtClean="0"/>
              <a:t>Simplificación del software de procesamiento de datos.</a:t>
            </a:r>
          </a:p>
          <a:p>
            <a:pPr algn="just"/>
            <a:r>
              <a:rPr lang="es-ES_tradnl" dirty="0" smtClean="0"/>
              <a:t>No necesita Trackers ni otros dispositivos de seguimiento.</a:t>
            </a:r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10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Tecnologías Empleadas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2913" algn="just">
              <a:buNone/>
            </a:pPr>
            <a:r>
              <a:rPr lang="es-ES_tradnl" dirty="0" smtClean="0"/>
              <a:t>Para el desarrollo del proyecto se han necesitado de las siguientes tecnologías:</a:t>
            </a:r>
          </a:p>
          <a:p>
            <a:pPr lvl="2" algn="just"/>
            <a:r>
              <a:rPr lang="es-ES_tradnl" dirty="0" smtClean="0"/>
              <a:t>MySQL</a:t>
            </a:r>
          </a:p>
          <a:p>
            <a:pPr lvl="2" algn="just"/>
            <a:r>
              <a:rPr lang="es-ES_tradnl" dirty="0" smtClean="0"/>
              <a:t>.NET Framework 4.0</a:t>
            </a:r>
          </a:p>
          <a:p>
            <a:pPr lvl="2" algn="just"/>
            <a:r>
              <a:rPr lang="es-ES_tradnl" dirty="0" smtClean="0"/>
              <a:t>XNA Game Studio</a:t>
            </a:r>
          </a:p>
          <a:p>
            <a:pPr lvl="2" algn="just"/>
            <a:r>
              <a:rPr lang="es-ES_tradnl" dirty="0" smtClean="0"/>
              <a:t>GoblinXNA</a:t>
            </a:r>
          </a:p>
          <a:p>
            <a:pPr lvl="2" algn="just"/>
            <a:r>
              <a:rPr lang="es-ES_tradnl" dirty="0" smtClean="0"/>
              <a:t>Visual Studio 2010</a:t>
            </a:r>
          </a:p>
          <a:p>
            <a:pPr lvl="2" algn="just"/>
            <a:r>
              <a:rPr lang="es-ES_tradnl" dirty="0" smtClean="0"/>
              <a:t>Kinect SDK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2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Tecnologías Empleadas</a:t>
            </a:r>
            <a:endParaRPr lang="es-ES_tradn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576558"/>
              </p:ext>
            </p:extLst>
          </p:nvPr>
        </p:nvGraphicFramePr>
        <p:xfrm>
          <a:off x="827584" y="2132856"/>
          <a:ext cx="7467601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967"/>
                <a:gridCol w="5236634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Tecnología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Uso</a:t>
                      </a:r>
                      <a:endParaRPr lang="es-ES_tradnl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MySQL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SGBD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usado para crear la base de datos.</a:t>
                      </a:r>
                      <a:endParaRPr lang="es-ES_tradnl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.NET</a:t>
                      </a:r>
                      <a:r>
                        <a:rPr lang="es-ES_tradnl" baseline="0" dirty="0" smtClean="0"/>
                        <a:t> FRAMEWORK 4.0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 smtClean="0"/>
                        <a:t>Framework</a:t>
                      </a:r>
                      <a:r>
                        <a:rPr lang="es-ES_tradnl" baseline="0" dirty="0" smtClean="0"/>
                        <a:t> de Microsoft que permite la creación de aplicaciones para Windows.</a:t>
                      </a:r>
                      <a:endParaRPr lang="es-ES_tradnl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XNA</a:t>
                      </a:r>
                      <a:r>
                        <a:rPr lang="es-ES_tradnl" baseline="0" dirty="0" smtClean="0"/>
                        <a:t> Game Studio 4.0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 smtClean="0"/>
                        <a:t>Framework de Microsoft</a:t>
                      </a:r>
                      <a:r>
                        <a:rPr lang="es-ES_tradnl" baseline="0" dirty="0" smtClean="0"/>
                        <a:t> que permite la creación de videojuegos para Windows, XBOX o Windows Phone 7</a:t>
                      </a:r>
                      <a:endParaRPr lang="es-ES_tradnl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GoblinXNA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 smtClean="0"/>
                        <a:t>Librería que permite la creación</a:t>
                      </a:r>
                      <a:r>
                        <a:rPr lang="es-ES_tradnl" baseline="0" dirty="0" smtClean="0"/>
                        <a:t> de aplicaciones en Realidad Aumentada así como el uso de menús de interfaz de usuario.</a:t>
                      </a:r>
                      <a:endParaRPr lang="es-ES_tradnl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Visual Studio 2010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 smtClean="0"/>
                        <a:t>Entorno</a:t>
                      </a:r>
                      <a:r>
                        <a:rPr lang="es-ES_tradnl" baseline="0" dirty="0" smtClean="0"/>
                        <a:t> de desarrollo de aplicaciones de Microsoft.</a:t>
                      </a:r>
                      <a:endParaRPr lang="es-ES_tradnl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Kinect</a:t>
                      </a:r>
                      <a:r>
                        <a:rPr lang="es-ES_tradnl" baseline="0" dirty="0" smtClean="0"/>
                        <a:t> SDK</a:t>
                      </a:r>
                      <a:endParaRPr lang="es-ES_tradnl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 smtClean="0"/>
                        <a:t>Drivers</a:t>
                      </a:r>
                      <a:r>
                        <a:rPr lang="es-ES_tradnl" baseline="0" dirty="0" smtClean="0"/>
                        <a:t> y API oficiales de Microsoft para Kinect.</a:t>
                      </a:r>
                      <a:endParaRPr lang="es-ES_tradnl" dirty="0"/>
                    </a:p>
                  </a:txBody>
                  <a:tcPr marL="82973" marR="829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Problemas durante el desarrollo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Diferentes problemas: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Desconocimiento de la tecnología de Kinect</a:t>
            </a:r>
          </a:p>
          <a:p>
            <a:r>
              <a:rPr lang="es-ES_tradnl" dirty="0" smtClean="0"/>
              <a:t>Desconocimiento de los métodos de diseño de videojuegos</a:t>
            </a:r>
          </a:p>
          <a:p>
            <a:r>
              <a:rPr lang="es-ES_tradnl" dirty="0" smtClean="0"/>
              <a:t>Actualización constante del SDK de Kinect.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16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El principal objetivo era realizar una aplicación para la rehabilitación de personas con daño cerebral adquirido.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 smtClean="0"/>
              <a:t>Se pretendía también que la aplicación generase estadísticas del juego.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75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Desarrollo Futuro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Las líneas de desarrollo futuras son las siguientes:</a:t>
            </a:r>
          </a:p>
          <a:p>
            <a:r>
              <a:rPr lang="es-ES_tradnl" dirty="0" smtClean="0"/>
              <a:t>Realización de la aplicación en 3 dimensiones</a:t>
            </a:r>
            <a:endParaRPr lang="es-ES_tradnl" dirty="0"/>
          </a:p>
          <a:p>
            <a:r>
              <a:rPr lang="es-ES_tradnl" dirty="0" smtClean="0"/>
              <a:t>Generación de estadísticas mas completas</a:t>
            </a:r>
            <a:endParaRPr lang="es-ES_tradnl" dirty="0"/>
          </a:p>
          <a:p>
            <a:r>
              <a:rPr lang="es-ES_tradnl" dirty="0" smtClean="0"/>
              <a:t>Permitir la generación de gráficas con las estadísticas recogidas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1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GRACIAS </a:t>
            </a:r>
            <a:br>
              <a:rPr lang="es-ES_tradnl" dirty="0" smtClean="0"/>
            </a:br>
            <a:r>
              <a:rPr lang="es-ES_tradnl" dirty="0" smtClean="0"/>
              <a:t>POR SU ATENCIÓN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8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endParaRPr lang="es-ES_trad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Motivación</a:t>
            </a:r>
          </a:p>
          <a:p>
            <a:r>
              <a:rPr lang="es-ES_tradnl" dirty="0" smtClean="0"/>
              <a:t>¿Qué es Kinect?</a:t>
            </a:r>
          </a:p>
          <a:p>
            <a:r>
              <a:rPr lang="es-ES_tradnl" dirty="0" smtClean="0"/>
              <a:t>Descripción del sistema</a:t>
            </a:r>
          </a:p>
          <a:p>
            <a:r>
              <a:rPr lang="es-ES_tradnl" dirty="0" smtClean="0"/>
              <a:t>Estado del Arte</a:t>
            </a:r>
          </a:p>
          <a:p>
            <a:r>
              <a:rPr lang="es-ES_tradnl" dirty="0" smtClean="0"/>
              <a:t>Tecnologías</a:t>
            </a:r>
          </a:p>
          <a:p>
            <a:r>
              <a:rPr lang="es-ES_tradnl" dirty="0" smtClean="0"/>
              <a:t>Problemas durante el desarrollo</a:t>
            </a:r>
          </a:p>
          <a:p>
            <a:r>
              <a:rPr lang="es-ES_tradnl" dirty="0" smtClean="0"/>
              <a:t>Conclusiones</a:t>
            </a:r>
          </a:p>
          <a:p>
            <a:r>
              <a:rPr lang="es-ES_tradnl" dirty="0" smtClean="0"/>
              <a:t>Desarrollo Futuro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541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Motivación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Adentrarme en un campo de investigación sin explotar.</a:t>
            </a:r>
          </a:p>
          <a:p>
            <a:r>
              <a:rPr lang="es-ES_tradnl" dirty="0" smtClean="0"/>
              <a:t>Ayudar a personas con problemas a mejorar su calidad de vida.</a:t>
            </a:r>
          </a:p>
          <a:p>
            <a:r>
              <a:rPr lang="es-ES_tradnl" dirty="0" smtClean="0"/>
              <a:t>Aprender a crear aplicaciones en </a:t>
            </a:r>
            <a:r>
              <a:rPr lang="es-ES_tradnl" smtClean="0"/>
              <a:t>realidad aumentada.</a:t>
            </a:r>
            <a:endParaRPr lang="es-ES_tradnl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2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Kinect?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2913" algn="just">
              <a:buNone/>
            </a:pPr>
            <a:r>
              <a:rPr lang="es-ES_tradnl" dirty="0" smtClean="0"/>
              <a:t>Kinect es un dispositivo desarrollado por Microsoft y que originalmente se orientó a su uso en videojuegos.</a:t>
            </a:r>
          </a:p>
          <a:p>
            <a:pPr marL="0" indent="442913">
              <a:buNone/>
            </a:pPr>
            <a:endParaRPr lang="es-ES_tradnl" dirty="0" smtClean="0"/>
          </a:p>
          <a:p>
            <a:pPr marL="0" indent="442913">
              <a:buNone/>
            </a:pPr>
            <a:r>
              <a:rPr lang="es-ES_tradnl" dirty="0" smtClean="0"/>
              <a:t>Consiste en una cámara con dos lentes y un lector de infrarrojos que permite capturar las posiciones de una o varias personas que se encuentren frente a ella.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5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Kinect?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_tradnl" dirty="0" smtClean="0"/>
              <a:t>Ejemplos de aplicaciones alternativas de Kinect: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algn="just"/>
            <a:r>
              <a:rPr lang="es-ES_tradnl" dirty="0" smtClean="0"/>
              <a:t>Diagnóstico de desórdenes mentales en niños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Cirugía robótica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Simulador de un probador de ropa.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43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Kinect?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Funcionamiento de Kinect:</a:t>
            </a:r>
            <a:endParaRPr lang="es-ES_tradnl" dirty="0"/>
          </a:p>
        </p:txBody>
      </p:sp>
      <p:pic>
        <p:nvPicPr>
          <p:cNvPr id="5" name="4 Imagen" title="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05124"/>
            <a:ext cx="6984776" cy="2828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Descripción del sistema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Características: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 smtClean="0"/>
              <a:t>Aplicación para Rehabilitación de pacientes.</a:t>
            </a:r>
          </a:p>
          <a:p>
            <a:pPr algn="just"/>
            <a:r>
              <a:rPr lang="es-ES_tradnl" dirty="0" smtClean="0"/>
              <a:t>Realidad Aumentada</a:t>
            </a:r>
          </a:p>
          <a:p>
            <a:pPr algn="just"/>
            <a:r>
              <a:rPr lang="es-ES_tradnl" dirty="0" smtClean="0"/>
              <a:t>Uso del dispositivo Kinect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6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Aplicaciones de Realidad Aumentada para rehabilitación: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algn="just"/>
            <a:r>
              <a:rPr lang="es-ES_tradnl" dirty="0"/>
              <a:t>AR-Rehab – Augmented Reality Rehabilitation</a:t>
            </a:r>
          </a:p>
          <a:p>
            <a:pPr algn="just"/>
            <a:r>
              <a:rPr lang="es-ES_tradnl" dirty="0"/>
              <a:t>Upper-limb stroke rehabilitation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29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AR-Rehab – Augmented Reality Rehabilitation</a:t>
            </a:r>
          </a:p>
          <a:p>
            <a:pPr marL="0" indent="0" algn="just">
              <a:buNone/>
            </a:pPr>
            <a:r>
              <a:rPr lang="es-ES_tradnl" dirty="0" smtClean="0"/>
              <a:t>Características:</a:t>
            </a:r>
          </a:p>
          <a:p>
            <a:pPr algn="just"/>
            <a:r>
              <a:rPr lang="es-ES_tradnl" dirty="0" smtClean="0"/>
              <a:t>Usa dispositivos de visualización como monitores o gafas de realidad aumentada.</a:t>
            </a:r>
          </a:p>
          <a:p>
            <a:pPr algn="just"/>
            <a:r>
              <a:rPr lang="es-ES_tradnl" dirty="0" smtClean="0"/>
              <a:t>Precisa de detectores de movimiento (Trackers)</a:t>
            </a:r>
          </a:p>
          <a:p>
            <a:pPr algn="just"/>
            <a:r>
              <a:rPr lang="es-ES_tradnl" dirty="0" smtClean="0"/>
              <a:t>Necesita un complejo sistema de procesamiento.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2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127</TotalTime>
  <Words>519</Words>
  <Application>Microsoft Office PowerPoint</Application>
  <PresentationFormat>Presentación en pantalla (4:3)</PresentationFormat>
  <Paragraphs>104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Chincheta</vt:lpstr>
      <vt:lpstr>SISTEMAS DE REALIDAD AUMENTADA PARA EL TRATAMIENTO DE PACIENTES USANDO DISPOSITIVOS DE SEGUIMIENTO</vt:lpstr>
      <vt:lpstr>Índice</vt:lpstr>
      <vt:lpstr>Motivación</vt:lpstr>
      <vt:lpstr>¿Qué es Kinect?</vt:lpstr>
      <vt:lpstr>¿Qué es Kinect?</vt:lpstr>
      <vt:lpstr>¿Qué es Kinect?</vt:lpstr>
      <vt:lpstr>Descripción del sistema</vt:lpstr>
      <vt:lpstr>Estado del Arte</vt:lpstr>
      <vt:lpstr>Estado del Arte</vt:lpstr>
      <vt:lpstr>Estado del Arte</vt:lpstr>
      <vt:lpstr>Estado del Arte</vt:lpstr>
      <vt:lpstr>Estado del Arte</vt:lpstr>
      <vt:lpstr>Estado del Arte</vt:lpstr>
      <vt:lpstr>Tecnologías Empleadas</vt:lpstr>
      <vt:lpstr>Tecnologías Empleadas</vt:lpstr>
      <vt:lpstr>Problemas durante el desarrollo</vt:lpstr>
      <vt:lpstr>Conclusiones</vt:lpstr>
      <vt:lpstr>Desarrollo Futuro</vt:lpstr>
      <vt:lpstr>GRACIAS 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REALIDAD AUMENTADA PARA EL TRATAMIENTO DE PACIENTES USANDO DISPOSITIVOS DE SEGUIMIENTO</dc:title>
  <dc:creator>Jorge Navarrete</dc:creator>
  <cp:lastModifiedBy>Jorge Navarrete</cp:lastModifiedBy>
  <cp:revision>39</cp:revision>
  <cp:lastPrinted>2012-04-22T14:12:47Z</cp:lastPrinted>
  <dcterms:created xsi:type="dcterms:W3CDTF">2012-04-12T09:45:33Z</dcterms:created>
  <dcterms:modified xsi:type="dcterms:W3CDTF">2012-04-24T09:52:05Z</dcterms:modified>
</cp:coreProperties>
</file>