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65" r:id="rId5"/>
    <p:sldId id="274" r:id="rId6"/>
    <p:sldId id="270" r:id="rId7"/>
    <p:sldId id="261" r:id="rId8"/>
    <p:sldId id="275" r:id="rId9"/>
    <p:sldId id="273" r:id="rId10"/>
    <p:sldId id="278" r:id="rId11"/>
    <p:sldId id="260" r:id="rId12"/>
    <p:sldId id="264" r:id="rId13"/>
    <p:sldId id="269" r:id="rId14"/>
    <p:sldId id="266" r:id="rId15"/>
    <p:sldId id="268" r:id="rId16"/>
    <p:sldId id="277" r:id="rId17"/>
    <p:sldId id="279"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84AE67-7BC5-4104-A9E6-042D5B7F0B5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67B0D63-B03F-4BEA-B814-6FC8D1DF9BDF}">
      <dgm:prSet/>
      <dgm:spPr/>
      <dgm:t>
        <a:bodyPr/>
        <a:lstStyle/>
        <a:p>
          <a:r>
            <a:rPr lang="en-GB" dirty="0"/>
            <a:t>GitHub</a:t>
          </a:r>
          <a:endParaRPr lang="en-US" dirty="0"/>
        </a:p>
      </dgm:t>
    </dgm:pt>
    <dgm:pt modelId="{F0ADB9C7-DC72-4ACA-AB4E-6BA52CC887D2}" type="parTrans" cxnId="{D20DB504-26FA-4D66-BAC3-170C1B261671}">
      <dgm:prSet/>
      <dgm:spPr/>
      <dgm:t>
        <a:bodyPr/>
        <a:lstStyle/>
        <a:p>
          <a:endParaRPr lang="en-US"/>
        </a:p>
      </dgm:t>
    </dgm:pt>
    <dgm:pt modelId="{9C07D5CE-4E81-4376-96A2-99E0666BAAD3}" type="sibTrans" cxnId="{D20DB504-26FA-4D66-BAC3-170C1B261671}">
      <dgm:prSet/>
      <dgm:spPr/>
      <dgm:t>
        <a:bodyPr/>
        <a:lstStyle/>
        <a:p>
          <a:endParaRPr lang="en-US"/>
        </a:p>
      </dgm:t>
    </dgm:pt>
    <dgm:pt modelId="{16A2A426-7AEF-4631-BBCB-0F549A5F3678}">
      <dgm:prSet/>
      <dgm:spPr/>
      <dgm:t>
        <a:bodyPr/>
        <a:lstStyle/>
        <a:p>
          <a:r>
            <a:rPr lang="en-GB" b="0" i="0"/>
            <a:t>Microsoft Teams</a:t>
          </a:r>
          <a:endParaRPr lang="en-US"/>
        </a:p>
      </dgm:t>
    </dgm:pt>
    <dgm:pt modelId="{BD29419B-A47F-4FBB-92C7-EDB19F54AEF1}" type="parTrans" cxnId="{9FEA7EA3-C542-4484-806B-690A4AA3ACE1}">
      <dgm:prSet/>
      <dgm:spPr/>
      <dgm:t>
        <a:bodyPr/>
        <a:lstStyle/>
        <a:p>
          <a:endParaRPr lang="en-US"/>
        </a:p>
      </dgm:t>
    </dgm:pt>
    <dgm:pt modelId="{0FAA15C3-21AF-4DCC-B1E5-00D7E1827C0B}" type="sibTrans" cxnId="{9FEA7EA3-C542-4484-806B-690A4AA3ACE1}">
      <dgm:prSet/>
      <dgm:spPr/>
      <dgm:t>
        <a:bodyPr/>
        <a:lstStyle/>
        <a:p>
          <a:endParaRPr lang="en-US"/>
        </a:p>
      </dgm:t>
    </dgm:pt>
    <dgm:pt modelId="{3251E7DA-601B-40FC-B082-9A7564D17F55}">
      <dgm:prSet/>
      <dgm:spPr/>
      <dgm:t>
        <a:bodyPr/>
        <a:lstStyle/>
        <a:p>
          <a:r>
            <a:rPr lang="en-GB" b="0" i="0" dirty="0"/>
            <a:t>Google Drive</a:t>
          </a:r>
          <a:endParaRPr lang="en-US" dirty="0"/>
        </a:p>
      </dgm:t>
    </dgm:pt>
    <dgm:pt modelId="{3718E3D8-5833-48BE-9A4C-9CA09EF362E9}" type="parTrans" cxnId="{AB0974F8-C86B-4F1F-8103-B072385C9A0E}">
      <dgm:prSet/>
      <dgm:spPr/>
      <dgm:t>
        <a:bodyPr/>
        <a:lstStyle/>
        <a:p>
          <a:endParaRPr lang="en-US"/>
        </a:p>
      </dgm:t>
    </dgm:pt>
    <dgm:pt modelId="{A2F16D18-8C9E-4A4A-ACD0-EE70B867868A}" type="sibTrans" cxnId="{AB0974F8-C86B-4F1F-8103-B072385C9A0E}">
      <dgm:prSet/>
      <dgm:spPr/>
      <dgm:t>
        <a:bodyPr/>
        <a:lstStyle/>
        <a:p>
          <a:endParaRPr lang="en-US"/>
        </a:p>
      </dgm:t>
    </dgm:pt>
    <dgm:pt modelId="{CD723A45-BBD8-487B-97E1-6C12B43C11BB}" type="pres">
      <dgm:prSet presAssocID="{1684AE67-7BC5-4104-A9E6-042D5B7F0B5F}" presName="vert0" presStyleCnt="0">
        <dgm:presLayoutVars>
          <dgm:dir/>
          <dgm:animOne val="branch"/>
          <dgm:animLvl val="lvl"/>
        </dgm:presLayoutVars>
      </dgm:prSet>
      <dgm:spPr/>
    </dgm:pt>
    <dgm:pt modelId="{681E43FD-07E1-4475-870A-012FA3FF4062}" type="pres">
      <dgm:prSet presAssocID="{B67B0D63-B03F-4BEA-B814-6FC8D1DF9BDF}" presName="thickLine" presStyleLbl="alignNode1" presStyleIdx="0" presStyleCnt="3"/>
      <dgm:spPr/>
    </dgm:pt>
    <dgm:pt modelId="{25591946-AC10-4FD6-9165-1EF604A12954}" type="pres">
      <dgm:prSet presAssocID="{B67B0D63-B03F-4BEA-B814-6FC8D1DF9BDF}" presName="horz1" presStyleCnt="0"/>
      <dgm:spPr/>
    </dgm:pt>
    <dgm:pt modelId="{AC6B2051-C76E-468D-99DE-FA74AC4A9685}" type="pres">
      <dgm:prSet presAssocID="{B67B0D63-B03F-4BEA-B814-6FC8D1DF9BDF}" presName="tx1" presStyleLbl="revTx" presStyleIdx="0" presStyleCnt="3"/>
      <dgm:spPr/>
    </dgm:pt>
    <dgm:pt modelId="{87FE4E74-03D2-4BCE-9B03-B178ED4AF977}" type="pres">
      <dgm:prSet presAssocID="{B67B0D63-B03F-4BEA-B814-6FC8D1DF9BDF}" presName="vert1" presStyleCnt="0"/>
      <dgm:spPr/>
    </dgm:pt>
    <dgm:pt modelId="{7C816364-1152-4D5C-BF26-7E9D9B553060}" type="pres">
      <dgm:prSet presAssocID="{16A2A426-7AEF-4631-BBCB-0F549A5F3678}" presName="thickLine" presStyleLbl="alignNode1" presStyleIdx="1" presStyleCnt="3"/>
      <dgm:spPr/>
    </dgm:pt>
    <dgm:pt modelId="{9F1186E5-22AB-4687-8D53-6823C9394877}" type="pres">
      <dgm:prSet presAssocID="{16A2A426-7AEF-4631-BBCB-0F549A5F3678}" presName="horz1" presStyleCnt="0"/>
      <dgm:spPr/>
    </dgm:pt>
    <dgm:pt modelId="{D212022E-D3F8-4C7C-A971-BA0CDDB54DA1}" type="pres">
      <dgm:prSet presAssocID="{16A2A426-7AEF-4631-BBCB-0F549A5F3678}" presName="tx1" presStyleLbl="revTx" presStyleIdx="1" presStyleCnt="3"/>
      <dgm:spPr/>
    </dgm:pt>
    <dgm:pt modelId="{51A7E83E-4A5F-46D4-971B-25832E98DACE}" type="pres">
      <dgm:prSet presAssocID="{16A2A426-7AEF-4631-BBCB-0F549A5F3678}" presName="vert1" presStyleCnt="0"/>
      <dgm:spPr/>
    </dgm:pt>
    <dgm:pt modelId="{C127FA1F-1FD1-4BE9-9B0F-2D9D26CF73CD}" type="pres">
      <dgm:prSet presAssocID="{3251E7DA-601B-40FC-B082-9A7564D17F55}" presName="thickLine" presStyleLbl="alignNode1" presStyleIdx="2" presStyleCnt="3"/>
      <dgm:spPr/>
    </dgm:pt>
    <dgm:pt modelId="{EAFBB445-0891-43D5-9E90-C80D4A7AD2EA}" type="pres">
      <dgm:prSet presAssocID="{3251E7DA-601B-40FC-B082-9A7564D17F55}" presName="horz1" presStyleCnt="0"/>
      <dgm:spPr/>
    </dgm:pt>
    <dgm:pt modelId="{4ACB00AF-23A3-465D-8873-1A8BE8BED52D}" type="pres">
      <dgm:prSet presAssocID="{3251E7DA-601B-40FC-B082-9A7564D17F55}" presName="tx1" presStyleLbl="revTx" presStyleIdx="2" presStyleCnt="3"/>
      <dgm:spPr/>
    </dgm:pt>
    <dgm:pt modelId="{6C3094F6-ED48-4722-B604-D5E0EAD3CA48}" type="pres">
      <dgm:prSet presAssocID="{3251E7DA-601B-40FC-B082-9A7564D17F55}" presName="vert1" presStyleCnt="0"/>
      <dgm:spPr/>
    </dgm:pt>
  </dgm:ptLst>
  <dgm:cxnLst>
    <dgm:cxn modelId="{D20DB504-26FA-4D66-BAC3-170C1B261671}" srcId="{1684AE67-7BC5-4104-A9E6-042D5B7F0B5F}" destId="{B67B0D63-B03F-4BEA-B814-6FC8D1DF9BDF}" srcOrd="0" destOrd="0" parTransId="{F0ADB9C7-DC72-4ACA-AB4E-6BA52CC887D2}" sibTransId="{9C07D5CE-4E81-4376-96A2-99E0666BAAD3}"/>
    <dgm:cxn modelId="{53AB3024-FD28-42ED-A6D8-6AB4C83810D5}" type="presOf" srcId="{1684AE67-7BC5-4104-A9E6-042D5B7F0B5F}" destId="{CD723A45-BBD8-487B-97E1-6C12B43C11BB}" srcOrd="0" destOrd="0" presId="urn:microsoft.com/office/officeart/2008/layout/LinedList"/>
    <dgm:cxn modelId="{C8974594-868F-4D60-A206-18EEF270663F}" type="presOf" srcId="{16A2A426-7AEF-4631-BBCB-0F549A5F3678}" destId="{D212022E-D3F8-4C7C-A971-BA0CDDB54DA1}" srcOrd="0" destOrd="0" presId="urn:microsoft.com/office/officeart/2008/layout/LinedList"/>
    <dgm:cxn modelId="{9FEA7EA3-C542-4484-806B-690A4AA3ACE1}" srcId="{1684AE67-7BC5-4104-A9E6-042D5B7F0B5F}" destId="{16A2A426-7AEF-4631-BBCB-0F549A5F3678}" srcOrd="1" destOrd="0" parTransId="{BD29419B-A47F-4FBB-92C7-EDB19F54AEF1}" sibTransId="{0FAA15C3-21AF-4DCC-B1E5-00D7E1827C0B}"/>
    <dgm:cxn modelId="{199B7CC3-13E1-4718-B837-650A545E7BDF}" type="presOf" srcId="{B67B0D63-B03F-4BEA-B814-6FC8D1DF9BDF}" destId="{AC6B2051-C76E-468D-99DE-FA74AC4A9685}" srcOrd="0" destOrd="0" presId="urn:microsoft.com/office/officeart/2008/layout/LinedList"/>
    <dgm:cxn modelId="{E3C81BE4-297D-47BE-9855-0CDF54F97CFC}" type="presOf" srcId="{3251E7DA-601B-40FC-B082-9A7564D17F55}" destId="{4ACB00AF-23A3-465D-8873-1A8BE8BED52D}" srcOrd="0" destOrd="0" presId="urn:microsoft.com/office/officeart/2008/layout/LinedList"/>
    <dgm:cxn modelId="{AB0974F8-C86B-4F1F-8103-B072385C9A0E}" srcId="{1684AE67-7BC5-4104-A9E6-042D5B7F0B5F}" destId="{3251E7DA-601B-40FC-B082-9A7564D17F55}" srcOrd="2" destOrd="0" parTransId="{3718E3D8-5833-48BE-9A4C-9CA09EF362E9}" sibTransId="{A2F16D18-8C9E-4A4A-ACD0-EE70B867868A}"/>
    <dgm:cxn modelId="{FDEF1393-A590-4E65-A5ED-19285310F9E0}" type="presParOf" srcId="{CD723A45-BBD8-487B-97E1-6C12B43C11BB}" destId="{681E43FD-07E1-4475-870A-012FA3FF4062}" srcOrd="0" destOrd="0" presId="urn:microsoft.com/office/officeart/2008/layout/LinedList"/>
    <dgm:cxn modelId="{04C26CCD-056A-45FE-9E38-C1789C3F015F}" type="presParOf" srcId="{CD723A45-BBD8-487B-97E1-6C12B43C11BB}" destId="{25591946-AC10-4FD6-9165-1EF604A12954}" srcOrd="1" destOrd="0" presId="urn:microsoft.com/office/officeart/2008/layout/LinedList"/>
    <dgm:cxn modelId="{0A605F1F-7566-4116-9008-B39EE25BEBCA}" type="presParOf" srcId="{25591946-AC10-4FD6-9165-1EF604A12954}" destId="{AC6B2051-C76E-468D-99DE-FA74AC4A9685}" srcOrd="0" destOrd="0" presId="urn:microsoft.com/office/officeart/2008/layout/LinedList"/>
    <dgm:cxn modelId="{AEEA59EA-5D3D-475D-8B74-4368BB3BD577}" type="presParOf" srcId="{25591946-AC10-4FD6-9165-1EF604A12954}" destId="{87FE4E74-03D2-4BCE-9B03-B178ED4AF977}" srcOrd="1" destOrd="0" presId="urn:microsoft.com/office/officeart/2008/layout/LinedList"/>
    <dgm:cxn modelId="{82FFFE19-25BB-4AE1-A265-33784770EA8C}" type="presParOf" srcId="{CD723A45-BBD8-487B-97E1-6C12B43C11BB}" destId="{7C816364-1152-4D5C-BF26-7E9D9B553060}" srcOrd="2" destOrd="0" presId="urn:microsoft.com/office/officeart/2008/layout/LinedList"/>
    <dgm:cxn modelId="{F2F0A29A-E818-438B-81B8-F995CF790C18}" type="presParOf" srcId="{CD723A45-BBD8-487B-97E1-6C12B43C11BB}" destId="{9F1186E5-22AB-4687-8D53-6823C9394877}" srcOrd="3" destOrd="0" presId="urn:microsoft.com/office/officeart/2008/layout/LinedList"/>
    <dgm:cxn modelId="{376C9B03-E6E9-454C-849C-BA10FC9CF074}" type="presParOf" srcId="{9F1186E5-22AB-4687-8D53-6823C9394877}" destId="{D212022E-D3F8-4C7C-A971-BA0CDDB54DA1}" srcOrd="0" destOrd="0" presId="urn:microsoft.com/office/officeart/2008/layout/LinedList"/>
    <dgm:cxn modelId="{8F3C52FF-A147-4CC0-9EAE-E2FD94468B41}" type="presParOf" srcId="{9F1186E5-22AB-4687-8D53-6823C9394877}" destId="{51A7E83E-4A5F-46D4-971B-25832E98DACE}" srcOrd="1" destOrd="0" presId="urn:microsoft.com/office/officeart/2008/layout/LinedList"/>
    <dgm:cxn modelId="{3341C6B2-65E5-41D1-8456-F3AFAEF37B1E}" type="presParOf" srcId="{CD723A45-BBD8-487B-97E1-6C12B43C11BB}" destId="{C127FA1F-1FD1-4BE9-9B0F-2D9D26CF73CD}" srcOrd="4" destOrd="0" presId="urn:microsoft.com/office/officeart/2008/layout/LinedList"/>
    <dgm:cxn modelId="{5E20F965-D333-4DCC-B1E4-4CEC7ABF51D5}" type="presParOf" srcId="{CD723A45-BBD8-487B-97E1-6C12B43C11BB}" destId="{EAFBB445-0891-43D5-9E90-C80D4A7AD2EA}" srcOrd="5" destOrd="0" presId="urn:microsoft.com/office/officeart/2008/layout/LinedList"/>
    <dgm:cxn modelId="{97B7D0DE-0874-4D05-A616-710A152FFE54}" type="presParOf" srcId="{EAFBB445-0891-43D5-9E90-C80D4A7AD2EA}" destId="{4ACB00AF-23A3-465D-8873-1A8BE8BED52D}" srcOrd="0" destOrd="0" presId="urn:microsoft.com/office/officeart/2008/layout/LinedList"/>
    <dgm:cxn modelId="{D134EF9B-D4E2-434E-9E68-198A13601AEA}" type="presParOf" srcId="{EAFBB445-0891-43D5-9E90-C80D4A7AD2EA}" destId="{6C3094F6-ED48-4722-B604-D5E0EAD3CA48}" srcOrd="1" destOrd="0" presId="urn:microsoft.com/office/officeart/2008/layout/Lin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84AE67-7BC5-4104-A9E6-042D5B7F0B5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1B67E5B-8740-431A-8F41-8A1E053F2931}">
      <dgm:prSet/>
      <dgm:spPr/>
      <dgm:t>
        <a:bodyPr/>
        <a:lstStyle/>
        <a:p>
          <a:r>
            <a:rPr lang="en-SG" b="1" i="0" dirty="0"/>
            <a:t>Microsoft Power BI</a:t>
          </a:r>
          <a:endParaRPr lang="en-US" dirty="0"/>
        </a:p>
      </dgm:t>
    </dgm:pt>
    <dgm:pt modelId="{A5209FA8-D4A5-40AD-B7D0-18895DDCE764}" type="parTrans" cxnId="{8E2829A6-9C31-49DF-81E3-F2E03ED86035}">
      <dgm:prSet/>
      <dgm:spPr/>
      <dgm:t>
        <a:bodyPr/>
        <a:lstStyle/>
        <a:p>
          <a:endParaRPr lang="en-US"/>
        </a:p>
      </dgm:t>
    </dgm:pt>
    <dgm:pt modelId="{BD7D87F3-145A-462C-90BF-1757BD1DC8BC}" type="sibTrans" cxnId="{8E2829A6-9C31-49DF-81E3-F2E03ED86035}">
      <dgm:prSet/>
      <dgm:spPr/>
      <dgm:t>
        <a:bodyPr/>
        <a:lstStyle/>
        <a:p>
          <a:endParaRPr lang="en-US"/>
        </a:p>
      </dgm:t>
    </dgm:pt>
    <dgm:pt modelId="{1EDD8AD7-B2EE-44DF-8A5B-4203B0B0D048}">
      <dgm:prSet/>
      <dgm:spPr/>
      <dgm:t>
        <a:bodyPr/>
        <a:lstStyle/>
        <a:p>
          <a:r>
            <a:rPr lang="en-SG" b="1" i="0"/>
            <a:t>Microsoft Excel</a:t>
          </a:r>
          <a:endParaRPr lang="en-US"/>
        </a:p>
      </dgm:t>
    </dgm:pt>
    <dgm:pt modelId="{39F224FD-0171-4375-B0BF-F98EDAFEB649}" type="parTrans" cxnId="{57F034DD-DF3E-421A-8627-EC44651026B2}">
      <dgm:prSet/>
      <dgm:spPr/>
      <dgm:t>
        <a:bodyPr/>
        <a:lstStyle/>
        <a:p>
          <a:endParaRPr lang="en-US"/>
        </a:p>
      </dgm:t>
    </dgm:pt>
    <dgm:pt modelId="{F19552A7-C7D7-4C20-A538-6344B29BE53C}" type="sibTrans" cxnId="{57F034DD-DF3E-421A-8627-EC44651026B2}">
      <dgm:prSet/>
      <dgm:spPr/>
      <dgm:t>
        <a:bodyPr/>
        <a:lstStyle/>
        <a:p>
          <a:endParaRPr lang="en-US"/>
        </a:p>
      </dgm:t>
    </dgm:pt>
    <dgm:pt modelId="{05B507DA-2585-42CC-995D-AC293D48A8DA}">
      <dgm:prSet/>
      <dgm:spPr/>
      <dgm:t>
        <a:bodyPr/>
        <a:lstStyle/>
        <a:p>
          <a:r>
            <a:rPr lang="en-SG" b="1" i="0"/>
            <a:t>Microsoft SQL Server</a:t>
          </a:r>
          <a:endParaRPr lang="en-US"/>
        </a:p>
      </dgm:t>
    </dgm:pt>
    <dgm:pt modelId="{B81F049E-B438-4DBF-B0C8-1C2896CBA0C9}" type="parTrans" cxnId="{E758DE1D-9FBA-4E29-92A3-D8038118E4FD}">
      <dgm:prSet/>
      <dgm:spPr/>
      <dgm:t>
        <a:bodyPr/>
        <a:lstStyle/>
        <a:p>
          <a:endParaRPr lang="en-US"/>
        </a:p>
      </dgm:t>
    </dgm:pt>
    <dgm:pt modelId="{6318576E-E22C-4CB0-A7DD-0B5F5D877C59}" type="sibTrans" cxnId="{E758DE1D-9FBA-4E29-92A3-D8038118E4FD}">
      <dgm:prSet/>
      <dgm:spPr/>
      <dgm:t>
        <a:bodyPr/>
        <a:lstStyle/>
        <a:p>
          <a:endParaRPr lang="en-US"/>
        </a:p>
      </dgm:t>
    </dgm:pt>
    <dgm:pt modelId="{07C023D1-9A8E-4715-91C1-F2A1D939F721}">
      <dgm:prSet/>
      <dgm:spPr/>
      <dgm:t>
        <a:bodyPr/>
        <a:lstStyle/>
        <a:p>
          <a:r>
            <a:rPr lang="en-SG" b="1"/>
            <a:t>Microsoft Visual Studio Code</a:t>
          </a:r>
          <a:endParaRPr lang="en-US"/>
        </a:p>
      </dgm:t>
    </dgm:pt>
    <dgm:pt modelId="{3686A56A-70B3-4DFE-A9CF-FD6330458720}" type="parTrans" cxnId="{64B61D9A-9838-433C-A162-8063FF2CB192}">
      <dgm:prSet/>
      <dgm:spPr/>
      <dgm:t>
        <a:bodyPr/>
        <a:lstStyle/>
        <a:p>
          <a:endParaRPr lang="en-US"/>
        </a:p>
      </dgm:t>
    </dgm:pt>
    <dgm:pt modelId="{7A524BE6-AF3E-42B8-A6B3-FAEEEBE289FD}" type="sibTrans" cxnId="{64B61D9A-9838-433C-A162-8063FF2CB192}">
      <dgm:prSet/>
      <dgm:spPr/>
      <dgm:t>
        <a:bodyPr/>
        <a:lstStyle/>
        <a:p>
          <a:endParaRPr lang="en-US"/>
        </a:p>
      </dgm:t>
    </dgm:pt>
    <dgm:pt modelId="{5F7ACE36-0DF5-40AA-BB94-0991BCEAE691}">
      <dgm:prSet/>
      <dgm:spPr/>
      <dgm:t>
        <a:bodyPr/>
        <a:lstStyle/>
        <a:p>
          <a:r>
            <a:rPr lang="en-SG" b="1" dirty="0"/>
            <a:t>Lucidchart</a:t>
          </a:r>
          <a:endParaRPr lang="en-US" dirty="0"/>
        </a:p>
      </dgm:t>
    </dgm:pt>
    <dgm:pt modelId="{ED31A20A-FFEA-4DAE-BAD2-20A1F909B96A}" type="parTrans" cxnId="{C16C0F29-575A-44FB-891F-BB8BDA22DC64}">
      <dgm:prSet/>
      <dgm:spPr/>
      <dgm:t>
        <a:bodyPr/>
        <a:lstStyle/>
        <a:p>
          <a:endParaRPr lang="en-US"/>
        </a:p>
      </dgm:t>
    </dgm:pt>
    <dgm:pt modelId="{FE4D2B53-B297-4EB5-B90A-84E99D546396}" type="sibTrans" cxnId="{C16C0F29-575A-44FB-891F-BB8BDA22DC64}">
      <dgm:prSet/>
      <dgm:spPr/>
      <dgm:t>
        <a:bodyPr/>
        <a:lstStyle/>
        <a:p>
          <a:endParaRPr lang="en-US"/>
        </a:p>
      </dgm:t>
    </dgm:pt>
    <dgm:pt modelId="{CD723A45-BBD8-487B-97E1-6C12B43C11BB}" type="pres">
      <dgm:prSet presAssocID="{1684AE67-7BC5-4104-A9E6-042D5B7F0B5F}" presName="vert0" presStyleCnt="0">
        <dgm:presLayoutVars>
          <dgm:dir/>
          <dgm:animOne val="branch"/>
          <dgm:animLvl val="lvl"/>
        </dgm:presLayoutVars>
      </dgm:prSet>
      <dgm:spPr/>
    </dgm:pt>
    <dgm:pt modelId="{C1283D98-49C5-4350-A329-F8ED938B3138}" type="pres">
      <dgm:prSet presAssocID="{51B67E5B-8740-431A-8F41-8A1E053F2931}" presName="thickLine" presStyleLbl="alignNode1" presStyleIdx="0" presStyleCnt="5"/>
      <dgm:spPr/>
    </dgm:pt>
    <dgm:pt modelId="{07834FF4-F935-459D-B259-55D44BC0680E}" type="pres">
      <dgm:prSet presAssocID="{51B67E5B-8740-431A-8F41-8A1E053F2931}" presName="horz1" presStyleCnt="0"/>
      <dgm:spPr/>
    </dgm:pt>
    <dgm:pt modelId="{926D6C48-B62E-4B1E-B0E3-7B0F7D17F557}" type="pres">
      <dgm:prSet presAssocID="{51B67E5B-8740-431A-8F41-8A1E053F2931}" presName="tx1" presStyleLbl="revTx" presStyleIdx="0" presStyleCnt="5"/>
      <dgm:spPr/>
    </dgm:pt>
    <dgm:pt modelId="{295DCA13-7019-422F-B56C-069B0DB8D61C}" type="pres">
      <dgm:prSet presAssocID="{51B67E5B-8740-431A-8F41-8A1E053F2931}" presName="vert1" presStyleCnt="0"/>
      <dgm:spPr/>
    </dgm:pt>
    <dgm:pt modelId="{2DCFAAE9-DB58-4739-AC58-6D932AD2EFE3}" type="pres">
      <dgm:prSet presAssocID="{1EDD8AD7-B2EE-44DF-8A5B-4203B0B0D048}" presName="thickLine" presStyleLbl="alignNode1" presStyleIdx="1" presStyleCnt="5"/>
      <dgm:spPr/>
    </dgm:pt>
    <dgm:pt modelId="{7D4BEE96-CC3A-4499-8B83-D84BC06E5F09}" type="pres">
      <dgm:prSet presAssocID="{1EDD8AD7-B2EE-44DF-8A5B-4203B0B0D048}" presName="horz1" presStyleCnt="0"/>
      <dgm:spPr/>
    </dgm:pt>
    <dgm:pt modelId="{3FB7FB6E-1F87-4820-9E71-953C5C8CCA0C}" type="pres">
      <dgm:prSet presAssocID="{1EDD8AD7-B2EE-44DF-8A5B-4203B0B0D048}" presName="tx1" presStyleLbl="revTx" presStyleIdx="1" presStyleCnt="5"/>
      <dgm:spPr/>
    </dgm:pt>
    <dgm:pt modelId="{B4031893-6F83-4BE4-ACB6-AE8DC9F12087}" type="pres">
      <dgm:prSet presAssocID="{1EDD8AD7-B2EE-44DF-8A5B-4203B0B0D048}" presName="vert1" presStyleCnt="0"/>
      <dgm:spPr/>
    </dgm:pt>
    <dgm:pt modelId="{B22D0AC4-7C57-4E4A-90EB-4FAD8870CE55}" type="pres">
      <dgm:prSet presAssocID="{05B507DA-2585-42CC-995D-AC293D48A8DA}" presName="thickLine" presStyleLbl="alignNode1" presStyleIdx="2" presStyleCnt="5"/>
      <dgm:spPr/>
    </dgm:pt>
    <dgm:pt modelId="{F91CF9DE-E6DB-4986-BF0F-04C2DF459F45}" type="pres">
      <dgm:prSet presAssocID="{05B507DA-2585-42CC-995D-AC293D48A8DA}" presName="horz1" presStyleCnt="0"/>
      <dgm:spPr/>
    </dgm:pt>
    <dgm:pt modelId="{DCFE5ACF-8292-43F6-8AB7-181A8ABF959C}" type="pres">
      <dgm:prSet presAssocID="{05B507DA-2585-42CC-995D-AC293D48A8DA}" presName="tx1" presStyleLbl="revTx" presStyleIdx="2" presStyleCnt="5"/>
      <dgm:spPr/>
    </dgm:pt>
    <dgm:pt modelId="{9B38F07F-88D1-4DC5-AE28-1ACD028BF1CD}" type="pres">
      <dgm:prSet presAssocID="{05B507DA-2585-42CC-995D-AC293D48A8DA}" presName="vert1" presStyleCnt="0"/>
      <dgm:spPr/>
    </dgm:pt>
    <dgm:pt modelId="{A32C4C8E-01ED-4081-819D-AF30FD7712A8}" type="pres">
      <dgm:prSet presAssocID="{07C023D1-9A8E-4715-91C1-F2A1D939F721}" presName="thickLine" presStyleLbl="alignNode1" presStyleIdx="3" presStyleCnt="5"/>
      <dgm:spPr/>
    </dgm:pt>
    <dgm:pt modelId="{5C211882-D300-45B2-B4C8-969264A8F19B}" type="pres">
      <dgm:prSet presAssocID="{07C023D1-9A8E-4715-91C1-F2A1D939F721}" presName="horz1" presStyleCnt="0"/>
      <dgm:spPr/>
    </dgm:pt>
    <dgm:pt modelId="{2BCCDFC8-A96B-4D6A-A32F-4F9E785B03DE}" type="pres">
      <dgm:prSet presAssocID="{07C023D1-9A8E-4715-91C1-F2A1D939F721}" presName="tx1" presStyleLbl="revTx" presStyleIdx="3" presStyleCnt="5"/>
      <dgm:spPr/>
    </dgm:pt>
    <dgm:pt modelId="{F2941AE2-8A1C-47BA-B3CF-060F5657F20F}" type="pres">
      <dgm:prSet presAssocID="{07C023D1-9A8E-4715-91C1-F2A1D939F721}" presName="vert1" presStyleCnt="0"/>
      <dgm:spPr/>
    </dgm:pt>
    <dgm:pt modelId="{8091D3D6-9364-4F19-887E-4285EE1299B4}" type="pres">
      <dgm:prSet presAssocID="{5F7ACE36-0DF5-40AA-BB94-0991BCEAE691}" presName="thickLine" presStyleLbl="alignNode1" presStyleIdx="4" presStyleCnt="5"/>
      <dgm:spPr/>
    </dgm:pt>
    <dgm:pt modelId="{16388150-40F3-4B64-8ABC-F1BF5CDE5A50}" type="pres">
      <dgm:prSet presAssocID="{5F7ACE36-0DF5-40AA-BB94-0991BCEAE691}" presName="horz1" presStyleCnt="0"/>
      <dgm:spPr/>
    </dgm:pt>
    <dgm:pt modelId="{080A4185-B1E4-489B-AAC8-0CF00A0EB3A3}" type="pres">
      <dgm:prSet presAssocID="{5F7ACE36-0DF5-40AA-BB94-0991BCEAE691}" presName="tx1" presStyleLbl="revTx" presStyleIdx="4" presStyleCnt="5"/>
      <dgm:spPr/>
    </dgm:pt>
    <dgm:pt modelId="{C2D1841A-2318-4A38-9A2D-0A604D912594}" type="pres">
      <dgm:prSet presAssocID="{5F7ACE36-0DF5-40AA-BB94-0991BCEAE691}" presName="vert1" presStyleCnt="0"/>
      <dgm:spPr/>
    </dgm:pt>
  </dgm:ptLst>
  <dgm:cxnLst>
    <dgm:cxn modelId="{33FDA601-C9C9-42C0-AA11-9EBA4F15355D}" type="presOf" srcId="{05B507DA-2585-42CC-995D-AC293D48A8DA}" destId="{DCFE5ACF-8292-43F6-8AB7-181A8ABF959C}" srcOrd="0" destOrd="0" presId="urn:microsoft.com/office/officeart/2008/layout/LinedList"/>
    <dgm:cxn modelId="{1A31A71B-E174-490D-85BE-01ADF575980C}" type="presOf" srcId="{5F7ACE36-0DF5-40AA-BB94-0991BCEAE691}" destId="{080A4185-B1E4-489B-AAC8-0CF00A0EB3A3}" srcOrd="0" destOrd="0" presId="urn:microsoft.com/office/officeart/2008/layout/LinedList"/>
    <dgm:cxn modelId="{E758DE1D-9FBA-4E29-92A3-D8038118E4FD}" srcId="{1684AE67-7BC5-4104-A9E6-042D5B7F0B5F}" destId="{05B507DA-2585-42CC-995D-AC293D48A8DA}" srcOrd="2" destOrd="0" parTransId="{B81F049E-B438-4DBF-B0C8-1C2896CBA0C9}" sibTransId="{6318576E-E22C-4CB0-A7DD-0B5F5D877C59}"/>
    <dgm:cxn modelId="{53AB3024-FD28-42ED-A6D8-6AB4C83810D5}" type="presOf" srcId="{1684AE67-7BC5-4104-A9E6-042D5B7F0B5F}" destId="{CD723A45-BBD8-487B-97E1-6C12B43C11BB}" srcOrd="0" destOrd="0" presId="urn:microsoft.com/office/officeart/2008/layout/LinedList"/>
    <dgm:cxn modelId="{C16C0F29-575A-44FB-891F-BB8BDA22DC64}" srcId="{1684AE67-7BC5-4104-A9E6-042D5B7F0B5F}" destId="{5F7ACE36-0DF5-40AA-BB94-0991BCEAE691}" srcOrd="4" destOrd="0" parTransId="{ED31A20A-FFEA-4DAE-BAD2-20A1F909B96A}" sibTransId="{FE4D2B53-B297-4EB5-B90A-84E99D546396}"/>
    <dgm:cxn modelId="{43689E5C-9CB3-45A2-86F2-ABF93446FBBB}" type="presOf" srcId="{1EDD8AD7-B2EE-44DF-8A5B-4203B0B0D048}" destId="{3FB7FB6E-1F87-4820-9E71-953C5C8CCA0C}" srcOrd="0" destOrd="0" presId="urn:microsoft.com/office/officeart/2008/layout/LinedList"/>
    <dgm:cxn modelId="{C398D48F-DD12-453A-8EC4-77D9166B8A37}" type="presOf" srcId="{07C023D1-9A8E-4715-91C1-F2A1D939F721}" destId="{2BCCDFC8-A96B-4D6A-A32F-4F9E785B03DE}" srcOrd="0" destOrd="0" presId="urn:microsoft.com/office/officeart/2008/layout/LinedList"/>
    <dgm:cxn modelId="{64B61D9A-9838-433C-A162-8063FF2CB192}" srcId="{1684AE67-7BC5-4104-A9E6-042D5B7F0B5F}" destId="{07C023D1-9A8E-4715-91C1-F2A1D939F721}" srcOrd="3" destOrd="0" parTransId="{3686A56A-70B3-4DFE-A9CF-FD6330458720}" sibTransId="{7A524BE6-AF3E-42B8-A6B3-FAEEEBE289FD}"/>
    <dgm:cxn modelId="{8E2829A6-9C31-49DF-81E3-F2E03ED86035}" srcId="{1684AE67-7BC5-4104-A9E6-042D5B7F0B5F}" destId="{51B67E5B-8740-431A-8F41-8A1E053F2931}" srcOrd="0" destOrd="0" parTransId="{A5209FA8-D4A5-40AD-B7D0-18895DDCE764}" sibTransId="{BD7D87F3-145A-462C-90BF-1757BD1DC8BC}"/>
    <dgm:cxn modelId="{3F5253C1-27C9-4030-8540-32DCD1887D91}" type="presOf" srcId="{51B67E5B-8740-431A-8F41-8A1E053F2931}" destId="{926D6C48-B62E-4B1E-B0E3-7B0F7D17F557}" srcOrd="0" destOrd="0" presId="urn:microsoft.com/office/officeart/2008/layout/LinedList"/>
    <dgm:cxn modelId="{57F034DD-DF3E-421A-8627-EC44651026B2}" srcId="{1684AE67-7BC5-4104-A9E6-042D5B7F0B5F}" destId="{1EDD8AD7-B2EE-44DF-8A5B-4203B0B0D048}" srcOrd="1" destOrd="0" parTransId="{39F224FD-0171-4375-B0BF-F98EDAFEB649}" sibTransId="{F19552A7-C7D7-4C20-A538-6344B29BE53C}"/>
    <dgm:cxn modelId="{46F23ACB-76FF-4474-80AD-8040F1A37D72}" type="presParOf" srcId="{CD723A45-BBD8-487B-97E1-6C12B43C11BB}" destId="{C1283D98-49C5-4350-A329-F8ED938B3138}" srcOrd="0" destOrd="0" presId="urn:microsoft.com/office/officeart/2008/layout/LinedList"/>
    <dgm:cxn modelId="{09686C2C-CD33-4CB4-A6FD-83B684631EBD}" type="presParOf" srcId="{CD723A45-BBD8-487B-97E1-6C12B43C11BB}" destId="{07834FF4-F935-459D-B259-55D44BC0680E}" srcOrd="1" destOrd="0" presId="urn:microsoft.com/office/officeart/2008/layout/LinedList"/>
    <dgm:cxn modelId="{94CA33BF-C3D7-4B9D-8056-BAB72CD97F28}" type="presParOf" srcId="{07834FF4-F935-459D-B259-55D44BC0680E}" destId="{926D6C48-B62E-4B1E-B0E3-7B0F7D17F557}" srcOrd="0" destOrd="0" presId="urn:microsoft.com/office/officeart/2008/layout/LinedList"/>
    <dgm:cxn modelId="{2435071D-478C-408A-A847-01BD066503FD}" type="presParOf" srcId="{07834FF4-F935-459D-B259-55D44BC0680E}" destId="{295DCA13-7019-422F-B56C-069B0DB8D61C}" srcOrd="1" destOrd="0" presId="urn:microsoft.com/office/officeart/2008/layout/LinedList"/>
    <dgm:cxn modelId="{EA570EA9-6B43-4F89-89D5-CCCE51E3BA55}" type="presParOf" srcId="{CD723A45-BBD8-487B-97E1-6C12B43C11BB}" destId="{2DCFAAE9-DB58-4739-AC58-6D932AD2EFE3}" srcOrd="2" destOrd="0" presId="urn:microsoft.com/office/officeart/2008/layout/LinedList"/>
    <dgm:cxn modelId="{16A0C826-558C-4DC0-B636-3BA96684DEE6}" type="presParOf" srcId="{CD723A45-BBD8-487B-97E1-6C12B43C11BB}" destId="{7D4BEE96-CC3A-4499-8B83-D84BC06E5F09}" srcOrd="3" destOrd="0" presId="urn:microsoft.com/office/officeart/2008/layout/LinedList"/>
    <dgm:cxn modelId="{868BA802-D708-4F25-90D4-623657F76DF8}" type="presParOf" srcId="{7D4BEE96-CC3A-4499-8B83-D84BC06E5F09}" destId="{3FB7FB6E-1F87-4820-9E71-953C5C8CCA0C}" srcOrd="0" destOrd="0" presId="urn:microsoft.com/office/officeart/2008/layout/LinedList"/>
    <dgm:cxn modelId="{ABE24DB7-773F-437E-B4D4-5910270FB9A7}" type="presParOf" srcId="{7D4BEE96-CC3A-4499-8B83-D84BC06E5F09}" destId="{B4031893-6F83-4BE4-ACB6-AE8DC9F12087}" srcOrd="1" destOrd="0" presId="urn:microsoft.com/office/officeart/2008/layout/LinedList"/>
    <dgm:cxn modelId="{A4484761-BF14-4EC8-B09C-93256957C3D0}" type="presParOf" srcId="{CD723A45-BBD8-487B-97E1-6C12B43C11BB}" destId="{B22D0AC4-7C57-4E4A-90EB-4FAD8870CE55}" srcOrd="4" destOrd="0" presId="urn:microsoft.com/office/officeart/2008/layout/LinedList"/>
    <dgm:cxn modelId="{C60043C9-8F08-4B81-B8F5-E7EA77F947AD}" type="presParOf" srcId="{CD723A45-BBD8-487B-97E1-6C12B43C11BB}" destId="{F91CF9DE-E6DB-4986-BF0F-04C2DF459F45}" srcOrd="5" destOrd="0" presId="urn:microsoft.com/office/officeart/2008/layout/LinedList"/>
    <dgm:cxn modelId="{C1161B27-4CD0-4BCF-ABF5-A2C8A92D2268}" type="presParOf" srcId="{F91CF9DE-E6DB-4986-BF0F-04C2DF459F45}" destId="{DCFE5ACF-8292-43F6-8AB7-181A8ABF959C}" srcOrd="0" destOrd="0" presId="urn:microsoft.com/office/officeart/2008/layout/LinedList"/>
    <dgm:cxn modelId="{3E0DFB65-86BF-4329-9644-81182C85EFB5}" type="presParOf" srcId="{F91CF9DE-E6DB-4986-BF0F-04C2DF459F45}" destId="{9B38F07F-88D1-4DC5-AE28-1ACD028BF1CD}" srcOrd="1" destOrd="0" presId="urn:microsoft.com/office/officeart/2008/layout/LinedList"/>
    <dgm:cxn modelId="{CDB9E3E3-2C55-46F9-841A-F117DAE00845}" type="presParOf" srcId="{CD723A45-BBD8-487B-97E1-6C12B43C11BB}" destId="{A32C4C8E-01ED-4081-819D-AF30FD7712A8}" srcOrd="6" destOrd="0" presId="urn:microsoft.com/office/officeart/2008/layout/LinedList"/>
    <dgm:cxn modelId="{89E640E5-8D66-409A-BD6C-5CC686B18615}" type="presParOf" srcId="{CD723A45-BBD8-487B-97E1-6C12B43C11BB}" destId="{5C211882-D300-45B2-B4C8-969264A8F19B}" srcOrd="7" destOrd="0" presId="urn:microsoft.com/office/officeart/2008/layout/LinedList"/>
    <dgm:cxn modelId="{CDB638BD-4932-4DDA-B963-EF2590EF7A27}" type="presParOf" srcId="{5C211882-D300-45B2-B4C8-969264A8F19B}" destId="{2BCCDFC8-A96B-4D6A-A32F-4F9E785B03DE}" srcOrd="0" destOrd="0" presId="urn:microsoft.com/office/officeart/2008/layout/LinedList"/>
    <dgm:cxn modelId="{F319B3FA-82BD-42CC-AFE6-88C9A092A819}" type="presParOf" srcId="{5C211882-D300-45B2-B4C8-969264A8F19B}" destId="{F2941AE2-8A1C-47BA-B3CF-060F5657F20F}" srcOrd="1" destOrd="0" presId="urn:microsoft.com/office/officeart/2008/layout/LinedList"/>
    <dgm:cxn modelId="{B5B5D736-0BCF-445F-9C0A-B34C2591EBE7}" type="presParOf" srcId="{CD723A45-BBD8-487B-97E1-6C12B43C11BB}" destId="{8091D3D6-9364-4F19-887E-4285EE1299B4}" srcOrd="8" destOrd="0" presId="urn:microsoft.com/office/officeart/2008/layout/LinedList"/>
    <dgm:cxn modelId="{A2FE566A-60A2-4B89-AF6A-CBA013A90670}" type="presParOf" srcId="{CD723A45-BBD8-487B-97E1-6C12B43C11BB}" destId="{16388150-40F3-4B64-8ABC-F1BF5CDE5A50}" srcOrd="9" destOrd="0" presId="urn:microsoft.com/office/officeart/2008/layout/LinedList"/>
    <dgm:cxn modelId="{C5B70CB7-4640-438C-803D-FE0B5D857C04}" type="presParOf" srcId="{16388150-40F3-4B64-8ABC-F1BF5CDE5A50}" destId="{080A4185-B1E4-489B-AAC8-0CF00A0EB3A3}" srcOrd="0" destOrd="0" presId="urn:microsoft.com/office/officeart/2008/layout/LinedList"/>
    <dgm:cxn modelId="{02273B7E-E59E-4CC4-81A5-D92FF397F3BA}" type="presParOf" srcId="{16388150-40F3-4B64-8ABC-F1BF5CDE5A50}" destId="{C2D1841A-2318-4A38-9A2D-0A604D912594}" srcOrd="1" destOrd="0" presId="urn:microsoft.com/office/officeart/2008/layout/LinedList"/>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E43FD-07E1-4475-870A-012FA3FF4062}">
      <dsp:nvSpPr>
        <dsp:cNvPr id="0" name=""/>
        <dsp:cNvSpPr/>
      </dsp:nvSpPr>
      <dsp:spPr>
        <a:xfrm>
          <a:off x="0" y="836"/>
          <a:ext cx="44058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6B2051-C76E-468D-99DE-FA74AC4A9685}">
      <dsp:nvSpPr>
        <dsp:cNvPr id="0" name=""/>
        <dsp:cNvSpPr/>
      </dsp:nvSpPr>
      <dsp:spPr>
        <a:xfrm>
          <a:off x="0" y="836"/>
          <a:ext cx="4405832" cy="57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GitHub</a:t>
          </a:r>
          <a:endParaRPr lang="en-US" sz="2600" kern="1200" dirty="0"/>
        </a:p>
      </dsp:txBody>
      <dsp:txXfrm>
        <a:off x="0" y="836"/>
        <a:ext cx="4405832" cy="570702"/>
      </dsp:txXfrm>
    </dsp:sp>
    <dsp:sp modelId="{7C816364-1152-4D5C-BF26-7E9D9B553060}">
      <dsp:nvSpPr>
        <dsp:cNvPr id="0" name=""/>
        <dsp:cNvSpPr/>
      </dsp:nvSpPr>
      <dsp:spPr>
        <a:xfrm>
          <a:off x="0" y="571539"/>
          <a:ext cx="44058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2022E-D3F8-4C7C-A971-BA0CDDB54DA1}">
      <dsp:nvSpPr>
        <dsp:cNvPr id="0" name=""/>
        <dsp:cNvSpPr/>
      </dsp:nvSpPr>
      <dsp:spPr>
        <a:xfrm>
          <a:off x="0" y="571539"/>
          <a:ext cx="4405832" cy="57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b="0" i="0" kern="1200"/>
            <a:t>Microsoft Teams</a:t>
          </a:r>
          <a:endParaRPr lang="en-US" sz="2600" kern="1200"/>
        </a:p>
      </dsp:txBody>
      <dsp:txXfrm>
        <a:off x="0" y="571539"/>
        <a:ext cx="4405832" cy="570702"/>
      </dsp:txXfrm>
    </dsp:sp>
    <dsp:sp modelId="{C127FA1F-1FD1-4BE9-9B0F-2D9D26CF73CD}">
      <dsp:nvSpPr>
        <dsp:cNvPr id="0" name=""/>
        <dsp:cNvSpPr/>
      </dsp:nvSpPr>
      <dsp:spPr>
        <a:xfrm>
          <a:off x="0" y="1142241"/>
          <a:ext cx="44058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CB00AF-23A3-465D-8873-1A8BE8BED52D}">
      <dsp:nvSpPr>
        <dsp:cNvPr id="0" name=""/>
        <dsp:cNvSpPr/>
      </dsp:nvSpPr>
      <dsp:spPr>
        <a:xfrm>
          <a:off x="0" y="1142241"/>
          <a:ext cx="4405832" cy="57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b="0" i="0" kern="1200" dirty="0"/>
            <a:t>Google Drive</a:t>
          </a:r>
          <a:endParaRPr lang="en-US" sz="2600" kern="1200" dirty="0"/>
        </a:p>
      </dsp:txBody>
      <dsp:txXfrm>
        <a:off x="0" y="1142241"/>
        <a:ext cx="4405832" cy="570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83D98-49C5-4350-A329-F8ED938B3138}">
      <dsp:nvSpPr>
        <dsp:cNvPr id="0" name=""/>
        <dsp:cNvSpPr/>
      </dsp:nvSpPr>
      <dsp:spPr>
        <a:xfrm>
          <a:off x="0" y="343"/>
          <a:ext cx="44058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6D6C48-B62E-4B1E-B0E3-7B0F7D17F557}">
      <dsp:nvSpPr>
        <dsp:cNvPr id="0" name=""/>
        <dsp:cNvSpPr/>
      </dsp:nvSpPr>
      <dsp:spPr>
        <a:xfrm>
          <a:off x="0" y="343"/>
          <a:ext cx="4405832" cy="562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SG" sz="2600" b="1" i="0" kern="1200" dirty="0"/>
            <a:t>Microsoft Power BI</a:t>
          </a:r>
          <a:endParaRPr lang="en-US" sz="2600" kern="1200" dirty="0"/>
        </a:p>
      </dsp:txBody>
      <dsp:txXfrm>
        <a:off x="0" y="343"/>
        <a:ext cx="4405832" cy="562537"/>
      </dsp:txXfrm>
    </dsp:sp>
    <dsp:sp modelId="{2DCFAAE9-DB58-4739-AC58-6D932AD2EFE3}">
      <dsp:nvSpPr>
        <dsp:cNvPr id="0" name=""/>
        <dsp:cNvSpPr/>
      </dsp:nvSpPr>
      <dsp:spPr>
        <a:xfrm>
          <a:off x="0" y="562880"/>
          <a:ext cx="44058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B7FB6E-1F87-4820-9E71-953C5C8CCA0C}">
      <dsp:nvSpPr>
        <dsp:cNvPr id="0" name=""/>
        <dsp:cNvSpPr/>
      </dsp:nvSpPr>
      <dsp:spPr>
        <a:xfrm>
          <a:off x="0" y="562880"/>
          <a:ext cx="4405832" cy="562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SG" sz="2600" b="1" i="0" kern="1200"/>
            <a:t>Microsoft Excel</a:t>
          </a:r>
          <a:endParaRPr lang="en-US" sz="2600" kern="1200"/>
        </a:p>
      </dsp:txBody>
      <dsp:txXfrm>
        <a:off x="0" y="562880"/>
        <a:ext cx="4405832" cy="562537"/>
      </dsp:txXfrm>
    </dsp:sp>
    <dsp:sp modelId="{B22D0AC4-7C57-4E4A-90EB-4FAD8870CE55}">
      <dsp:nvSpPr>
        <dsp:cNvPr id="0" name=""/>
        <dsp:cNvSpPr/>
      </dsp:nvSpPr>
      <dsp:spPr>
        <a:xfrm>
          <a:off x="0" y="1125417"/>
          <a:ext cx="44058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FE5ACF-8292-43F6-8AB7-181A8ABF959C}">
      <dsp:nvSpPr>
        <dsp:cNvPr id="0" name=""/>
        <dsp:cNvSpPr/>
      </dsp:nvSpPr>
      <dsp:spPr>
        <a:xfrm>
          <a:off x="0" y="1125417"/>
          <a:ext cx="4405832" cy="562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SG" sz="2600" b="1" i="0" kern="1200"/>
            <a:t>Microsoft SQL Server</a:t>
          </a:r>
          <a:endParaRPr lang="en-US" sz="2600" kern="1200"/>
        </a:p>
      </dsp:txBody>
      <dsp:txXfrm>
        <a:off x="0" y="1125417"/>
        <a:ext cx="4405832" cy="562537"/>
      </dsp:txXfrm>
    </dsp:sp>
    <dsp:sp modelId="{A32C4C8E-01ED-4081-819D-AF30FD7712A8}">
      <dsp:nvSpPr>
        <dsp:cNvPr id="0" name=""/>
        <dsp:cNvSpPr/>
      </dsp:nvSpPr>
      <dsp:spPr>
        <a:xfrm>
          <a:off x="0" y="1687954"/>
          <a:ext cx="44058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CDFC8-A96B-4D6A-A32F-4F9E785B03DE}">
      <dsp:nvSpPr>
        <dsp:cNvPr id="0" name=""/>
        <dsp:cNvSpPr/>
      </dsp:nvSpPr>
      <dsp:spPr>
        <a:xfrm>
          <a:off x="0" y="1687954"/>
          <a:ext cx="4405832" cy="562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SG" sz="2600" b="1" kern="1200"/>
            <a:t>Microsoft Visual Studio Code</a:t>
          </a:r>
          <a:endParaRPr lang="en-US" sz="2600" kern="1200"/>
        </a:p>
      </dsp:txBody>
      <dsp:txXfrm>
        <a:off x="0" y="1687954"/>
        <a:ext cx="4405832" cy="562537"/>
      </dsp:txXfrm>
    </dsp:sp>
    <dsp:sp modelId="{8091D3D6-9364-4F19-887E-4285EE1299B4}">
      <dsp:nvSpPr>
        <dsp:cNvPr id="0" name=""/>
        <dsp:cNvSpPr/>
      </dsp:nvSpPr>
      <dsp:spPr>
        <a:xfrm>
          <a:off x="0" y="2250491"/>
          <a:ext cx="440583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A4185-B1E4-489B-AAC8-0CF00A0EB3A3}">
      <dsp:nvSpPr>
        <dsp:cNvPr id="0" name=""/>
        <dsp:cNvSpPr/>
      </dsp:nvSpPr>
      <dsp:spPr>
        <a:xfrm>
          <a:off x="0" y="2250491"/>
          <a:ext cx="4405832" cy="562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SG" sz="2600" b="1" kern="1200" dirty="0"/>
            <a:t>Lucidchart</a:t>
          </a:r>
          <a:endParaRPr lang="en-US" sz="2600" kern="1200" dirty="0"/>
        </a:p>
      </dsp:txBody>
      <dsp:txXfrm>
        <a:off x="0" y="2250491"/>
        <a:ext cx="4405832" cy="5625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EF860-CCBE-4AB3-84AD-C5281E34DC25}" type="datetimeFigureOut">
              <a:rPr lang="en-GB" smtClean="0"/>
              <a:t>02/08/2022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629EF-8877-45C2-875F-BC4941014E83}" type="slidenum">
              <a:rPr lang="en-GB" smtClean="0"/>
              <a:t>‹#›</a:t>
            </a:fld>
            <a:endParaRPr lang="en-GB"/>
          </a:p>
        </p:txBody>
      </p:sp>
    </p:spTree>
    <p:extLst>
      <p:ext uri="{BB962C8B-B14F-4D97-AF65-F5344CB8AC3E}">
        <p14:creationId xmlns:p14="http://schemas.microsoft.com/office/powerpoint/2010/main" val="183124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34eca876f_1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34eca876f_1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1034eca876f_1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34eca876f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34eca876f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34eca876f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1A68-5802-4180-A0C5-C224256B3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654E1C8-7912-44F0-9CD1-1DF9C83FD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54A6842-2B9E-4DDF-8AC7-5564F74FC1CA}"/>
              </a:ext>
            </a:extLst>
          </p:cNvPr>
          <p:cNvSpPr>
            <a:spLocks noGrp="1"/>
          </p:cNvSpPr>
          <p:nvPr>
            <p:ph type="dt" sz="half" idx="10"/>
          </p:nvPr>
        </p:nvSpPr>
        <p:spPr/>
        <p:txBody>
          <a:bodyPr/>
          <a:lstStyle/>
          <a:p>
            <a:fld id="{8D0F6471-546E-412A-AE1D-D9DEB0F4F622}" type="datetimeFigureOut">
              <a:rPr lang="en-GB" smtClean="0"/>
              <a:t>02/08/2022</a:t>
            </a:fld>
            <a:endParaRPr lang="en-GB"/>
          </a:p>
        </p:txBody>
      </p:sp>
      <p:sp>
        <p:nvSpPr>
          <p:cNvPr id="5" name="Footer Placeholder 4">
            <a:extLst>
              <a:ext uri="{FF2B5EF4-FFF2-40B4-BE49-F238E27FC236}">
                <a16:creationId xmlns:a16="http://schemas.microsoft.com/office/drawing/2014/main" id="{131D0FA0-64EF-4C3C-93FA-D7AC0C439B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0BB53E-71BB-4CA0-82A0-7C44D5A61AB9}"/>
              </a:ext>
            </a:extLst>
          </p:cNvPr>
          <p:cNvSpPr>
            <a:spLocks noGrp="1"/>
          </p:cNvSpPr>
          <p:nvPr>
            <p:ph type="sldNum" sz="quarter" idx="12"/>
          </p:nvPr>
        </p:nvSpPr>
        <p:spPr/>
        <p:txBody>
          <a:bodyPr/>
          <a:lstStyle/>
          <a:p>
            <a:fld id="{80DC9575-2F43-4976-B6C1-DE70C52855EA}" type="slidenum">
              <a:rPr lang="en-GB" smtClean="0"/>
              <a:t>‹#›</a:t>
            </a:fld>
            <a:endParaRPr lang="en-GB"/>
          </a:p>
        </p:txBody>
      </p:sp>
    </p:spTree>
    <p:extLst>
      <p:ext uri="{BB962C8B-B14F-4D97-AF65-F5344CB8AC3E}">
        <p14:creationId xmlns:p14="http://schemas.microsoft.com/office/powerpoint/2010/main" val="105311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2F2B-A95C-48EA-9E1A-7F1ED691BC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F93141-2B2F-4164-956F-A278B4060B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F9D222-3BB0-402C-BA24-D5DFF79CAEB6}"/>
              </a:ext>
            </a:extLst>
          </p:cNvPr>
          <p:cNvSpPr>
            <a:spLocks noGrp="1"/>
          </p:cNvSpPr>
          <p:nvPr>
            <p:ph type="dt" sz="half" idx="10"/>
          </p:nvPr>
        </p:nvSpPr>
        <p:spPr/>
        <p:txBody>
          <a:bodyPr/>
          <a:lstStyle/>
          <a:p>
            <a:fld id="{8D0F6471-546E-412A-AE1D-D9DEB0F4F622}" type="datetimeFigureOut">
              <a:rPr lang="en-GB" smtClean="0"/>
              <a:t>02/08/2022</a:t>
            </a:fld>
            <a:endParaRPr lang="en-GB"/>
          </a:p>
        </p:txBody>
      </p:sp>
      <p:sp>
        <p:nvSpPr>
          <p:cNvPr id="5" name="Footer Placeholder 4">
            <a:extLst>
              <a:ext uri="{FF2B5EF4-FFF2-40B4-BE49-F238E27FC236}">
                <a16:creationId xmlns:a16="http://schemas.microsoft.com/office/drawing/2014/main" id="{4F3CABA1-68D9-48B1-ADA0-82A0EBA6A9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9EA79D-C67E-476E-942E-C8D837E6CB32}"/>
              </a:ext>
            </a:extLst>
          </p:cNvPr>
          <p:cNvSpPr>
            <a:spLocks noGrp="1"/>
          </p:cNvSpPr>
          <p:nvPr>
            <p:ph type="sldNum" sz="quarter" idx="12"/>
          </p:nvPr>
        </p:nvSpPr>
        <p:spPr/>
        <p:txBody>
          <a:bodyPr/>
          <a:lstStyle/>
          <a:p>
            <a:fld id="{80DC9575-2F43-4976-B6C1-DE70C52855EA}" type="slidenum">
              <a:rPr lang="en-GB" smtClean="0"/>
              <a:t>‹#›</a:t>
            </a:fld>
            <a:endParaRPr lang="en-GB"/>
          </a:p>
        </p:txBody>
      </p:sp>
    </p:spTree>
    <p:extLst>
      <p:ext uri="{BB962C8B-B14F-4D97-AF65-F5344CB8AC3E}">
        <p14:creationId xmlns:p14="http://schemas.microsoft.com/office/powerpoint/2010/main" val="198914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9F5DFB-F4EC-40C9-8B2E-C8FAC3589E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B64355-64CC-476A-8641-64313FB7DA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D0FC3C-06EE-42E1-BED9-88AFD3C1CE19}"/>
              </a:ext>
            </a:extLst>
          </p:cNvPr>
          <p:cNvSpPr>
            <a:spLocks noGrp="1"/>
          </p:cNvSpPr>
          <p:nvPr>
            <p:ph type="dt" sz="half" idx="10"/>
          </p:nvPr>
        </p:nvSpPr>
        <p:spPr/>
        <p:txBody>
          <a:bodyPr/>
          <a:lstStyle/>
          <a:p>
            <a:fld id="{8D0F6471-546E-412A-AE1D-D9DEB0F4F622}" type="datetimeFigureOut">
              <a:rPr lang="en-GB" smtClean="0"/>
              <a:t>02/08/2022</a:t>
            </a:fld>
            <a:endParaRPr lang="en-GB"/>
          </a:p>
        </p:txBody>
      </p:sp>
      <p:sp>
        <p:nvSpPr>
          <p:cNvPr id="5" name="Footer Placeholder 4">
            <a:extLst>
              <a:ext uri="{FF2B5EF4-FFF2-40B4-BE49-F238E27FC236}">
                <a16:creationId xmlns:a16="http://schemas.microsoft.com/office/drawing/2014/main" id="{C50E6440-5F88-4A9A-A40E-3316787F07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75FD40-11CA-4223-A5BD-01D38B13E3C4}"/>
              </a:ext>
            </a:extLst>
          </p:cNvPr>
          <p:cNvSpPr>
            <a:spLocks noGrp="1"/>
          </p:cNvSpPr>
          <p:nvPr>
            <p:ph type="sldNum" sz="quarter" idx="12"/>
          </p:nvPr>
        </p:nvSpPr>
        <p:spPr/>
        <p:txBody>
          <a:bodyPr/>
          <a:lstStyle/>
          <a:p>
            <a:fld id="{80DC9575-2F43-4976-B6C1-DE70C52855EA}" type="slidenum">
              <a:rPr lang="en-GB" smtClean="0"/>
              <a:t>‹#›</a:t>
            </a:fld>
            <a:endParaRPr lang="en-GB"/>
          </a:p>
        </p:txBody>
      </p:sp>
    </p:spTree>
    <p:extLst>
      <p:ext uri="{BB962C8B-B14F-4D97-AF65-F5344CB8AC3E}">
        <p14:creationId xmlns:p14="http://schemas.microsoft.com/office/powerpoint/2010/main" val="104444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9DAC-6307-473B-AA99-53DF3409E52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0BC86B-7F36-4F6D-B1E7-B8DDD94AE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7CFDA-486F-4222-9BAC-1AEF0ABA9392}"/>
              </a:ext>
            </a:extLst>
          </p:cNvPr>
          <p:cNvSpPr>
            <a:spLocks noGrp="1"/>
          </p:cNvSpPr>
          <p:nvPr>
            <p:ph type="dt" sz="half" idx="10"/>
          </p:nvPr>
        </p:nvSpPr>
        <p:spPr/>
        <p:txBody>
          <a:bodyPr/>
          <a:lstStyle/>
          <a:p>
            <a:fld id="{8D0F6471-546E-412A-AE1D-D9DEB0F4F622}" type="datetimeFigureOut">
              <a:rPr lang="en-GB" smtClean="0"/>
              <a:t>02/08/2022</a:t>
            </a:fld>
            <a:endParaRPr lang="en-GB"/>
          </a:p>
        </p:txBody>
      </p:sp>
      <p:sp>
        <p:nvSpPr>
          <p:cNvPr id="5" name="Footer Placeholder 4">
            <a:extLst>
              <a:ext uri="{FF2B5EF4-FFF2-40B4-BE49-F238E27FC236}">
                <a16:creationId xmlns:a16="http://schemas.microsoft.com/office/drawing/2014/main" id="{2AB4EA08-933D-49BF-B98E-423F29C572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6A27E2-F4CD-4F3D-ABA5-3E58CB23C53B}"/>
              </a:ext>
            </a:extLst>
          </p:cNvPr>
          <p:cNvSpPr>
            <a:spLocks noGrp="1"/>
          </p:cNvSpPr>
          <p:nvPr>
            <p:ph type="sldNum" sz="quarter" idx="12"/>
          </p:nvPr>
        </p:nvSpPr>
        <p:spPr/>
        <p:txBody>
          <a:bodyPr/>
          <a:lstStyle/>
          <a:p>
            <a:fld id="{80DC9575-2F43-4976-B6C1-DE70C52855EA}" type="slidenum">
              <a:rPr lang="en-GB" smtClean="0"/>
              <a:t>‹#›</a:t>
            </a:fld>
            <a:endParaRPr lang="en-GB"/>
          </a:p>
        </p:txBody>
      </p:sp>
    </p:spTree>
    <p:extLst>
      <p:ext uri="{BB962C8B-B14F-4D97-AF65-F5344CB8AC3E}">
        <p14:creationId xmlns:p14="http://schemas.microsoft.com/office/powerpoint/2010/main" val="2157204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931B-7EA0-410F-98C2-ACE39A552F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124D31-B625-406D-B828-9E88FA7C9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D8805-8FAE-4ACC-A695-E5016C9951D0}"/>
              </a:ext>
            </a:extLst>
          </p:cNvPr>
          <p:cNvSpPr>
            <a:spLocks noGrp="1"/>
          </p:cNvSpPr>
          <p:nvPr>
            <p:ph type="dt" sz="half" idx="10"/>
          </p:nvPr>
        </p:nvSpPr>
        <p:spPr/>
        <p:txBody>
          <a:bodyPr/>
          <a:lstStyle/>
          <a:p>
            <a:fld id="{8D0F6471-546E-412A-AE1D-D9DEB0F4F622}" type="datetimeFigureOut">
              <a:rPr lang="en-GB" smtClean="0"/>
              <a:t>02/08/2022</a:t>
            </a:fld>
            <a:endParaRPr lang="en-GB"/>
          </a:p>
        </p:txBody>
      </p:sp>
      <p:sp>
        <p:nvSpPr>
          <p:cNvPr id="5" name="Footer Placeholder 4">
            <a:extLst>
              <a:ext uri="{FF2B5EF4-FFF2-40B4-BE49-F238E27FC236}">
                <a16:creationId xmlns:a16="http://schemas.microsoft.com/office/drawing/2014/main" id="{282BDF5E-AAB1-46C8-8D69-E0A2483550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F23FBF-3BF1-45BD-BB78-295C46784CE5}"/>
              </a:ext>
            </a:extLst>
          </p:cNvPr>
          <p:cNvSpPr>
            <a:spLocks noGrp="1"/>
          </p:cNvSpPr>
          <p:nvPr>
            <p:ph type="sldNum" sz="quarter" idx="12"/>
          </p:nvPr>
        </p:nvSpPr>
        <p:spPr/>
        <p:txBody>
          <a:bodyPr/>
          <a:lstStyle/>
          <a:p>
            <a:fld id="{80DC9575-2F43-4976-B6C1-DE70C52855EA}" type="slidenum">
              <a:rPr lang="en-GB" smtClean="0"/>
              <a:t>‹#›</a:t>
            </a:fld>
            <a:endParaRPr lang="en-GB"/>
          </a:p>
        </p:txBody>
      </p:sp>
    </p:spTree>
    <p:extLst>
      <p:ext uri="{BB962C8B-B14F-4D97-AF65-F5344CB8AC3E}">
        <p14:creationId xmlns:p14="http://schemas.microsoft.com/office/powerpoint/2010/main" val="298529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3C63-A1B5-4414-B1E9-71376A2312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1B013A-6D4C-4757-AAED-24C1B4049C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846E3F7-5DD6-461A-95B3-420A7B68E5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0460F72-1D07-4EDE-B889-3021DEA55494}"/>
              </a:ext>
            </a:extLst>
          </p:cNvPr>
          <p:cNvSpPr>
            <a:spLocks noGrp="1"/>
          </p:cNvSpPr>
          <p:nvPr>
            <p:ph type="dt" sz="half" idx="10"/>
          </p:nvPr>
        </p:nvSpPr>
        <p:spPr/>
        <p:txBody>
          <a:bodyPr/>
          <a:lstStyle/>
          <a:p>
            <a:fld id="{8D0F6471-546E-412A-AE1D-D9DEB0F4F622}" type="datetimeFigureOut">
              <a:rPr lang="en-GB" smtClean="0"/>
              <a:t>02/08/2022</a:t>
            </a:fld>
            <a:endParaRPr lang="en-GB"/>
          </a:p>
        </p:txBody>
      </p:sp>
      <p:sp>
        <p:nvSpPr>
          <p:cNvPr id="6" name="Footer Placeholder 5">
            <a:extLst>
              <a:ext uri="{FF2B5EF4-FFF2-40B4-BE49-F238E27FC236}">
                <a16:creationId xmlns:a16="http://schemas.microsoft.com/office/drawing/2014/main" id="{F57B3D22-8764-4A93-B117-F2394EE5BE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6C982A-1936-4406-9C16-03E6EB684DD1}"/>
              </a:ext>
            </a:extLst>
          </p:cNvPr>
          <p:cNvSpPr>
            <a:spLocks noGrp="1"/>
          </p:cNvSpPr>
          <p:nvPr>
            <p:ph type="sldNum" sz="quarter" idx="12"/>
          </p:nvPr>
        </p:nvSpPr>
        <p:spPr/>
        <p:txBody>
          <a:bodyPr/>
          <a:lstStyle/>
          <a:p>
            <a:fld id="{80DC9575-2F43-4976-B6C1-DE70C52855EA}" type="slidenum">
              <a:rPr lang="en-GB" smtClean="0"/>
              <a:t>‹#›</a:t>
            </a:fld>
            <a:endParaRPr lang="en-GB"/>
          </a:p>
        </p:txBody>
      </p:sp>
    </p:spTree>
    <p:extLst>
      <p:ext uri="{BB962C8B-B14F-4D97-AF65-F5344CB8AC3E}">
        <p14:creationId xmlns:p14="http://schemas.microsoft.com/office/powerpoint/2010/main" val="345093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FA3A-58C0-4D41-96CC-0596B8EC09A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44F685-5CF8-4532-9DC7-6DCAD9AEE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AAD45-97EA-4755-83D4-D44B7B15BB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9C3178-34CC-401A-86F0-5E3029D17F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0C6AD9-6A2F-4E66-8D7D-78A2AB9A0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BD93871-6AC5-4825-BDE6-5D0EBA924843}"/>
              </a:ext>
            </a:extLst>
          </p:cNvPr>
          <p:cNvSpPr>
            <a:spLocks noGrp="1"/>
          </p:cNvSpPr>
          <p:nvPr>
            <p:ph type="dt" sz="half" idx="10"/>
          </p:nvPr>
        </p:nvSpPr>
        <p:spPr/>
        <p:txBody>
          <a:bodyPr/>
          <a:lstStyle/>
          <a:p>
            <a:fld id="{8D0F6471-546E-412A-AE1D-D9DEB0F4F622}" type="datetimeFigureOut">
              <a:rPr lang="en-GB" smtClean="0"/>
              <a:t>02/08/2022</a:t>
            </a:fld>
            <a:endParaRPr lang="en-GB"/>
          </a:p>
        </p:txBody>
      </p:sp>
      <p:sp>
        <p:nvSpPr>
          <p:cNvPr id="8" name="Footer Placeholder 7">
            <a:extLst>
              <a:ext uri="{FF2B5EF4-FFF2-40B4-BE49-F238E27FC236}">
                <a16:creationId xmlns:a16="http://schemas.microsoft.com/office/drawing/2014/main" id="{20013344-D8B8-4C83-BDDF-BF635595AF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228529-6AF7-44CB-8050-0514396C489E}"/>
              </a:ext>
            </a:extLst>
          </p:cNvPr>
          <p:cNvSpPr>
            <a:spLocks noGrp="1"/>
          </p:cNvSpPr>
          <p:nvPr>
            <p:ph type="sldNum" sz="quarter" idx="12"/>
          </p:nvPr>
        </p:nvSpPr>
        <p:spPr/>
        <p:txBody>
          <a:bodyPr/>
          <a:lstStyle/>
          <a:p>
            <a:fld id="{80DC9575-2F43-4976-B6C1-DE70C52855EA}" type="slidenum">
              <a:rPr lang="en-GB" smtClean="0"/>
              <a:t>‹#›</a:t>
            </a:fld>
            <a:endParaRPr lang="en-GB"/>
          </a:p>
        </p:txBody>
      </p:sp>
    </p:spTree>
    <p:extLst>
      <p:ext uri="{BB962C8B-B14F-4D97-AF65-F5344CB8AC3E}">
        <p14:creationId xmlns:p14="http://schemas.microsoft.com/office/powerpoint/2010/main" val="103714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CE4C-C2CA-4EF8-A359-F86B21FEA8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E2F2990-F364-45F7-87D9-A499493FDF93}"/>
              </a:ext>
            </a:extLst>
          </p:cNvPr>
          <p:cNvSpPr>
            <a:spLocks noGrp="1"/>
          </p:cNvSpPr>
          <p:nvPr>
            <p:ph type="dt" sz="half" idx="10"/>
          </p:nvPr>
        </p:nvSpPr>
        <p:spPr/>
        <p:txBody>
          <a:bodyPr/>
          <a:lstStyle/>
          <a:p>
            <a:fld id="{8D0F6471-546E-412A-AE1D-D9DEB0F4F622}" type="datetimeFigureOut">
              <a:rPr lang="en-GB" smtClean="0"/>
              <a:t>02/08/2022</a:t>
            </a:fld>
            <a:endParaRPr lang="en-GB"/>
          </a:p>
        </p:txBody>
      </p:sp>
      <p:sp>
        <p:nvSpPr>
          <p:cNvPr id="4" name="Footer Placeholder 3">
            <a:extLst>
              <a:ext uri="{FF2B5EF4-FFF2-40B4-BE49-F238E27FC236}">
                <a16:creationId xmlns:a16="http://schemas.microsoft.com/office/drawing/2014/main" id="{2837DCB4-BD8F-42D8-B3C7-DC21EC3D2E4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6D97C1-7154-4D2C-A726-1DF11690664B}"/>
              </a:ext>
            </a:extLst>
          </p:cNvPr>
          <p:cNvSpPr>
            <a:spLocks noGrp="1"/>
          </p:cNvSpPr>
          <p:nvPr>
            <p:ph type="sldNum" sz="quarter" idx="12"/>
          </p:nvPr>
        </p:nvSpPr>
        <p:spPr/>
        <p:txBody>
          <a:bodyPr/>
          <a:lstStyle/>
          <a:p>
            <a:fld id="{80DC9575-2F43-4976-B6C1-DE70C52855EA}" type="slidenum">
              <a:rPr lang="en-GB" smtClean="0"/>
              <a:t>‹#›</a:t>
            </a:fld>
            <a:endParaRPr lang="en-GB"/>
          </a:p>
        </p:txBody>
      </p:sp>
    </p:spTree>
    <p:extLst>
      <p:ext uri="{BB962C8B-B14F-4D97-AF65-F5344CB8AC3E}">
        <p14:creationId xmlns:p14="http://schemas.microsoft.com/office/powerpoint/2010/main" val="4235026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6F57A9-55E6-42D7-960D-E84238DD96B9}"/>
              </a:ext>
            </a:extLst>
          </p:cNvPr>
          <p:cNvSpPr>
            <a:spLocks noGrp="1"/>
          </p:cNvSpPr>
          <p:nvPr>
            <p:ph type="dt" sz="half" idx="10"/>
          </p:nvPr>
        </p:nvSpPr>
        <p:spPr/>
        <p:txBody>
          <a:bodyPr/>
          <a:lstStyle/>
          <a:p>
            <a:fld id="{8D0F6471-546E-412A-AE1D-D9DEB0F4F622}" type="datetimeFigureOut">
              <a:rPr lang="en-GB" smtClean="0"/>
              <a:t>02/08/2022</a:t>
            </a:fld>
            <a:endParaRPr lang="en-GB"/>
          </a:p>
        </p:txBody>
      </p:sp>
      <p:sp>
        <p:nvSpPr>
          <p:cNvPr id="3" name="Footer Placeholder 2">
            <a:extLst>
              <a:ext uri="{FF2B5EF4-FFF2-40B4-BE49-F238E27FC236}">
                <a16:creationId xmlns:a16="http://schemas.microsoft.com/office/drawing/2014/main" id="{E2EC0B37-F646-49F4-AE91-E8525454C70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26EDCFC-C847-4D8D-A12B-A7DDD189E73C}"/>
              </a:ext>
            </a:extLst>
          </p:cNvPr>
          <p:cNvSpPr>
            <a:spLocks noGrp="1"/>
          </p:cNvSpPr>
          <p:nvPr>
            <p:ph type="sldNum" sz="quarter" idx="12"/>
          </p:nvPr>
        </p:nvSpPr>
        <p:spPr/>
        <p:txBody>
          <a:bodyPr/>
          <a:lstStyle/>
          <a:p>
            <a:fld id="{80DC9575-2F43-4976-B6C1-DE70C52855EA}" type="slidenum">
              <a:rPr lang="en-GB" smtClean="0"/>
              <a:t>‹#›</a:t>
            </a:fld>
            <a:endParaRPr lang="en-GB"/>
          </a:p>
        </p:txBody>
      </p:sp>
    </p:spTree>
    <p:extLst>
      <p:ext uri="{BB962C8B-B14F-4D97-AF65-F5344CB8AC3E}">
        <p14:creationId xmlns:p14="http://schemas.microsoft.com/office/powerpoint/2010/main" val="133541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FB67-5429-48FB-BA22-71A158510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A8111AF-84EF-4D1E-B8B9-90A8610CE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BF87C2A-D69E-494B-8069-24B5825C3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D4FC4-45F5-4946-AF9D-77FDF41A116F}"/>
              </a:ext>
            </a:extLst>
          </p:cNvPr>
          <p:cNvSpPr>
            <a:spLocks noGrp="1"/>
          </p:cNvSpPr>
          <p:nvPr>
            <p:ph type="dt" sz="half" idx="10"/>
          </p:nvPr>
        </p:nvSpPr>
        <p:spPr/>
        <p:txBody>
          <a:bodyPr/>
          <a:lstStyle/>
          <a:p>
            <a:fld id="{8D0F6471-546E-412A-AE1D-D9DEB0F4F622}" type="datetimeFigureOut">
              <a:rPr lang="en-GB" smtClean="0"/>
              <a:t>02/08/2022</a:t>
            </a:fld>
            <a:endParaRPr lang="en-GB"/>
          </a:p>
        </p:txBody>
      </p:sp>
      <p:sp>
        <p:nvSpPr>
          <p:cNvPr id="6" name="Footer Placeholder 5">
            <a:extLst>
              <a:ext uri="{FF2B5EF4-FFF2-40B4-BE49-F238E27FC236}">
                <a16:creationId xmlns:a16="http://schemas.microsoft.com/office/drawing/2014/main" id="{98795861-91F0-4B4B-A446-170459F978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37281B-F337-4057-AE72-3D9076029F8E}"/>
              </a:ext>
            </a:extLst>
          </p:cNvPr>
          <p:cNvSpPr>
            <a:spLocks noGrp="1"/>
          </p:cNvSpPr>
          <p:nvPr>
            <p:ph type="sldNum" sz="quarter" idx="12"/>
          </p:nvPr>
        </p:nvSpPr>
        <p:spPr/>
        <p:txBody>
          <a:bodyPr/>
          <a:lstStyle/>
          <a:p>
            <a:fld id="{80DC9575-2F43-4976-B6C1-DE70C52855EA}" type="slidenum">
              <a:rPr lang="en-GB" smtClean="0"/>
              <a:t>‹#›</a:t>
            </a:fld>
            <a:endParaRPr lang="en-GB"/>
          </a:p>
        </p:txBody>
      </p:sp>
    </p:spTree>
    <p:extLst>
      <p:ext uri="{BB962C8B-B14F-4D97-AF65-F5344CB8AC3E}">
        <p14:creationId xmlns:p14="http://schemas.microsoft.com/office/powerpoint/2010/main" val="117621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8A0B-DCA7-487E-A846-3FCD2B117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7C0C555-49BB-4969-92B9-ACA1D21D6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8D04FD5-E413-4E11-9D1A-033C7C772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1DDA16-6366-4FB5-B07D-9D75D801BBD1}"/>
              </a:ext>
            </a:extLst>
          </p:cNvPr>
          <p:cNvSpPr>
            <a:spLocks noGrp="1"/>
          </p:cNvSpPr>
          <p:nvPr>
            <p:ph type="dt" sz="half" idx="10"/>
          </p:nvPr>
        </p:nvSpPr>
        <p:spPr/>
        <p:txBody>
          <a:bodyPr/>
          <a:lstStyle/>
          <a:p>
            <a:fld id="{8D0F6471-546E-412A-AE1D-D9DEB0F4F622}" type="datetimeFigureOut">
              <a:rPr lang="en-GB" smtClean="0"/>
              <a:t>02/08/2022</a:t>
            </a:fld>
            <a:endParaRPr lang="en-GB"/>
          </a:p>
        </p:txBody>
      </p:sp>
      <p:sp>
        <p:nvSpPr>
          <p:cNvPr id="6" name="Footer Placeholder 5">
            <a:extLst>
              <a:ext uri="{FF2B5EF4-FFF2-40B4-BE49-F238E27FC236}">
                <a16:creationId xmlns:a16="http://schemas.microsoft.com/office/drawing/2014/main" id="{8451A136-08B9-4ACE-B048-A569929676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B1DCC9-4D45-468C-B7F0-9DB888ADE756}"/>
              </a:ext>
            </a:extLst>
          </p:cNvPr>
          <p:cNvSpPr>
            <a:spLocks noGrp="1"/>
          </p:cNvSpPr>
          <p:nvPr>
            <p:ph type="sldNum" sz="quarter" idx="12"/>
          </p:nvPr>
        </p:nvSpPr>
        <p:spPr/>
        <p:txBody>
          <a:bodyPr/>
          <a:lstStyle/>
          <a:p>
            <a:fld id="{80DC9575-2F43-4976-B6C1-DE70C52855EA}" type="slidenum">
              <a:rPr lang="en-GB" smtClean="0"/>
              <a:t>‹#›</a:t>
            </a:fld>
            <a:endParaRPr lang="en-GB"/>
          </a:p>
        </p:txBody>
      </p:sp>
    </p:spTree>
    <p:extLst>
      <p:ext uri="{BB962C8B-B14F-4D97-AF65-F5344CB8AC3E}">
        <p14:creationId xmlns:p14="http://schemas.microsoft.com/office/powerpoint/2010/main" val="380645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6B3194-6594-4DE0-9463-199A34675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3B4905C-FC10-4C9A-93D6-EA70BF3AB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E8A2B7-BD88-4152-B278-6A2189D752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F6471-546E-412A-AE1D-D9DEB0F4F622}" type="datetimeFigureOut">
              <a:rPr lang="en-GB" smtClean="0"/>
              <a:t>02/08/2022</a:t>
            </a:fld>
            <a:endParaRPr lang="en-GB"/>
          </a:p>
        </p:txBody>
      </p:sp>
      <p:sp>
        <p:nvSpPr>
          <p:cNvPr id="5" name="Footer Placeholder 4">
            <a:extLst>
              <a:ext uri="{FF2B5EF4-FFF2-40B4-BE49-F238E27FC236}">
                <a16:creationId xmlns:a16="http://schemas.microsoft.com/office/drawing/2014/main" id="{A62CB922-40C1-4DDF-A14F-7FC7119294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B4CE277-225A-4057-BE3D-CA90A9C92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C9575-2F43-4976-B6C1-DE70C52855EA}" type="slidenum">
              <a:rPr lang="en-GB" smtClean="0"/>
              <a:t>‹#›</a:t>
            </a:fld>
            <a:endParaRPr lang="en-GB"/>
          </a:p>
        </p:txBody>
      </p:sp>
    </p:spTree>
    <p:extLst>
      <p:ext uri="{BB962C8B-B14F-4D97-AF65-F5344CB8AC3E}">
        <p14:creationId xmlns:p14="http://schemas.microsoft.com/office/powerpoint/2010/main" val="2628680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tinyurl.com/yjemn3nb"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 Id="rId9" Type="http://schemas.openxmlformats.org/officeDocument/2006/relationships/image" Target="../media/image11.jpg"/></Relationships>
</file>

<file path=ppt/slides/_rels/slide6.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diagramQuickStyle" Target="../diagrams/quickStyle1.xml"/><Relationship Id="rId18" Type="http://schemas.openxmlformats.org/officeDocument/2006/relationships/diagramQuickStyle" Target="../diagrams/quickStyle2.xml"/><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diagramLayout" Target="../diagrams/layout1.xml"/><Relationship Id="rId17" Type="http://schemas.openxmlformats.org/officeDocument/2006/relationships/diagramLayout" Target="../diagrams/layout2.xml"/><Relationship Id="rId2" Type="http://schemas.openxmlformats.org/officeDocument/2006/relationships/notesSlide" Target="../notesSlides/notesSlide2.xml"/><Relationship Id="rId16" Type="http://schemas.openxmlformats.org/officeDocument/2006/relationships/diagramData" Target="../diagrams/data2.xml"/><Relationship Id="rId20" Type="http://schemas.microsoft.com/office/2007/relationships/diagramDrawing" Target="../diagrams/drawing2.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diagramData" Target="../diagrams/data1.xml"/><Relationship Id="rId5" Type="http://schemas.openxmlformats.org/officeDocument/2006/relationships/image" Target="../media/image14.png"/><Relationship Id="rId15" Type="http://schemas.microsoft.com/office/2007/relationships/diagramDrawing" Target="../diagrams/drawing1.xml"/><Relationship Id="rId10" Type="http://schemas.openxmlformats.org/officeDocument/2006/relationships/image" Target="../media/image19.png"/><Relationship Id="rId19" Type="http://schemas.openxmlformats.org/officeDocument/2006/relationships/diagramColors" Target="../diagrams/colors2.xml"/><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1"/>
          <p:cNvSpPr/>
          <p:nvPr/>
        </p:nvSpPr>
        <p:spPr>
          <a:xfrm>
            <a:off x="8525836" y="775849"/>
            <a:ext cx="2987899" cy="2987899"/>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 name="Google Shape;86;p1"/>
          <p:cNvSpPr txBox="1">
            <a:spLocks noGrp="1"/>
          </p:cNvSpPr>
          <p:nvPr>
            <p:ph type="ctrTitle"/>
          </p:nvPr>
        </p:nvSpPr>
        <p:spPr>
          <a:xfrm>
            <a:off x="7080738" y="647593"/>
            <a:ext cx="4467792" cy="306054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GB" b="1">
                <a:solidFill>
                  <a:srgbClr val="FFFFFF"/>
                </a:solidFill>
              </a:rPr>
              <a:t>Orange Fanta </a:t>
            </a:r>
            <a:endParaRPr b="1">
              <a:solidFill>
                <a:srgbClr val="FFFFFF"/>
              </a:solidFill>
            </a:endParaRPr>
          </a:p>
        </p:txBody>
      </p:sp>
      <p:sp>
        <p:nvSpPr>
          <p:cNvPr id="87" name="Google Shape;87;p1"/>
          <p:cNvSpPr txBox="1">
            <a:spLocks noGrp="1"/>
          </p:cNvSpPr>
          <p:nvPr>
            <p:ph type="subTitle" idx="1"/>
          </p:nvPr>
        </p:nvSpPr>
        <p:spPr>
          <a:xfrm>
            <a:off x="7080738" y="3800208"/>
            <a:ext cx="4467792" cy="168299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None/>
            </a:pPr>
            <a:r>
              <a:rPr lang="en-GB" sz="4000" b="1" dirty="0">
                <a:latin typeface="Calibri"/>
                <a:ea typeface="Calibri"/>
                <a:cs typeface="Calibri"/>
                <a:sym typeface="Calibri"/>
              </a:rPr>
              <a:t>Final Project</a:t>
            </a:r>
            <a:endParaRPr dirty="0"/>
          </a:p>
          <a:p>
            <a:pPr marL="0" lvl="0" indent="0" algn="ctr" rtl="0">
              <a:lnSpc>
                <a:spcPct val="90000"/>
              </a:lnSpc>
              <a:spcBef>
                <a:spcPts val="1000"/>
              </a:spcBef>
              <a:spcAft>
                <a:spcPts val="0"/>
              </a:spcAft>
              <a:buClr>
                <a:schemeClr val="dk1"/>
              </a:buClr>
              <a:buSzPts val="2800"/>
              <a:buNone/>
            </a:pPr>
            <a:r>
              <a:rPr lang="en-GB" sz="2800" b="1" dirty="0">
                <a:latin typeface="Calibri"/>
                <a:ea typeface="Calibri"/>
                <a:cs typeface="Calibri"/>
                <a:sym typeface="Calibri"/>
              </a:rPr>
              <a:t>SGUP-CT BIDA Junior Data Engineer Programme </a:t>
            </a:r>
            <a:endParaRPr sz="2800" b="1" dirty="0">
              <a:latin typeface="Calibri"/>
              <a:ea typeface="Calibri"/>
              <a:cs typeface="Calibri"/>
              <a:sym typeface="Calibri"/>
            </a:endParaRPr>
          </a:p>
        </p:txBody>
      </p:sp>
      <p:sp>
        <p:nvSpPr>
          <p:cNvPr id="88" name="Google Shape;88;p1"/>
          <p:cNvSpPr/>
          <p:nvPr/>
        </p:nvSpPr>
        <p:spPr>
          <a:xfrm>
            <a:off x="384368" y="366810"/>
            <a:ext cx="6124381" cy="612438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p:nvPr/>
        </p:nvSpPr>
        <p:spPr>
          <a:xfrm>
            <a:off x="7116478" y="5575276"/>
            <a:ext cx="4467792" cy="65490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GB" b="1" dirty="0">
                <a:solidFill>
                  <a:schemeClr val="dk1"/>
                </a:solidFill>
                <a:latin typeface="Calibri"/>
                <a:ea typeface="Calibri"/>
                <a:cs typeface="Calibri"/>
                <a:sym typeface="Calibri"/>
              </a:rPr>
              <a:t>22</a:t>
            </a:r>
            <a:r>
              <a:rPr lang="en-GB" sz="1800" b="1" i="0" u="none" strike="noStrike" cap="none" dirty="0">
                <a:solidFill>
                  <a:schemeClr val="dk1"/>
                </a:solidFill>
                <a:latin typeface="Calibri"/>
                <a:ea typeface="Calibri"/>
                <a:cs typeface="Calibri"/>
                <a:sym typeface="Calibri"/>
              </a:rPr>
              <a:t> </a:t>
            </a:r>
            <a:r>
              <a:rPr lang="en-GB" b="1" dirty="0">
                <a:solidFill>
                  <a:schemeClr val="dk1"/>
                </a:solidFill>
                <a:latin typeface="Calibri"/>
                <a:ea typeface="Calibri"/>
                <a:cs typeface="Calibri"/>
                <a:sym typeface="Calibri"/>
              </a:rPr>
              <a:t>Novem</a:t>
            </a:r>
            <a:r>
              <a:rPr lang="en-GB" sz="1800" b="1" i="0" u="none" strike="noStrike" cap="none" dirty="0">
                <a:solidFill>
                  <a:schemeClr val="dk1"/>
                </a:solidFill>
                <a:latin typeface="Calibri"/>
                <a:ea typeface="Calibri"/>
                <a:cs typeface="Calibri"/>
                <a:sym typeface="Calibri"/>
              </a:rPr>
              <a:t>ber 2021</a:t>
            </a:r>
            <a:endParaRPr sz="1800" b="1" i="0" u="none" strike="noStrike" cap="none" dirty="0">
              <a:solidFill>
                <a:schemeClr val="dk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C90BAB6A-0FC3-424D-8424-541329C0F990}"/>
              </a:ext>
            </a:extLst>
          </p:cNvPr>
          <p:cNvPicPr>
            <a:picLocks noChangeAspect="1"/>
          </p:cNvPicPr>
          <p:nvPr/>
        </p:nvPicPr>
        <p:blipFill>
          <a:blip r:embed="rId3"/>
          <a:stretch>
            <a:fillRect/>
          </a:stretch>
        </p:blipFill>
        <p:spPr>
          <a:xfrm>
            <a:off x="1793969" y="1261618"/>
            <a:ext cx="3305175" cy="3228975"/>
          </a:xfrm>
          <a:prstGeom prst="rect">
            <a:avLst/>
          </a:prstGeom>
        </p:spPr>
      </p:pic>
      <p:pic>
        <p:nvPicPr>
          <p:cNvPr id="9" name="Picture 8">
            <a:extLst>
              <a:ext uri="{FF2B5EF4-FFF2-40B4-BE49-F238E27FC236}">
                <a16:creationId xmlns:a16="http://schemas.microsoft.com/office/drawing/2014/main" id="{843A0BB3-0F96-4C1E-9145-27C1B488C9FD}"/>
              </a:ext>
            </a:extLst>
          </p:cNvPr>
          <p:cNvPicPr>
            <a:picLocks noChangeAspect="1"/>
          </p:cNvPicPr>
          <p:nvPr/>
        </p:nvPicPr>
        <p:blipFill>
          <a:blip r:embed="rId4"/>
          <a:stretch>
            <a:fillRect/>
          </a:stretch>
        </p:blipFill>
        <p:spPr>
          <a:xfrm>
            <a:off x="1793969" y="4567276"/>
            <a:ext cx="3168501" cy="12680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F86C-243B-4885-8FE3-BA5AFCBFE3A9}"/>
              </a:ext>
            </a:extLst>
          </p:cNvPr>
          <p:cNvSpPr>
            <a:spLocks noGrp="1"/>
          </p:cNvSpPr>
          <p:nvPr>
            <p:ph type="title"/>
          </p:nvPr>
        </p:nvSpPr>
        <p:spPr/>
        <p:txBody>
          <a:bodyPr/>
          <a:lstStyle/>
          <a:p>
            <a:r>
              <a:rPr lang="en-GB" b="1" dirty="0" err="1">
                <a:solidFill>
                  <a:schemeClr val="dk1"/>
                </a:solidFill>
                <a:latin typeface="Calibri"/>
                <a:cs typeface="Calibri"/>
              </a:rPr>
              <a:t>Olist</a:t>
            </a:r>
            <a:r>
              <a:rPr lang="en-GB" b="1" dirty="0">
                <a:solidFill>
                  <a:schemeClr val="dk1"/>
                </a:solidFill>
                <a:latin typeface="Calibri"/>
                <a:cs typeface="Calibri"/>
              </a:rPr>
              <a:t> Business Performance </a:t>
            </a:r>
            <a:r>
              <a:rPr lang="en-GB" sz="4400" b="1" dirty="0">
                <a:solidFill>
                  <a:schemeClr val="dk1"/>
                </a:solidFill>
                <a:latin typeface="Calibri"/>
                <a:cs typeface="Calibri"/>
              </a:rPr>
              <a:t>Overview</a:t>
            </a:r>
            <a:endParaRPr lang="en-GB" dirty="0"/>
          </a:p>
        </p:txBody>
      </p:sp>
      <p:sp>
        <p:nvSpPr>
          <p:cNvPr id="3" name="Content Placeholder 2">
            <a:extLst>
              <a:ext uri="{FF2B5EF4-FFF2-40B4-BE49-F238E27FC236}">
                <a16:creationId xmlns:a16="http://schemas.microsoft.com/office/drawing/2014/main" id="{3C7BBD7D-9D14-437E-932D-EDAF2C0408ED}"/>
              </a:ext>
            </a:extLst>
          </p:cNvPr>
          <p:cNvSpPr>
            <a:spLocks noGrp="1"/>
          </p:cNvSpPr>
          <p:nvPr>
            <p:ph idx="1"/>
          </p:nvPr>
        </p:nvSpPr>
        <p:spPr>
          <a:xfrm>
            <a:off x="838200" y="2293860"/>
            <a:ext cx="10515600" cy="4351338"/>
          </a:xfrm>
        </p:spPr>
        <p:txBody>
          <a:bodyPr/>
          <a:lstStyle/>
          <a:p>
            <a:r>
              <a:rPr lang="en-SG" dirty="0"/>
              <a:t>From 2016-2018, </a:t>
            </a:r>
            <a:r>
              <a:rPr lang="en-SG" dirty="0" err="1"/>
              <a:t>Olist</a:t>
            </a:r>
            <a:r>
              <a:rPr lang="en-SG" dirty="0"/>
              <a:t> has a total number of 96,096 customers and 98,666 orders. The business’ top 5 customers have orders ranging from 24 to 18 orders per customer and top 5 states having customers ranging from 39,974 to 4840 customers per state. </a:t>
            </a:r>
          </a:p>
          <a:p>
            <a:r>
              <a:rPr lang="en-GB" dirty="0"/>
              <a:t>The top 5 product categories are </a:t>
            </a:r>
            <a:r>
              <a:rPr lang="en-GB" dirty="0" err="1"/>
              <a:t>bed_bath_table</a:t>
            </a:r>
            <a:r>
              <a:rPr lang="en-GB" dirty="0"/>
              <a:t>, </a:t>
            </a:r>
            <a:r>
              <a:rPr lang="en-GB" dirty="0" err="1"/>
              <a:t>sports_leisure</a:t>
            </a:r>
            <a:r>
              <a:rPr lang="en-GB" dirty="0"/>
              <a:t>, </a:t>
            </a:r>
            <a:r>
              <a:rPr lang="en-GB" dirty="0" err="1"/>
              <a:t>furniture_decor</a:t>
            </a:r>
            <a:r>
              <a:rPr lang="en-GB" dirty="0"/>
              <a:t>, </a:t>
            </a:r>
            <a:r>
              <a:rPr lang="en-GB" dirty="0" err="1"/>
              <a:t>health_beauty</a:t>
            </a:r>
            <a:r>
              <a:rPr lang="en-GB" dirty="0"/>
              <a:t> and housewares.   </a:t>
            </a:r>
          </a:p>
        </p:txBody>
      </p:sp>
      <p:pic>
        <p:nvPicPr>
          <p:cNvPr id="5" name="Picture 4">
            <a:extLst>
              <a:ext uri="{FF2B5EF4-FFF2-40B4-BE49-F238E27FC236}">
                <a16:creationId xmlns:a16="http://schemas.microsoft.com/office/drawing/2014/main" id="{5C2E9E5B-C03B-4CCC-9A5D-5F61B7CA2CC9}"/>
              </a:ext>
            </a:extLst>
          </p:cNvPr>
          <p:cNvPicPr>
            <a:picLocks noChangeAspect="1"/>
          </p:cNvPicPr>
          <p:nvPr/>
        </p:nvPicPr>
        <p:blipFill>
          <a:blip r:embed="rId2"/>
          <a:stretch>
            <a:fillRect/>
          </a:stretch>
        </p:blipFill>
        <p:spPr>
          <a:xfrm>
            <a:off x="10286147" y="206164"/>
            <a:ext cx="1327230" cy="1643484"/>
          </a:xfrm>
          <a:prstGeom prst="rect">
            <a:avLst/>
          </a:prstGeom>
        </p:spPr>
      </p:pic>
      <p:sp>
        <p:nvSpPr>
          <p:cNvPr id="6" name="TextBox 5">
            <a:extLst>
              <a:ext uri="{FF2B5EF4-FFF2-40B4-BE49-F238E27FC236}">
                <a16:creationId xmlns:a16="http://schemas.microsoft.com/office/drawing/2014/main" id="{84776C51-386B-4044-AFCC-DA8511C0D381}"/>
              </a:ext>
            </a:extLst>
          </p:cNvPr>
          <p:cNvSpPr txBox="1"/>
          <p:nvPr/>
        </p:nvSpPr>
        <p:spPr>
          <a:xfrm>
            <a:off x="9760334" y="1806090"/>
            <a:ext cx="2378856" cy="307777"/>
          </a:xfrm>
          <a:prstGeom prst="rect">
            <a:avLst/>
          </a:prstGeom>
          <a:noFill/>
        </p:spPr>
        <p:txBody>
          <a:bodyPr wrap="none" rtlCol="0">
            <a:spAutoFit/>
          </a:bodyPr>
          <a:lstStyle/>
          <a:p>
            <a:r>
              <a:rPr lang="en-GB" sz="1400" dirty="0">
                <a:hlinkClick r:id="rId3"/>
              </a:rPr>
              <a:t>https://tinyurl.com/yjemn3nb</a:t>
            </a:r>
            <a:endParaRPr lang="en-GB" sz="1400" dirty="0"/>
          </a:p>
        </p:txBody>
      </p:sp>
    </p:spTree>
    <p:extLst>
      <p:ext uri="{BB962C8B-B14F-4D97-AF65-F5344CB8AC3E}">
        <p14:creationId xmlns:p14="http://schemas.microsoft.com/office/powerpoint/2010/main" val="420639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F86C-243B-4885-8FE3-BA5AFCBFE3A9}"/>
              </a:ext>
            </a:extLst>
          </p:cNvPr>
          <p:cNvSpPr>
            <a:spLocks noGrp="1"/>
          </p:cNvSpPr>
          <p:nvPr>
            <p:ph type="title"/>
          </p:nvPr>
        </p:nvSpPr>
        <p:spPr>
          <a:xfrm>
            <a:off x="838200" y="141837"/>
            <a:ext cx="10515600" cy="1325563"/>
          </a:xfrm>
        </p:spPr>
        <p:txBody>
          <a:bodyPr/>
          <a:lstStyle/>
          <a:p>
            <a:r>
              <a:rPr lang="en-GB" sz="4400" b="1" dirty="0">
                <a:solidFill>
                  <a:schemeClr val="dk1"/>
                </a:solidFill>
                <a:latin typeface="Calibri"/>
                <a:cs typeface="Calibri"/>
              </a:rPr>
              <a:t>Sales Revenue and Orders Trend</a:t>
            </a:r>
            <a:endParaRPr lang="en-GB" dirty="0"/>
          </a:p>
        </p:txBody>
      </p:sp>
      <p:sp>
        <p:nvSpPr>
          <p:cNvPr id="3" name="Content Placeholder 2">
            <a:extLst>
              <a:ext uri="{FF2B5EF4-FFF2-40B4-BE49-F238E27FC236}">
                <a16:creationId xmlns:a16="http://schemas.microsoft.com/office/drawing/2014/main" id="{3C7BBD7D-9D14-437E-932D-EDAF2C0408ED}"/>
              </a:ext>
            </a:extLst>
          </p:cNvPr>
          <p:cNvSpPr>
            <a:spLocks noGrp="1"/>
          </p:cNvSpPr>
          <p:nvPr>
            <p:ph idx="1"/>
          </p:nvPr>
        </p:nvSpPr>
        <p:spPr>
          <a:xfrm>
            <a:off x="838200" y="1304632"/>
            <a:ext cx="10515600" cy="4351338"/>
          </a:xfrm>
        </p:spPr>
        <p:txBody>
          <a:bodyPr>
            <a:normAutofit lnSpcReduction="10000"/>
          </a:bodyPr>
          <a:lstStyle/>
          <a:p>
            <a:r>
              <a:rPr lang="en-SG" dirty="0"/>
              <a:t>The top 5 best selling categories are </a:t>
            </a:r>
            <a:r>
              <a:rPr lang="en-SG" dirty="0" err="1"/>
              <a:t>bed_bath_table</a:t>
            </a:r>
            <a:r>
              <a:rPr lang="en-SG" dirty="0"/>
              <a:t>, </a:t>
            </a:r>
            <a:r>
              <a:rPr lang="en-SG" dirty="0" err="1"/>
              <a:t>health_beauty</a:t>
            </a:r>
            <a:r>
              <a:rPr lang="en-SG" dirty="0"/>
              <a:t>, </a:t>
            </a:r>
            <a:r>
              <a:rPr lang="en-SG" dirty="0" err="1"/>
              <a:t>sports_leisure</a:t>
            </a:r>
            <a:r>
              <a:rPr lang="en-SG" dirty="0"/>
              <a:t>, </a:t>
            </a:r>
            <a:r>
              <a:rPr lang="en-SG" dirty="0" err="1"/>
              <a:t>furniture_decor</a:t>
            </a:r>
            <a:r>
              <a:rPr lang="en-SG" dirty="0"/>
              <a:t> and </a:t>
            </a:r>
            <a:r>
              <a:rPr lang="en-SG" dirty="0" err="1"/>
              <a:t>computers_accessories</a:t>
            </a:r>
            <a:r>
              <a:rPr lang="en-SG" dirty="0"/>
              <a:t> with total orders ranging from 11,115 to 7,827 per category. </a:t>
            </a:r>
          </a:p>
          <a:p>
            <a:r>
              <a:rPr lang="en-GB" dirty="0"/>
              <a:t>Overall, sales revenue is healthy and following an uptrend with infrequent dips. </a:t>
            </a:r>
          </a:p>
          <a:p>
            <a:r>
              <a:rPr lang="en-GB" dirty="0"/>
              <a:t>Monthly and yearly orders are growing stably. We see an increase in orders and sales revenue every year from 2016 to 2018. </a:t>
            </a:r>
          </a:p>
          <a:p>
            <a:r>
              <a:rPr lang="en-GB" dirty="0"/>
              <a:t>Due to limited information provided by the datasets, we are unable to access information on other costs the company has, hence it is not conclusive if the company was financially healthy during the period between 2016 to 2018. </a:t>
            </a:r>
          </a:p>
        </p:txBody>
      </p:sp>
    </p:spTree>
    <p:extLst>
      <p:ext uri="{BB962C8B-B14F-4D97-AF65-F5344CB8AC3E}">
        <p14:creationId xmlns:p14="http://schemas.microsoft.com/office/powerpoint/2010/main" val="5567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F86C-243B-4885-8FE3-BA5AFCBFE3A9}"/>
              </a:ext>
            </a:extLst>
          </p:cNvPr>
          <p:cNvSpPr>
            <a:spLocks noGrp="1"/>
          </p:cNvSpPr>
          <p:nvPr>
            <p:ph type="title"/>
          </p:nvPr>
        </p:nvSpPr>
        <p:spPr>
          <a:xfrm>
            <a:off x="646814" y="99311"/>
            <a:ext cx="10515600" cy="1325563"/>
          </a:xfrm>
        </p:spPr>
        <p:txBody>
          <a:bodyPr/>
          <a:lstStyle/>
          <a:p>
            <a:r>
              <a:rPr lang="en-GB" sz="4400" b="1" dirty="0">
                <a:solidFill>
                  <a:schemeClr val="dk1"/>
                </a:solidFill>
                <a:latin typeface="Calibri"/>
                <a:cs typeface="Calibri"/>
              </a:rPr>
              <a:t>Delivery Trend</a:t>
            </a:r>
            <a:endParaRPr lang="en-GB" dirty="0"/>
          </a:p>
        </p:txBody>
      </p:sp>
      <p:sp>
        <p:nvSpPr>
          <p:cNvPr id="3" name="Content Placeholder 2">
            <a:extLst>
              <a:ext uri="{FF2B5EF4-FFF2-40B4-BE49-F238E27FC236}">
                <a16:creationId xmlns:a16="http://schemas.microsoft.com/office/drawing/2014/main" id="{3C7BBD7D-9D14-437E-932D-EDAF2C0408ED}"/>
              </a:ext>
            </a:extLst>
          </p:cNvPr>
          <p:cNvSpPr>
            <a:spLocks noGrp="1"/>
          </p:cNvSpPr>
          <p:nvPr>
            <p:ph idx="1"/>
          </p:nvPr>
        </p:nvSpPr>
        <p:spPr>
          <a:xfrm>
            <a:off x="763772" y="1253330"/>
            <a:ext cx="10515600" cy="5306957"/>
          </a:xfrm>
        </p:spPr>
        <p:txBody>
          <a:bodyPr>
            <a:normAutofit/>
          </a:bodyPr>
          <a:lstStyle/>
          <a:p>
            <a:r>
              <a:rPr lang="en-SG" dirty="0"/>
              <a:t>We found out that the average, minimum and maximum number of delivery days for an order were 11.55 days, 0 day and 208 days respectively from year 2016 to 2018.</a:t>
            </a:r>
          </a:p>
          <a:p>
            <a:r>
              <a:rPr lang="en-SG" dirty="0"/>
              <a:t>In the line chart, we use data from average actual and average estimated number of delivery days to form two observational lines to compare the overall delivery performance. On average, orders were delivered earlier than expected. Overall, 97.82% of the orders were delivered to the customers. </a:t>
            </a:r>
          </a:p>
          <a:p>
            <a:r>
              <a:rPr lang="en-SG" dirty="0"/>
              <a:t>92.09% of the orders are delivered on time, hence leaving us with less than 8% of delayed orders.</a:t>
            </a:r>
          </a:p>
          <a:p>
            <a:r>
              <a:rPr lang="en-SG" dirty="0"/>
              <a:t>In order to improve our delivery service level, we could set a future target to achieve 95% of the orders to be delivered on time.  </a:t>
            </a:r>
          </a:p>
          <a:p>
            <a:endParaRPr lang="en-SG" dirty="0"/>
          </a:p>
        </p:txBody>
      </p:sp>
    </p:spTree>
    <p:extLst>
      <p:ext uri="{BB962C8B-B14F-4D97-AF65-F5344CB8AC3E}">
        <p14:creationId xmlns:p14="http://schemas.microsoft.com/office/powerpoint/2010/main" val="168562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F86C-243B-4885-8FE3-BA5AFCBFE3A9}"/>
              </a:ext>
            </a:extLst>
          </p:cNvPr>
          <p:cNvSpPr>
            <a:spLocks noGrp="1"/>
          </p:cNvSpPr>
          <p:nvPr>
            <p:ph type="title"/>
          </p:nvPr>
        </p:nvSpPr>
        <p:spPr>
          <a:xfrm>
            <a:off x="646814" y="99311"/>
            <a:ext cx="10515600" cy="1325563"/>
          </a:xfrm>
        </p:spPr>
        <p:txBody>
          <a:bodyPr/>
          <a:lstStyle/>
          <a:p>
            <a:r>
              <a:rPr lang="en-GB" sz="4400" b="1" dirty="0">
                <a:solidFill>
                  <a:schemeClr val="dk1"/>
                </a:solidFill>
                <a:latin typeface="Calibri"/>
                <a:cs typeface="Calibri"/>
              </a:rPr>
              <a:t>Review Analysis</a:t>
            </a:r>
            <a:endParaRPr lang="en-GB" dirty="0"/>
          </a:p>
        </p:txBody>
      </p:sp>
      <p:sp>
        <p:nvSpPr>
          <p:cNvPr id="3" name="Content Placeholder 2">
            <a:extLst>
              <a:ext uri="{FF2B5EF4-FFF2-40B4-BE49-F238E27FC236}">
                <a16:creationId xmlns:a16="http://schemas.microsoft.com/office/drawing/2014/main" id="{3C7BBD7D-9D14-437E-932D-EDAF2C0408ED}"/>
              </a:ext>
            </a:extLst>
          </p:cNvPr>
          <p:cNvSpPr>
            <a:spLocks noGrp="1"/>
          </p:cNvSpPr>
          <p:nvPr>
            <p:ph idx="1"/>
          </p:nvPr>
        </p:nvSpPr>
        <p:spPr>
          <a:xfrm>
            <a:off x="763772" y="1253330"/>
            <a:ext cx="10515600" cy="5306957"/>
          </a:xfrm>
        </p:spPr>
        <p:txBody>
          <a:bodyPr>
            <a:normAutofit/>
          </a:bodyPr>
          <a:lstStyle/>
          <a:p>
            <a:r>
              <a:rPr lang="en-US" dirty="0"/>
              <a:t>We received a total number of 98,915 customers reviews for score ratings from 2016 to 2018. Based on all the reviews we received, we had an overall performance average of 4.07 out of 5 stars. We assigned by grouping the reviews into 3 categories: 4-5 stars for positive, 3 for neutral and 1-2 stars for negative. Based on the donut chart, out of which, we found out that 76.7% were positive reviews, 15.03% were negative and 8.27% were neutral reviews. </a:t>
            </a:r>
          </a:p>
          <a:p>
            <a:r>
              <a:rPr lang="en-SG" dirty="0"/>
              <a:t>Based on the bar chart, we have most reviews with 5-star ratings and least number of reviews with 2-star ratings. </a:t>
            </a:r>
          </a:p>
        </p:txBody>
      </p:sp>
    </p:spTree>
    <p:extLst>
      <p:ext uri="{BB962C8B-B14F-4D97-AF65-F5344CB8AC3E}">
        <p14:creationId xmlns:p14="http://schemas.microsoft.com/office/powerpoint/2010/main" val="218872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F86C-243B-4885-8FE3-BA5AFCBFE3A9}"/>
              </a:ext>
            </a:extLst>
          </p:cNvPr>
          <p:cNvSpPr>
            <a:spLocks noGrp="1"/>
          </p:cNvSpPr>
          <p:nvPr>
            <p:ph type="title"/>
          </p:nvPr>
        </p:nvSpPr>
        <p:spPr>
          <a:xfrm>
            <a:off x="338469" y="24606"/>
            <a:ext cx="10515600" cy="1325563"/>
          </a:xfrm>
        </p:spPr>
        <p:txBody>
          <a:bodyPr>
            <a:normAutofit/>
          </a:bodyPr>
          <a:lstStyle/>
          <a:p>
            <a:r>
              <a:rPr lang="en-GB" sz="4000" b="1" dirty="0">
                <a:solidFill>
                  <a:schemeClr val="dk1"/>
                </a:solidFill>
                <a:latin typeface="Calibri"/>
                <a:cs typeface="Calibri"/>
              </a:rPr>
              <a:t>Recommendations on Areas of Improvement</a:t>
            </a:r>
            <a:endParaRPr lang="en-GB" sz="4000" dirty="0"/>
          </a:p>
        </p:txBody>
      </p:sp>
      <p:sp>
        <p:nvSpPr>
          <p:cNvPr id="3" name="Content Placeholder 2">
            <a:extLst>
              <a:ext uri="{FF2B5EF4-FFF2-40B4-BE49-F238E27FC236}">
                <a16:creationId xmlns:a16="http://schemas.microsoft.com/office/drawing/2014/main" id="{3C7BBD7D-9D14-437E-932D-EDAF2C0408ED}"/>
              </a:ext>
            </a:extLst>
          </p:cNvPr>
          <p:cNvSpPr>
            <a:spLocks noGrp="1"/>
          </p:cNvSpPr>
          <p:nvPr>
            <p:ph idx="1"/>
          </p:nvPr>
        </p:nvSpPr>
        <p:spPr>
          <a:xfrm>
            <a:off x="838200" y="1144588"/>
            <a:ext cx="10515600" cy="5483224"/>
          </a:xfrm>
        </p:spPr>
        <p:txBody>
          <a:bodyPr>
            <a:normAutofit lnSpcReduction="10000"/>
          </a:bodyPr>
          <a:lstStyle/>
          <a:p>
            <a:pPr marL="0" indent="0">
              <a:buNone/>
            </a:pPr>
            <a:r>
              <a:rPr lang="pt-BR" dirty="0"/>
              <a:t>1) </a:t>
            </a:r>
            <a:r>
              <a:rPr lang="pt-BR" b="1" dirty="0"/>
              <a:t>Boost Weekend Sales: </a:t>
            </a:r>
            <a:r>
              <a:rPr lang="pt-BR" dirty="0"/>
              <a:t>Introduce weekend promotions, flash sales and giveaways. Also, revamp customer rewards system with extra points given for weekend purchases.</a:t>
            </a:r>
          </a:p>
          <a:p>
            <a:pPr marL="0" indent="0">
              <a:buNone/>
            </a:pPr>
            <a:r>
              <a:rPr lang="en-US" dirty="0"/>
              <a:t>2) </a:t>
            </a:r>
            <a:r>
              <a:rPr lang="en-US" b="1" dirty="0"/>
              <a:t>After</a:t>
            </a:r>
            <a:r>
              <a:rPr lang="en-US" dirty="0"/>
              <a:t> </a:t>
            </a:r>
            <a:r>
              <a:rPr lang="en-US" b="1" dirty="0"/>
              <a:t>Sales Customer Satisfaction Survey</a:t>
            </a:r>
            <a:r>
              <a:rPr lang="en-US" dirty="0"/>
              <a:t>: Revamp the review system by introducing a new survey format to standardized feedback collection where there will be multiple choice questions, each has a score ranging from 1 to 5 tied to the options. Also, additional questions like age group, gender and product categories’ preferences to improve the quality of feedback and demographics information collected from customers.</a:t>
            </a:r>
          </a:p>
          <a:p>
            <a:pPr marL="0" indent="0">
              <a:buNone/>
            </a:pPr>
            <a:r>
              <a:rPr lang="pt-BR" dirty="0"/>
              <a:t>3) </a:t>
            </a:r>
            <a:r>
              <a:rPr lang="en-US" b="1" dirty="0"/>
              <a:t>Shorten Delivery Time: </a:t>
            </a:r>
            <a:r>
              <a:rPr lang="en-US" dirty="0"/>
              <a:t>Engage in service of a 3PL (Third-Party Logistics) firm with </a:t>
            </a:r>
            <a:r>
              <a:rPr lang="en-GB" b="0" i="0" dirty="0">
                <a:solidFill>
                  <a:srgbClr val="000000"/>
                </a:solidFill>
                <a:effectLst/>
                <a:latin typeface="PublicoText-Roman-Web"/>
              </a:rPr>
              <a:t>cross-docking hubs </a:t>
            </a:r>
            <a:r>
              <a:rPr lang="en-US" dirty="0">
                <a:solidFill>
                  <a:srgbClr val="000000"/>
                </a:solidFill>
                <a:latin typeface="PublicoText-Roman-Web"/>
              </a:rPr>
              <a:t>across Brazil </a:t>
            </a:r>
            <a:r>
              <a:rPr lang="en-US" dirty="0"/>
              <a:t>at Customer locations (Top 5 Worst Delivery Time): </a:t>
            </a:r>
            <a:r>
              <a:rPr lang="pt-BR" dirty="0"/>
              <a:t>novo brasil, capinzal do norte, adhemar de barros, arace and santa cruz de goias</a:t>
            </a:r>
          </a:p>
        </p:txBody>
      </p:sp>
      <p:pic>
        <p:nvPicPr>
          <p:cNvPr id="4" name="Google Shape;160;p9" descr="Good Idea with solid fill">
            <a:extLst>
              <a:ext uri="{FF2B5EF4-FFF2-40B4-BE49-F238E27FC236}">
                <a16:creationId xmlns:a16="http://schemas.microsoft.com/office/drawing/2014/main" id="{E55C8D78-3D46-4553-BEBA-95C2C1769A6F}"/>
              </a:ext>
            </a:extLst>
          </p:cNvPr>
          <p:cNvPicPr preferRelativeResize="0"/>
          <p:nvPr/>
        </p:nvPicPr>
        <p:blipFill rotWithShape="1">
          <a:blip r:embed="rId2">
            <a:alphaModFix/>
          </a:blip>
          <a:srcRect/>
          <a:stretch/>
        </p:blipFill>
        <p:spPr>
          <a:xfrm>
            <a:off x="10765887" y="230188"/>
            <a:ext cx="914400" cy="914400"/>
          </a:xfrm>
          <a:prstGeom prst="rect">
            <a:avLst/>
          </a:prstGeom>
          <a:noFill/>
          <a:ln>
            <a:noFill/>
          </a:ln>
        </p:spPr>
      </p:pic>
    </p:spTree>
    <p:extLst>
      <p:ext uri="{BB962C8B-B14F-4D97-AF65-F5344CB8AC3E}">
        <p14:creationId xmlns:p14="http://schemas.microsoft.com/office/powerpoint/2010/main" val="342269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Google Shape;220;p16"/>
          <p:cNvSpPr/>
          <p:nvPr/>
        </p:nvSpPr>
        <p:spPr>
          <a:xfrm>
            <a:off x="8525836" y="775849"/>
            <a:ext cx="2987899" cy="2987899"/>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1" name="Google Shape;221;p16"/>
          <p:cNvSpPr txBox="1">
            <a:spLocks noGrp="1"/>
          </p:cNvSpPr>
          <p:nvPr>
            <p:ph type="title"/>
          </p:nvPr>
        </p:nvSpPr>
        <p:spPr>
          <a:xfrm>
            <a:off x="7080738" y="647593"/>
            <a:ext cx="4467792" cy="306054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GB" sz="6000" b="1">
                <a:solidFill>
                  <a:srgbClr val="FFFFFF"/>
                </a:solidFill>
                <a:latin typeface="Calibri"/>
                <a:ea typeface="Calibri"/>
                <a:cs typeface="Calibri"/>
                <a:sym typeface="Calibri"/>
              </a:rPr>
              <a:t>Thank you!</a:t>
            </a:r>
            <a:endParaRPr/>
          </a:p>
        </p:txBody>
      </p:sp>
      <p:sp>
        <p:nvSpPr>
          <p:cNvPr id="222" name="Google Shape;222;p16"/>
          <p:cNvSpPr/>
          <p:nvPr/>
        </p:nvSpPr>
        <p:spPr>
          <a:xfrm>
            <a:off x="384368" y="366810"/>
            <a:ext cx="6124381" cy="612438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23" name="Google Shape;223;p16" descr="Clapping hands with solid fill"/>
          <p:cNvPicPr preferRelativeResize="0"/>
          <p:nvPr/>
        </p:nvPicPr>
        <p:blipFill rotWithShape="1">
          <a:blip r:embed="rId3">
            <a:alphaModFix/>
          </a:blip>
          <a:srcRect/>
          <a:stretch/>
        </p:blipFill>
        <p:spPr>
          <a:xfrm>
            <a:off x="1378572" y="1374798"/>
            <a:ext cx="4108404" cy="4108404"/>
          </a:xfrm>
          <a:custGeom>
            <a:avLst/>
            <a:gdLst/>
            <a:ahLst/>
            <a:cxnLst/>
            <a:rect l="l" t="t" r="r" b="b"/>
            <a:pathLst>
              <a:path w="4273177" h="4470400" extrusionOk="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ln>
            <a:noFill/>
          </a:ln>
        </p:spPr>
      </p:pic>
      <p:sp>
        <p:nvSpPr>
          <p:cNvPr id="224" name="Google Shape;224;p16"/>
          <p:cNvSpPr txBox="1"/>
          <p:nvPr/>
        </p:nvSpPr>
        <p:spPr>
          <a:xfrm rot="-1162308">
            <a:off x="8979077" y="4878181"/>
            <a:ext cx="252215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GB" sz="2800" b="1" i="0" u="none" strike="noStrike" cap="none">
                <a:solidFill>
                  <a:schemeClr val="lt1"/>
                </a:solidFill>
                <a:latin typeface="Calibri"/>
                <a:ea typeface="Calibri"/>
                <a:cs typeface="Calibri"/>
                <a:sym typeface="Calibri"/>
              </a:rPr>
              <a:t>Any Questions?</a:t>
            </a:r>
            <a:endParaRPr sz="2800" b="1" i="0" u="none" strike="noStrike" cap="none">
              <a:solidFill>
                <a:schemeClr val="lt1"/>
              </a:solidFill>
              <a:latin typeface="Calibri"/>
              <a:ea typeface="Calibri"/>
              <a:cs typeface="Calibri"/>
              <a:sym typeface="Calibri"/>
            </a:endParaRPr>
          </a:p>
        </p:txBody>
      </p:sp>
      <p:pic>
        <p:nvPicPr>
          <p:cNvPr id="225" name="Google Shape;225;p16" descr="Customer review with solid fill"/>
          <p:cNvPicPr preferRelativeResize="0"/>
          <p:nvPr/>
        </p:nvPicPr>
        <p:blipFill rotWithShape="1">
          <a:blip r:embed="rId4">
            <a:alphaModFix/>
          </a:blip>
          <a:srcRect/>
          <a:stretch/>
        </p:blipFill>
        <p:spPr>
          <a:xfrm>
            <a:off x="10044628" y="5382797"/>
            <a:ext cx="681851" cy="681851"/>
          </a:xfrm>
          <a:prstGeom prst="rect">
            <a:avLst/>
          </a:prstGeom>
          <a:noFill/>
          <a:ln>
            <a:noFill/>
          </a:ln>
        </p:spPr>
      </p:pic>
      <p:pic>
        <p:nvPicPr>
          <p:cNvPr id="226" name="Google Shape;226;p16" descr="Help with solid fill"/>
          <p:cNvPicPr preferRelativeResize="0"/>
          <p:nvPr/>
        </p:nvPicPr>
        <p:blipFill rotWithShape="1">
          <a:blip r:embed="rId5">
            <a:alphaModFix/>
          </a:blip>
          <a:srcRect/>
          <a:stretch/>
        </p:blipFill>
        <p:spPr>
          <a:xfrm>
            <a:off x="10753357" y="5064510"/>
            <a:ext cx="681851" cy="681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F86C-243B-4885-8FE3-BA5AFCBFE3A9}"/>
              </a:ext>
            </a:extLst>
          </p:cNvPr>
          <p:cNvSpPr>
            <a:spLocks noGrp="1"/>
          </p:cNvSpPr>
          <p:nvPr>
            <p:ph type="title"/>
          </p:nvPr>
        </p:nvSpPr>
        <p:spPr/>
        <p:txBody>
          <a:bodyPr>
            <a:normAutofit fontScale="90000"/>
          </a:bodyPr>
          <a:lstStyle/>
          <a:p>
            <a:r>
              <a:rPr lang="en-GB" sz="4400" b="1" dirty="0">
                <a:solidFill>
                  <a:schemeClr val="dk1"/>
                </a:solidFill>
                <a:latin typeface="Calibri"/>
                <a:cs typeface="Calibri"/>
              </a:rPr>
              <a:t>Business Objective 1: </a:t>
            </a:r>
            <a:br>
              <a:rPr lang="en-GB" sz="4400" b="1" dirty="0">
                <a:solidFill>
                  <a:schemeClr val="dk1"/>
                </a:solidFill>
                <a:latin typeface="Calibri"/>
                <a:cs typeface="Calibri"/>
              </a:rPr>
            </a:br>
            <a:r>
              <a:rPr lang="en-GB" sz="3100" b="1" dirty="0">
                <a:solidFill>
                  <a:schemeClr val="dk1"/>
                </a:solidFill>
                <a:latin typeface="Calibri"/>
                <a:cs typeface="Calibri"/>
              </a:rPr>
              <a:t>Moving from Product-Centric to a more Customer-Centric approach</a:t>
            </a:r>
            <a:endParaRPr lang="en-GB" sz="3100" dirty="0"/>
          </a:p>
        </p:txBody>
      </p:sp>
      <p:sp>
        <p:nvSpPr>
          <p:cNvPr id="3" name="Content Placeholder 2">
            <a:extLst>
              <a:ext uri="{FF2B5EF4-FFF2-40B4-BE49-F238E27FC236}">
                <a16:creationId xmlns:a16="http://schemas.microsoft.com/office/drawing/2014/main" id="{3C7BBD7D-9D14-437E-932D-EDAF2C0408ED}"/>
              </a:ext>
            </a:extLst>
          </p:cNvPr>
          <p:cNvSpPr>
            <a:spLocks noGrp="1"/>
          </p:cNvSpPr>
          <p:nvPr>
            <p:ph idx="1"/>
          </p:nvPr>
        </p:nvSpPr>
        <p:spPr/>
        <p:txBody>
          <a:bodyPr>
            <a:normAutofit fontScale="92500" lnSpcReduction="20000"/>
          </a:bodyPr>
          <a:lstStyle/>
          <a:p>
            <a:r>
              <a:rPr lang="en-US" dirty="0"/>
              <a:t>Every product is available for customers to either solve their problems or fulfill their needs. Every product revolves around its customers and their experiences, and it is the company's responsibility to ensure customers’ satisfaction and expectation level are highly met. Constant and significant efforts are needed by the company based on customer's feedback to provide them with a positive experience.</a:t>
            </a:r>
          </a:p>
          <a:p>
            <a:endParaRPr lang="en-US" dirty="0"/>
          </a:p>
          <a:p>
            <a:r>
              <a:rPr lang="en-US" dirty="0"/>
              <a:t>Customers’ opinions are one of the most important factors that validate important business decisions, </a:t>
            </a:r>
            <a:r>
              <a:rPr lang="en-US" dirty="0" err="1"/>
              <a:t>catalysing</a:t>
            </a:r>
            <a:r>
              <a:rPr lang="en-US" dirty="0"/>
              <a:t> business’ sustainability and growth. These opinions are valuable as they also shape the customer lifecycle. If we do not know what the customers think about our service and products, we would have a lower chance of retaining, delighting and enticing them to make future purchases.</a:t>
            </a:r>
          </a:p>
          <a:p>
            <a:endParaRPr lang="en-GB" dirty="0"/>
          </a:p>
        </p:txBody>
      </p:sp>
    </p:spTree>
    <p:extLst>
      <p:ext uri="{BB962C8B-B14F-4D97-AF65-F5344CB8AC3E}">
        <p14:creationId xmlns:p14="http://schemas.microsoft.com/office/powerpoint/2010/main" val="302553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F86C-243B-4885-8FE3-BA5AFCBFE3A9}"/>
              </a:ext>
            </a:extLst>
          </p:cNvPr>
          <p:cNvSpPr>
            <a:spLocks noGrp="1"/>
          </p:cNvSpPr>
          <p:nvPr>
            <p:ph type="title"/>
          </p:nvPr>
        </p:nvSpPr>
        <p:spPr/>
        <p:txBody>
          <a:bodyPr>
            <a:normAutofit/>
          </a:bodyPr>
          <a:lstStyle/>
          <a:p>
            <a:r>
              <a:rPr lang="en-GB" sz="4000" b="1" dirty="0">
                <a:solidFill>
                  <a:schemeClr val="dk1"/>
                </a:solidFill>
                <a:latin typeface="Calibri"/>
                <a:cs typeface="Calibri"/>
              </a:rPr>
              <a:t>Business Objective 2:</a:t>
            </a:r>
            <a:br>
              <a:rPr lang="en-GB" sz="4000" b="1" dirty="0">
                <a:solidFill>
                  <a:schemeClr val="dk1"/>
                </a:solidFill>
                <a:latin typeface="Calibri"/>
                <a:cs typeface="Calibri"/>
              </a:rPr>
            </a:br>
            <a:r>
              <a:rPr lang="en-GB" sz="2800" b="1" dirty="0">
                <a:solidFill>
                  <a:schemeClr val="dk1"/>
                </a:solidFill>
                <a:latin typeface="Calibri"/>
                <a:cs typeface="Calibri"/>
              </a:rPr>
              <a:t>Looking for ways to revamp Existing Sales Data Management System</a:t>
            </a:r>
            <a:endParaRPr lang="en-GB" sz="2800" dirty="0"/>
          </a:p>
        </p:txBody>
      </p:sp>
      <p:sp>
        <p:nvSpPr>
          <p:cNvPr id="3" name="Content Placeholder 2">
            <a:extLst>
              <a:ext uri="{FF2B5EF4-FFF2-40B4-BE49-F238E27FC236}">
                <a16:creationId xmlns:a16="http://schemas.microsoft.com/office/drawing/2014/main" id="{3C7BBD7D-9D14-437E-932D-EDAF2C0408ED}"/>
              </a:ext>
            </a:extLst>
          </p:cNvPr>
          <p:cNvSpPr>
            <a:spLocks noGrp="1"/>
          </p:cNvSpPr>
          <p:nvPr>
            <p:ph idx="1"/>
          </p:nvPr>
        </p:nvSpPr>
        <p:spPr>
          <a:xfrm>
            <a:off x="838200" y="1825625"/>
            <a:ext cx="10906760" cy="4351338"/>
          </a:xfrm>
        </p:spPr>
        <p:txBody>
          <a:bodyPr>
            <a:normAutofit/>
          </a:bodyPr>
          <a:lstStyle/>
          <a:p>
            <a:pPr marL="0" indent="0">
              <a:buNone/>
            </a:pPr>
            <a:r>
              <a:rPr lang="en-US" b="1" dirty="0"/>
              <a:t>Areas of improvement</a:t>
            </a:r>
          </a:p>
          <a:p>
            <a:r>
              <a:rPr lang="en-US" sz="2600" dirty="0"/>
              <a:t>Datasets are not aligned to be properly </a:t>
            </a:r>
            <a:r>
              <a:rPr lang="en-US" sz="2600" dirty="0" err="1"/>
              <a:t>analysed</a:t>
            </a:r>
            <a:r>
              <a:rPr lang="en-US" sz="2600" dirty="0"/>
              <a:t> and required to be redesign to reduce complexity and improve efficiency</a:t>
            </a:r>
          </a:p>
          <a:p>
            <a:endParaRPr lang="en-US" dirty="0"/>
          </a:p>
          <a:p>
            <a:pPr marL="0" indent="0">
              <a:buNone/>
            </a:pPr>
            <a:r>
              <a:rPr lang="en-US" b="1" dirty="0"/>
              <a:t>How to integrate old to new sales data management system</a:t>
            </a:r>
          </a:p>
          <a:p>
            <a:r>
              <a:rPr lang="en-US" sz="2600" dirty="0"/>
              <a:t>Redesign dataset to remove extra ID and using only one set of unique ID</a:t>
            </a:r>
          </a:p>
          <a:p>
            <a:r>
              <a:rPr lang="en-US" sz="2600" dirty="0"/>
              <a:t>Making items as the main fact table and setting the grain to be items instead of orders</a:t>
            </a:r>
          </a:p>
          <a:p>
            <a:endParaRPr lang="en-GB" dirty="0"/>
          </a:p>
        </p:txBody>
      </p:sp>
    </p:spTree>
    <p:extLst>
      <p:ext uri="{BB962C8B-B14F-4D97-AF65-F5344CB8AC3E}">
        <p14:creationId xmlns:p14="http://schemas.microsoft.com/office/powerpoint/2010/main" val="390555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F86C-243B-4885-8FE3-BA5AFCBFE3A9}"/>
              </a:ext>
            </a:extLst>
          </p:cNvPr>
          <p:cNvSpPr>
            <a:spLocks noGrp="1"/>
          </p:cNvSpPr>
          <p:nvPr>
            <p:ph type="title"/>
          </p:nvPr>
        </p:nvSpPr>
        <p:spPr/>
        <p:txBody>
          <a:bodyPr>
            <a:normAutofit/>
          </a:bodyPr>
          <a:lstStyle/>
          <a:p>
            <a:r>
              <a:rPr lang="en-GB" b="1" dirty="0">
                <a:solidFill>
                  <a:schemeClr val="dk1"/>
                </a:solidFill>
                <a:latin typeface="Calibri"/>
                <a:cs typeface="Calibri"/>
              </a:rPr>
              <a:t>Problem Statement</a:t>
            </a:r>
          </a:p>
        </p:txBody>
      </p:sp>
      <p:sp>
        <p:nvSpPr>
          <p:cNvPr id="3" name="Content Placeholder 2">
            <a:extLst>
              <a:ext uri="{FF2B5EF4-FFF2-40B4-BE49-F238E27FC236}">
                <a16:creationId xmlns:a16="http://schemas.microsoft.com/office/drawing/2014/main" id="{3C7BBD7D-9D14-437E-932D-EDAF2C0408ED}"/>
              </a:ext>
            </a:extLst>
          </p:cNvPr>
          <p:cNvSpPr>
            <a:spLocks noGrp="1"/>
          </p:cNvSpPr>
          <p:nvPr>
            <p:ph idx="1"/>
          </p:nvPr>
        </p:nvSpPr>
        <p:spPr/>
        <p:txBody>
          <a:bodyPr/>
          <a:lstStyle/>
          <a:p>
            <a:pPr marL="0" indent="0">
              <a:buNone/>
            </a:pPr>
            <a:r>
              <a:rPr lang="en-SG" dirty="0"/>
              <a:t>1) Database Features/Structure Enhancements (Add/Change)</a:t>
            </a:r>
          </a:p>
          <a:p>
            <a:pPr marL="0" indent="0">
              <a:buNone/>
            </a:pPr>
            <a:r>
              <a:rPr lang="en-SG" dirty="0"/>
              <a:t>2) Payment Structure on how payment data is collected</a:t>
            </a:r>
          </a:p>
          <a:p>
            <a:pPr marL="0" indent="0">
              <a:buNone/>
            </a:pPr>
            <a:r>
              <a:rPr lang="en-SG" dirty="0"/>
              <a:t>3) Open-ended/Empty Review Comments (Difficult to derive insightful statistics and conclusions)</a:t>
            </a:r>
          </a:p>
          <a:p>
            <a:pPr marL="0" indent="0">
              <a:buNone/>
            </a:pPr>
            <a:r>
              <a:rPr lang="en-SG" dirty="0"/>
              <a:t>4) Product Category: Uncategorised ($0.21M)</a:t>
            </a:r>
          </a:p>
          <a:p>
            <a:pPr marL="0" indent="0">
              <a:buNone/>
            </a:pPr>
            <a:r>
              <a:rPr lang="en-SG" dirty="0"/>
              <a:t>5) Customer Locations (Delayed Delivery Time/ Negative Review Score): Customer would be upset if waiting time for delivery took too long to arrive)</a:t>
            </a:r>
          </a:p>
          <a:p>
            <a:pPr marL="0" indent="0">
              <a:buNone/>
            </a:pPr>
            <a:r>
              <a:rPr lang="en-SG" dirty="0"/>
              <a:t>6) Low Weekend Sales (Introduce Weekend Flash Sales, Giveaways)</a:t>
            </a:r>
          </a:p>
        </p:txBody>
      </p:sp>
      <p:pic>
        <p:nvPicPr>
          <p:cNvPr id="4" name="Google Shape;153;p8" descr="Head with gears with solid fill">
            <a:extLst>
              <a:ext uri="{FF2B5EF4-FFF2-40B4-BE49-F238E27FC236}">
                <a16:creationId xmlns:a16="http://schemas.microsoft.com/office/drawing/2014/main" id="{74B35EA8-C893-4514-A350-287EF6CC0583}"/>
              </a:ext>
            </a:extLst>
          </p:cNvPr>
          <p:cNvPicPr preferRelativeResize="0"/>
          <p:nvPr/>
        </p:nvPicPr>
        <p:blipFill rotWithShape="1">
          <a:blip r:embed="rId2">
            <a:alphaModFix/>
          </a:blip>
          <a:srcRect/>
          <a:stretch/>
        </p:blipFill>
        <p:spPr>
          <a:xfrm>
            <a:off x="5985964" y="223837"/>
            <a:ext cx="914400" cy="914400"/>
          </a:xfrm>
          <a:prstGeom prst="rect">
            <a:avLst/>
          </a:prstGeom>
          <a:noFill/>
          <a:ln>
            <a:noFill/>
          </a:ln>
        </p:spPr>
      </p:pic>
    </p:spTree>
    <p:extLst>
      <p:ext uri="{BB962C8B-B14F-4D97-AF65-F5344CB8AC3E}">
        <p14:creationId xmlns:p14="http://schemas.microsoft.com/office/powerpoint/2010/main" val="97418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F86C-243B-4885-8FE3-BA5AFCBFE3A9}"/>
              </a:ext>
            </a:extLst>
          </p:cNvPr>
          <p:cNvSpPr>
            <a:spLocks noGrp="1"/>
          </p:cNvSpPr>
          <p:nvPr>
            <p:ph type="title"/>
          </p:nvPr>
        </p:nvSpPr>
        <p:spPr>
          <a:xfrm>
            <a:off x="838200" y="184150"/>
            <a:ext cx="10515600" cy="1325563"/>
          </a:xfrm>
        </p:spPr>
        <p:txBody>
          <a:bodyPr/>
          <a:lstStyle/>
          <a:p>
            <a:r>
              <a:rPr lang="en-GB" sz="4000" b="1" dirty="0">
                <a:solidFill>
                  <a:schemeClr val="dk1"/>
                </a:solidFill>
                <a:latin typeface="Calibri"/>
                <a:cs typeface="Calibri"/>
              </a:rPr>
              <a:t>Workflow</a:t>
            </a:r>
          </a:p>
        </p:txBody>
      </p:sp>
      <p:pic>
        <p:nvPicPr>
          <p:cNvPr id="30" name="Google Shape;171;g1034eca876f_0_1" descr="A stack of coins&#10;&#10;Description automatically generated with low confidence">
            <a:extLst>
              <a:ext uri="{FF2B5EF4-FFF2-40B4-BE49-F238E27FC236}">
                <a16:creationId xmlns:a16="http://schemas.microsoft.com/office/drawing/2014/main" id="{5B1B562C-BAAA-4BFB-9561-095D17243B44}"/>
              </a:ext>
            </a:extLst>
          </p:cNvPr>
          <p:cNvPicPr preferRelativeResize="0"/>
          <p:nvPr/>
        </p:nvPicPr>
        <p:blipFill rotWithShape="1">
          <a:blip r:embed="rId2">
            <a:alphaModFix/>
          </a:blip>
          <a:srcRect/>
          <a:stretch/>
        </p:blipFill>
        <p:spPr>
          <a:xfrm>
            <a:off x="838200" y="1557575"/>
            <a:ext cx="1319809" cy="1325701"/>
          </a:xfrm>
          <a:prstGeom prst="rect">
            <a:avLst/>
          </a:prstGeom>
          <a:noFill/>
          <a:ln>
            <a:noFill/>
          </a:ln>
        </p:spPr>
      </p:pic>
      <p:pic>
        <p:nvPicPr>
          <p:cNvPr id="31" name="Google Shape;172;g1034eca876f_0_1" descr="A picture containing indoor, metalware, gambling house, room&#10;&#10;Description automatically generated">
            <a:extLst>
              <a:ext uri="{FF2B5EF4-FFF2-40B4-BE49-F238E27FC236}">
                <a16:creationId xmlns:a16="http://schemas.microsoft.com/office/drawing/2014/main" id="{4F3E6DE1-307A-419C-96BC-AC631CDA894A}"/>
              </a:ext>
            </a:extLst>
          </p:cNvPr>
          <p:cNvPicPr preferRelativeResize="0"/>
          <p:nvPr/>
        </p:nvPicPr>
        <p:blipFill rotWithShape="1">
          <a:blip r:embed="rId3">
            <a:alphaModFix/>
          </a:blip>
          <a:srcRect/>
          <a:stretch/>
        </p:blipFill>
        <p:spPr>
          <a:xfrm>
            <a:off x="3305175" y="1403452"/>
            <a:ext cx="2486835" cy="1633949"/>
          </a:xfrm>
          <a:prstGeom prst="rect">
            <a:avLst/>
          </a:prstGeom>
          <a:noFill/>
          <a:ln>
            <a:noFill/>
          </a:ln>
        </p:spPr>
      </p:pic>
      <p:pic>
        <p:nvPicPr>
          <p:cNvPr id="32" name="Google Shape;173;g1034eca876f_0_1" descr="A picture containing text, indoor, red, blender&#10;&#10;Description automatically generated">
            <a:extLst>
              <a:ext uri="{FF2B5EF4-FFF2-40B4-BE49-F238E27FC236}">
                <a16:creationId xmlns:a16="http://schemas.microsoft.com/office/drawing/2014/main" id="{99981801-537B-44C8-8E83-49A752A058B8}"/>
              </a:ext>
            </a:extLst>
          </p:cNvPr>
          <p:cNvPicPr preferRelativeResize="0"/>
          <p:nvPr/>
        </p:nvPicPr>
        <p:blipFill rotWithShape="1">
          <a:blip r:embed="rId4">
            <a:alphaModFix/>
          </a:blip>
          <a:srcRect/>
          <a:stretch/>
        </p:blipFill>
        <p:spPr>
          <a:xfrm>
            <a:off x="6744739" y="1403452"/>
            <a:ext cx="1633948" cy="1633948"/>
          </a:xfrm>
          <a:prstGeom prst="rect">
            <a:avLst/>
          </a:prstGeom>
          <a:noFill/>
          <a:ln>
            <a:noFill/>
          </a:ln>
        </p:spPr>
      </p:pic>
      <p:pic>
        <p:nvPicPr>
          <p:cNvPr id="33" name="Google Shape;174;g1034eca876f_0_1">
            <a:extLst>
              <a:ext uri="{FF2B5EF4-FFF2-40B4-BE49-F238E27FC236}">
                <a16:creationId xmlns:a16="http://schemas.microsoft.com/office/drawing/2014/main" id="{E2E2C84D-3C5C-4A8A-86DA-9CC0ED7B1970}"/>
              </a:ext>
            </a:extLst>
          </p:cNvPr>
          <p:cNvPicPr preferRelativeResize="0"/>
          <p:nvPr/>
        </p:nvPicPr>
        <p:blipFill rotWithShape="1">
          <a:blip r:embed="rId5">
            <a:alphaModFix/>
          </a:blip>
          <a:srcRect/>
          <a:stretch/>
        </p:blipFill>
        <p:spPr>
          <a:xfrm>
            <a:off x="9795430" y="1403452"/>
            <a:ext cx="1245153" cy="1458000"/>
          </a:xfrm>
          <a:prstGeom prst="rect">
            <a:avLst/>
          </a:prstGeom>
          <a:noFill/>
          <a:ln>
            <a:noFill/>
          </a:ln>
        </p:spPr>
      </p:pic>
      <p:pic>
        <p:nvPicPr>
          <p:cNvPr id="34" name="Google Shape;175;g1034eca876f_0_1" descr="A picture containing text&#10;&#10;Description automatically generated">
            <a:extLst>
              <a:ext uri="{FF2B5EF4-FFF2-40B4-BE49-F238E27FC236}">
                <a16:creationId xmlns:a16="http://schemas.microsoft.com/office/drawing/2014/main" id="{7D0603B7-5EE4-461E-9AEA-436F79697F76}"/>
              </a:ext>
            </a:extLst>
          </p:cNvPr>
          <p:cNvPicPr preferRelativeResize="0"/>
          <p:nvPr/>
        </p:nvPicPr>
        <p:blipFill rotWithShape="1">
          <a:blip r:embed="rId6">
            <a:alphaModFix/>
          </a:blip>
          <a:srcRect/>
          <a:stretch/>
        </p:blipFill>
        <p:spPr>
          <a:xfrm>
            <a:off x="9636825" y="4236140"/>
            <a:ext cx="2141871" cy="1290017"/>
          </a:xfrm>
          <a:prstGeom prst="rect">
            <a:avLst/>
          </a:prstGeom>
          <a:noFill/>
          <a:ln>
            <a:noFill/>
          </a:ln>
        </p:spPr>
      </p:pic>
      <p:pic>
        <p:nvPicPr>
          <p:cNvPr id="35" name="Google Shape;176;g1034eca876f_0_1" descr="A picture containing cup, indoor, gear&#10;&#10;Description automatically generated">
            <a:extLst>
              <a:ext uri="{FF2B5EF4-FFF2-40B4-BE49-F238E27FC236}">
                <a16:creationId xmlns:a16="http://schemas.microsoft.com/office/drawing/2014/main" id="{8F16F75D-C9E8-43DE-8D2F-01DEE322247E}"/>
              </a:ext>
            </a:extLst>
          </p:cNvPr>
          <p:cNvPicPr preferRelativeResize="0"/>
          <p:nvPr/>
        </p:nvPicPr>
        <p:blipFill rotWithShape="1">
          <a:blip r:embed="rId7">
            <a:alphaModFix/>
          </a:blip>
          <a:srcRect/>
          <a:stretch/>
        </p:blipFill>
        <p:spPr>
          <a:xfrm>
            <a:off x="6912873" y="3941900"/>
            <a:ext cx="1714292" cy="1847069"/>
          </a:xfrm>
          <a:prstGeom prst="rect">
            <a:avLst/>
          </a:prstGeom>
          <a:noFill/>
          <a:ln>
            <a:noFill/>
          </a:ln>
        </p:spPr>
      </p:pic>
      <p:pic>
        <p:nvPicPr>
          <p:cNvPr id="36" name="Google Shape;177;g1034eca876f_0_1" descr="A picture containing graphical user interface&#10;&#10;Description automatically generated">
            <a:extLst>
              <a:ext uri="{FF2B5EF4-FFF2-40B4-BE49-F238E27FC236}">
                <a16:creationId xmlns:a16="http://schemas.microsoft.com/office/drawing/2014/main" id="{2230AF20-7C5D-42E8-8885-A509A86AC6BF}"/>
              </a:ext>
            </a:extLst>
          </p:cNvPr>
          <p:cNvPicPr preferRelativeResize="0"/>
          <p:nvPr/>
        </p:nvPicPr>
        <p:blipFill rotWithShape="1">
          <a:blip r:embed="rId8">
            <a:alphaModFix/>
          </a:blip>
          <a:srcRect/>
          <a:stretch/>
        </p:blipFill>
        <p:spPr>
          <a:xfrm>
            <a:off x="3703997" y="4097204"/>
            <a:ext cx="2262794" cy="1697096"/>
          </a:xfrm>
          <a:prstGeom prst="rect">
            <a:avLst/>
          </a:prstGeom>
          <a:noFill/>
          <a:ln>
            <a:noFill/>
          </a:ln>
        </p:spPr>
      </p:pic>
      <p:pic>
        <p:nvPicPr>
          <p:cNvPr id="37" name="Google Shape;178;g1034eca876f_0_1" descr="A picture containing icon&#10;&#10;Description automatically generated">
            <a:extLst>
              <a:ext uri="{FF2B5EF4-FFF2-40B4-BE49-F238E27FC236}">
                <a16:creationId xmlns:a16="http://schemas.microsoft.com/office/drawing/2014/main" id="{C11760EB-B528-4ABF-BC8E-C67FFB20BEBA}"/>
              </a:ext>
            </a:extLst>
          </p:cNvPr>
          <p:cNvPicPr preferRelativeResize="0"/>
          <p:nvPr/>
        </p:nvPicPr>
        <p:blipFill rotWithShape="1">
          <a:blip r:embed="rId9">
            <a:alphaModFix/>
          </a:blip>
          <a:srcRect/>
          <a:stretch/>
        </p:blipFill>
        <p:spPr>
          <a:xfrm>
            <a:off x="631852" y="4023862"/>
            <a:ext cx="2426102" cy="1819577"/>
          </a:xfrm>
          <a:prstGeom prst="rect">
            <a:avLst/>
          </a:prstGeom>
          <a:noFill/>
          <a:ln>
            <a:noFill/>
          </a:ln>
        </p:spPr>
      </p:pic>
      <p:cxnSp>
        <p:nvCxnSpPr>
          <p:cNvPr id="38" name="Google Shape;179;g1034eca876f_0_1">
            <a:extLst>
              <a:ext uri="{FF2B5EF4-FFF2-40B4-BE49-F238E27FC236}">
                <a16:creationId xmlns:a16="http://schemas.microsoft.com/office/drawing/2014/main" id="{78E79EBB-0787-496A-BAD0-F83DE53ECE78}"/>
              </a:ext>
            </a:extLst>
          </p:cNvPr>
          <p:cNvCxnSpPr/>
          <p:nvPr/>
        </p:nvCxnSpPr>
        <p:spPr>
          <a:xfrm>
            <a:off x="2352446" y="2132452"/>
            <a:ext cx="837900" cy="0"/>
          </a:xfrm>
          <a:prstGeom prst="straightConnector1">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0"/>
              </a:srgbClr>
            </a:outerShdw>
          </a:effectLst>
        </p:spPr>
      </p:cxnSp>
      <p:cxnSp>
        <p:nvCxnSpPr>
          <p:cNvPr id="39" name="Google Shape;180;g1034eca876f_0_1">
            <a:extLst>
              <a:ext uri="{FF2B5EF4-FFF2-40B4-BE49-F238E27FC236}">
                <a16:creationId xmlns:a16="http://schemas.microsoft.com/office/drawing/2014/main" id="{5C58866A-9925-4110-80D9-7715329D15E8}"/>
              </a:ext>
            </a:extLst>
          </p:cNvPr>
          <p:cNvCxnSpPr/>
          <p:nvPr/>
        </p:nvCxnSpPr>
        <p:spPr>
          <a:xfrm>
            <a:off x="5966791" y="2121365"/>
            <a:ext cx="837900" cy="0"/>
          </a:xfrm>
          <a:prstGeom prst="straightConnector1">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0"/>
              </a:srgbClr>
            </a:outerShdw>
          </a:effectLst>
        </p:spPr>
      </p:cxnSp>
      <p:cxnSp>
        <p:nvCxnSpPr>
          <p:cNvPr id="40" name="Google Shape;181;g1034eca876f_0_1">
            <a:extLst>
              <a:ext uri="{FF2B5EF4-FFF2-40B4-BE49-F238E27FC236}">
                <a16:creationId xmlns:a16="http://schemas.microsoft.com/office/drawing/2014/main" id="{16AE995E-5371-4713-9D26-01239D9AA66A}"/>
              </a:ext>
            </a:extLst>
          </p:cNvPr>
          <p:cNvCxnSpPr/>
          <p:nvPr/>
        </p:nvCxnSpPr>
        <p:spPr>
          <a:xfrm>
            <a:off x="8518020" y="2036373"/>
            <a:ext cx="837900" cy="0"/>
          </a:xfrm>
          <a:prstGeom prst="straightConnector1">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0"/>
              </a:srgbClr>
            </a:outerShdw>
          </a:effectLst>
        </p:spPr>
      </p:cxnSp>
      <p:cxnSp>
        <p:nvCxnSpPr>
          <p:cNvPr id="41" name="Google Shape;182;g1034eca876f_0_1">
            <a:extLst>
              <a:ext uri="{FF2B5EF4-FFF2-40B4-BE49-F238E27FC236}">
                <a16:creationId xmlns:a16="http://schemas.microsoft.com/office/drawing/2014/main" id="{5BD5DD00-0D94-4A05-9653-AFD7FEB91EEF}"/>
              </a:ext>
            </a:extLst>
          </p:cNvPr>
          <p:cNvCxnSpPr/>
          <p:nvPr/>
        </p:nvCxnSpPr>
        <p:spPr>
          <a:xfrm>
            <a:off x="10607035" y="3129678"/>
            <a:ext cx="0" cy="894300"/>
          </a:xfrm>
          <a:prstGeom prst="straightConnector1">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0"/>
              </a:srgbClr>
            </a:outerShdw>
          </a:effectLst>
        </p:spPr>
      </p:cxnSp>
      <p:cxnSp>
        <p:nvCxnSpPr>
          <p:cNvPr id="42" name="Google Shape;183;g1034eca876f_0_1">
            <a:extLst>
              <a:ext uri="{FF2B5EF4-FFF2-40B4-BE49-F238E27FC236}">
                <a16:creationId xmlns:a16="http://schemas.microsoft.com/office/drawing/2014/main" id="{93F38FCE-F314-46EC-AB7B-AFE70B17492C}"/>
              </a:ext>
            </a:extLst>
          </p:cNvPr>
          <p:cNvCxnSpPr/>
          <p:nvPr/>
        </p:nvCxnSpPr>
        <p:spPr>
          <a:xfrm rot="10800000">
            <a:off x="2625500" y="5098152"/>
            <a:ext cx="864900" cy="0"/>
          </a:xfrm>
          <a:prstGeom prst="straightConnector1">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0"/>
              </a:srgbClr>
            </a:outerShdw>
          </a:effectLst>
        </p:spPr>
      </p:cxnSp>
      <p:cxnSp>
        <p:nvCxnSpPr>
          <p:cNvPr id="43" name="Google Shape;184;g1034eca876f_0_1">
            <a:extLst>
              <a:ext uri="{FF2B5EF4-FFF2-40B4-BE49-F238E27FC236}">
                <a16:creationId xmlns:a16="http://schemas.microsoft.com/office/drawing/2014/main" id="{B304D508-1EB4-43A3-A349-CFDB529D76D3}"/>
              </a:ext>
            </a:extLst>
          </p:cNvPr>
          <p:cNvCxnSpPr/>
          <p:nvPr/>
        </p:nvCxnSpPr>
        <p:spPr>
          <a:xfrm rot="10800000">
            <a:off x="5939906" y="5028578"/>
            <a:ext cx="864900" cy="0"/>
          </a:xfrm>
          <a:prstGeom prst="straightConnector1">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0"/>
              </a:srgbClr>
            </a:outerShdw>
          </a:effectLst>
        </p:spPr>
      </p:cxnSp>
      <p:cxnSp>
        <p:nvCxnSpPr>
          <p:cNvPr id="44" name="Google Shape;185;g1034eca876f_0_1">
            <a:extLst>
              <a:ext uri="{FF2B5EF4-FFF2-40B4-BE49-F238E27FC236}">
                <a16:creationId xmlns:a16="http://schemas.microsoft.com/office/drawing/2014/main" id="{C5516ACB-5591-4B96-BC22-4E3E4D01BB09}"/>
              </a:ext>
            </a:extLst>
          </p:cNvPr>
          <p:cNvCxnSpPr/>
          <p:nvPr/>
        </p:nvCxnSpPr>
        <p:spPr>
          <a:xfrm rot="10800000">
            <a:off x="8849129" y="5098152"/>
            <a:ext cx="864900" cy="0"/>
          </a:xfrm>
          <a:prstGeom prst="straightConnector1">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0"/>
              </a:srgbClr>
            </a:outerShdw>
          </a:effectLst>
        </p:spPr>
      </p:cxnSp>
      <p:sp>
        <p:nvSpPr>
          <p:cNvPr id="45" name="Google Shape;170;g1034eca876f_0_1">
            <a:extLst>
              <a:ext uri="{FF2B5EF4-FFF2-40B4-BE49-F238E27FC236}">
                <a16:creationId xmlns:a16="http://schemas.microsoft.com/office/drawing/2014/main" id="{26AB81AB-D563-4FEA-9735-90D782B2DEB9}"/>
              </a:ext>
            </a:extLst>
          </p:cNvPr>
          <p:cNvSpPr txBox="1">
            <a:spLocks/>
          </p:cNvSpPr>
          <p:nvPr/>
        </p:nvSpPr>
        <p:spPr>
          <a:xfrm>
            <a:off x="925375" y="6261652"/>
            <a:ext cx="10515600" cy="421800"/>
          </a:xfrm>
          <a:prstGeom prst="rect">
            <a:avLst/>
          </a:prstGeom>
          <a:noFill/>
          <a:ln>
            <a:noFill/>
          </a:ln>
        </p:spPr>
        <p:txBody>
          <a:bodyPr spcFirstLastPara="1" vert="horz" wrap="square" lIns="91425" tIns="45700" rIns="91425" bIns="45700" rtlCol="0" anchor="t" anchorCtr="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180109">
              <a:spcBef>
                <a:spcPts val="0"/>
              </a:spcBef>
              <a:buClr>
                <a:schemeClr val="dk1"/>
              </a:buClr>
              <a:buSzPct val="181818"/>
            </a:pPr>
            <a:r>
              <a:rPr lang="en-GB"/>
              <a:t>Receipt of Dataset &gt; Review &amp; Redesign Dataset &gt; ERD &gt; Data Cleaning &gt; Load Data to Database &gt; Data Manipulation &gt; Data Visualisation &gt; Data Analysis &gt; Recommendations </a:t>
            </a:r>
            <a:endParaRPr lang="en-GB" dirty="0"/>
          </a:p>
        </p:txBody>
      </p:sp>
    </p:spTree>
    <p:extLst>
      <p:ext uri="{BB962C8B-B14F-4D97-AF65-F5344CB8AC3E}">
        <p14:creationId xmlns:p14="http://schemas.microsoft.com/office/powerpoint/2010/main" val="69911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51769" y="239166"/>
            <a:ext cx="5710931" cy="9665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GB" sz="4000" b="1" dirty="0">
                <a:solidFill>
                  <a:schemeClr val="dk1"/>
                </a:solidFill>
                <a:latin typeface="Calibri"/>
                <a:cs typeface="Calibri"/>
              </a:rPr>
              <a:t>Data</a:t>
            </a:r>
            <a:r>
              <a:rPr lang="en-GB" sz="4000" b="1" dirty="0"/>
              <a:t> </a:t>
            </a:r>
            <a:r>
              <a:rPr lang="en-GB" sz="4000" b="1" dirty="0">
                <a:solidFill>
                  <a:schemeClr val="dk1"/>
                </a:solidFill>
                <a:latin typeface="Calibri"/>
                <a:cs typeface="Calibri"/>
              </a:rPr>
              <a:t>Engineering Toolbox</a:t>
            </a:r>
            <a:endParaRPr sz="4000" b="1" dirty="0">
              <a:solidFill>
                <a:schemeClr val="dk1"/>
              </a:solidFill>
              <a:latin typeface="Calibri"/>
              <a:cs typeface="Calibri"/>
            </a:endParaRPr>
          </a:p>
        </p:txBody>
      </p:sp>
      <p:pic>
        <p:nvPicPr>
          <p:cNvPr id="115" name="Google Shape;115;p4" descr="Icon  Description automatically generated"/>
          <p:cNvPicPr preferRelativeResize="0"/>
          <p:nvPr/>
        </p:nvPicPr>
        <p:blipFill rotWithShape="1">
          <a:blip r:embed="rId3">
            <a:alphaModFix/>
          </a:blip>
          <a:srcRect/>
          <a:stretch/>
        </p:blipFill>
        <p:spPr>
          <a:xfrm>
            <a:off x="9428558" y="2194359"/>
            <a:ext cx="880832" cy="584349"/>
          </a:xfrm>
          <a:prstGeom prst="rect">
            <a:avLst/>
          </a:prstGeom>
          <a:noFill/>
          <a:ln>
            <a:noFill/>
          </a:ln>
        </p:spPr>
      </p:pic>
      <p:pic>
        <p:nvPicPr>
          <p:cNvPr id="116" name="Google Shape;116;p4" descr="Icon  Description automatically generated"/>
          <p:cNvPicPr preferRelativeResize="0"/>
          <p:nvPr/>
        </p:nvPicPr>
        <p:blipFill rotWithShape="1">
          <a:blip r:embed="rId4">
            <a:alphaModFix/>
          </a:blip>
          <a:srcRect/>
          <a:stretch/>
        </p:blipFill>
        <p:spPr>
          <a:xfrm>
            <a:off x="9192269" y="2893689"/>
            <a:ext cx="472577" cy="472185"/>
          </a:xfrm>
          <a:prstGeom prst="rect">
            <a:avLst/>
          </a:prstGeom>
          <a:noFill/>
          <a:ln>
            <a:noFill/>
          </a:ln>
        </p:spPr>
      </p:pic>
      <p:pic>
        <p:nvPicPr>
          <p:cNvPr id="5" name="Picture 4">
            <a:extLst>
              <a:ext uri="{FF2B5EF4-FFF2-40B4-BE49-F238E27FC236}">
                <a16:creationId xmlns:a16="http://schemas.microsoft.com/office/drawing/2014/main" id="{61B3D627-809D-407C-9170-BD152320E148}"/>
              </a:ext>
            </a:extLst>
          </p:cNvPr>
          <p:cNvPicPr>
            <a:picLocks noChangeAspect="1"/>
          </p:cNvPicPr>
          <p:nvPr/>
        </p:nvPicPr>
        <p:blipFill>
          <a:blip r:embed="rId5"/>
          <a:stretch>
            <a:fillRect/>
          </a:stretch>
        </p:blipFill>
        <p:spPr>
          <a:xfrm>
            <a:off x="8359649" y="1652093"/>
            <a:ext cx="571240" cy="532069"/>
          </a:xfrm>
          <a:prstGeom prst="rect">
            <a:avLst/>
          </a:prstGeom>
        </p:spPr>
      </p:pic>
      <p:pic>
        <p:nvPicPr>
          <p:cNvPr id="8" name="Picture 7">
            <a:extLst>
              <a:ext uri="{FF2B5EF4-FFF2-40B4-BE49-F238E27FC236}">
                <a16:creationId xmlns:a16="http://schemas.microsoft.com/office/drawing/2014/main" id="{C2108F7C-0DD4-4E81-BB7D-9FBCCB797B27}"/>
              </a:ext>
            </a:extLst>
          </p:cNvPr>
          <p:cNvPicPr>
            <a:picLocks noChangeAspect="1"/>
          </p:cNvPicPr>
          <p:nvPr/>
        </p:nvPicPr>
        <p:blipFill>
          <a:blip r:embed="rId6"/>
          <a:stretch>
            <a:fillRect/>
          </a:stretch>
        </p:blipFill>
        <p:spPr>
          <a:xfrm>
            <a:off x="3826160" y="1690085"/>
            <a:ext cx="426244" cy="473845"/>
          </a:xfrm>
          <a:prstGeom prst="rect">
            <a:avLst/>
          </a:prstGeom>
        </p:spPr>
      </p:pic>
      <p:pic>
        <p:nvPicPr>
          <p:cNvPr id="10" name="Picture 9">
            <a:extLst>
              <a:ext uri="{FF2B5EF4-FFF2-40B4-BE49-F238E27FC236}">
                <a16:creationId xmlns:a16="http://schemas.microsoft.com/office/drawing/2014/main" id="{257C0DE3-4447-42CC-B894-69A52C7F28B3}"/>
              </a:ext>
            </a:extLst>
          </p:cNvPr>
          <p:cNvPicPr>
            <a:picLocks noChangeAspect="1"/>
          </p:cNvPicPr>
          <p:nvPr/>
        </p:nvPicPr>
        <p:blipFill>
          <a:blip r:embed="rId7"/>
          <a:stretch>
            <a:fillRect/>
          </a:stretch>
        </p:blipFill>
        <p:spPr>
          <a:xfrm>
            <a:off x="3270945" y="2275588"/>
            <a:ext cx="472577" cy="439652"/>
          </a:xfrm>
          <a:prstGeom prst="rect">
            <a:avLst/>
          </a:prstGeom>
        </p:spPr>
      </p:pic>
      <p:pic>
        <p:nvPicPr>
          <p:cNvPr id="1028" name="Picture 4" descr="SQL Server ETL">
            <a:extLst>
              <a:ext uri="{FF2B5EF4-FFF2-40B4-BE49-F238E27FC236}">
                <a16:creationId xmlns:a16="http://schemas.microsoft.com/office/drawing/2014/main" id="{CBF4BA54-4B58-45AD-937B-6B65430F70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7914" y="2840341"/>
            <a:ext cx="454640" cy="4546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sual Studio Code - Wikiversity">
            <a:extLst>
              <a:ext uri="{FF2B5EF4-FFF2-40B4-BE49-F238E27FC236}">
                <a16:creationId xmlns:a16="http://schemas.microsoft.com/office/drawing/2014/main" id="{47FD4A8B-4DD7-4B70-89A6-BB09F4389E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37612" y="3374755"/>
            <a:ext cx="482189" cy="4821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C622C9-C49F-4D0B-BB5B-2B09DEDEF1AD}"/>
              </a:ext>
            </a:extLst>
          </p:cNvPr>
          <p:cNvPicPr>
            <a:picLocks noChangeAspect="1"/>
          </p:cNvPicPr>
          <p:nvPr/>
        </p:nvPicPr>
        <p:blipFill>
          <a:blip r:embed="rId10"/>
          <a:stretch>
            <a:fillRect/>
          </a:stretch>
        </p:blipFill>
        <p:spPr>
          <a:xfrm>
            <a:off x="2575758" y="3953013"/>
            <a:ext cx="369839" cy="457312"/>
          </a:xfrm>
          <a:prstGeom prst="rect">
            <a:avLst/>
          </a:prstGeom>
        </p:spPr>
      </p:pic>
      <p:graphicFrame>
        <p:nvGraphicFramePr>
          <p:cNvPr id="17" name="Google Shape;113;p4">
            <a:extLst>
              <a:ext uri="{FF2B5EF4-FFF2-40B4-BE49-F238E27FC236}">
                <a16:creationId xmlns:a16="http://schemas.microsoft.com/office/drawing/2014/main" id="{55F387C3-A789-46D5-B7BE-B2F17E3C1BCF}"/>
              </a:ext>
            </a:extLst>
          </p:cNvPr>
          <p:cNvGraphicFramePr/>
          <p:nvPr>
            <p:extLst>
              <p:ext uri="{D42A27DB-BD31-4B8C-83A1-F6EECF244321}">
                <p14:modId xmlns:p14="http://schemas.microsoft.com/office/powerpoint/2010/main" val="2081022951"/>
              </p:ext>
            </p:extLst>
          </p:nvPr>
        </p:nvGraphicFramePr>
        <p:xfrm>
          <a:off x="7059364" y="1652093"/>
          <a:ext cx="4405832" cy="171378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8" name="Google Shape;110;p4">
            <a:extLst>
              <a:ext uri="{FF2B5EF4-FFF2-40B4-BE49-F238E27FC236}">
                <a16:creationId xmlns:a16="http://schemas.microsoft.com/office/drawing/2014/main" id="{42A15EC4-9AE9-448B-8B46-1C8DEFDB5CD3}"/>
              </a:ext>
            </a:extLst>
          </p:cNvPr>
          <p:cNvSpPr txBox="1">
            <a:spLocks/>
          </p:cNvSpPr>
          <p:nvPr/>
        </p:nvSpPr>
        <p:spPr>
          <a:xfrm>
            <a:off x="6947968" y="212531"/>
            <a:ext cx="4239642" cy="966516"/>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000"/>
              <a:buFont typeface="Calibri"/>
              <a:buNone/>
            </a:pPr>
            <a:r>
              <a:rPr lang="en-GB" sz="4000" b="1" dirty="0">
                <a:solidFill>
                  <a:schemeClr val="dk1"/>
                </a:solidFill>
                <a:latin typeface="Calibri"/>
                <a:cs typeface="Calibri"/>
              </a:rPr>
              <a:t>Collaboration Tools</a:t>
            </a:r>
          </a:p>
        </p:txBody>
      </p:sp>
      <p:graphicFrame>
        <p:nvGraphicFramePr>
          <p:cNvPr id="19" name="Google Shape;113;p4">
            <a:extLst>
              <a:ext uri="{FF2B5EF4-FFF2-40B4-BE49-F238E27FC236}">
                <a16:creationId xmlns:a16="http://schemas.microsoft.com/office/drawing/2014/main" id="{25CC49E1-5FF0-41F3-A032-B6AD3FC5A2AD}"/>
              </a:ext>
            </a:extLst>
          </p:cNvPr>
          <p:cNvGraphicFramePr/>
          <p:nvPr>
            <p:extLst>
              <p:ext uri="{D42A27DB-BD31-4B8C-83A1-F6EECF244321}">
                <p14:modId xmlns:p14="http://schemas.microsoft.com/office/powerpoint/2010/main" val="3546359314"/>
              </p:ext>
            </p:extLst>
          </p:nvPr>
        </p:nvGraphicFramePr>
        <p:xfrm>
          <a:off x="872875" y="1660975"/>
          <a:ext cx="4405832" cy="281337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034eca876f_1_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b="1" dirty="0">
                <a:solidFill>
                  <a:schemeClr val="dk1"/>
                </a:solidFill>
                <a:latin typeface="Calibri"/>
                <a:cs typeface="Calibri"/>
              </a:rPr>
              <a:t>Old Schema</a:t>
            </a:r>
            <a:endParaRPr b="1" dirty="0">
              <a:solidFill>
                <a:schemeClr val="dk1"/>
              </a:solidFill>
              <a:latin typeface="Calibri"/>
              <a:cs typeface="Calibri"/>
            </a:endParaRPr>
          </a:p>
        </p:txBody>
      </p:sp>
      <p:pic>
        <p:nvPicPr>
          <p:cNvPr id="165" name="Google Shape;165;g1034eca876f_1_23"/>
          <p:cNvPicPr preferRelativeResize="0"/>
          <p:nvPr/>
        </p:nvPicPr>
        <p:blipFill>
          <a:blip r:embed="rId3">
            <a:alphaModFix/>
          </a:blip>
          <a:stretch>
            <a:fillRect/>
          </a:stretch>
        </p:blipFill>
        <p:spPr>
          <a:xfrm>
            <a:off x="2244530" y="1559068"/>
            <a:ext cx="7400925" cy="445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F86C-243B-4885-8FE3-BA5AFCBFE3A9}"/>
              </a:ext>
            </a:extLst>
          </p:cNvPr>
          <p:cNvSpPr>
            <a:spLocks noGrp="1"/>
          </p:cNvSpPr>
          <p:nvPr>
            <p:ph type="title"/>
          </p:nvPr>
        </p:nvSpPr>
        <p:spPr>
          <a:xfrm>
            <a:off x="838200" y="307975"/>
            <a:ext cx="10515600" cy="1325563"/>
          </a:xfrm>
        </p:spPr>
        <p:txBody>
          <a:bodyPr/>
          <a:lstStyle/>
          <a:p>
            <a:pPr>
              <a:spcBef>
                <a:spcPts val="0"/>
              </a:spcBef>
              <a:buClr>
                <a:schemeClr val="dk1"/>
              </a:buClr>
              <a:buSzPts val="4400"/>
            </a:pPr>
            <a:r>
              <a:rPr lang="en-GB" b="1" dirty="0">
                <a:solidFill>
                  <a:schemeClr val="dk1"/>
                </a:solidFill>
                <a:latin typeface="Calibri"/>
                <a:cs typeface="Calibri"/>
                <a:sym typeface="Calibri"/>
              </a:rPr>
              <a:t>Entity Relationship Diagram (ERD)</a:t>
            </a:r>
          </a:p>
        </p:txBody>
      </p:sp>
      <p:pic>
        <p:nvPicPr>
          <p:cNvPr id="1026" name="Picture 2">
            <a:extLst>
              <a:ext uri="{FF2B5EF4-FFF2-40B4-BE49-F238E27FC236}">
                <a16:creationId xmlns:a16="http://schemas.microsoft.com/office/drawing/2014/main" id="{741BE107-A25C-4A3C-AD20-0C774C868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4763"/>
            <a:ext cx="12192000" cy="558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51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034eca876f_1_0"/>
          <p:cNvSpPr txBox="1">
            <a:spLocks noGrp="1"/>
          </p:cNvSpPr>
          <p:nvPr>
            <p:ph type="title"/>
          </p:nvPr>
        </p:nvSpPr>
        <p:spPr>
          <a:xfrm>
            <a:off x="838200" y="169816"/>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b="1" dirty="0">
                <a:solidFill>
                  <a:schemeClr val="dk1"/>
                </a:solidFill>
                <a:latin typeface="Calibri"/>
                <a:cs typeface="Calibri"/>
              </a:rPr>
              <a:t>Import or Direct Query</a:t>
            </a:r>
            <a:r>
              <a:rPr lang="en-GB" dirty="0"/>
              <a:t> </a:t>
            </a:r>
            <a:r>
              <a:rPr lang="en-GB" b="1" dirty="0">
                <a:solidFill>
                  <a:schemeClr val="dk1"/>
                </a:solidFill>
                <a:latin typeface="Calibri"/>
                <a:cs typeface="Calibri"/>
              </a:rPr>
              <a:t>in Power BI</a:t>
            </a:r>
            <a:endParaRPr b="1" dirty="0">
              <a:solidFill>
                <a:schemeClr val="dk1"/>
              </a:solidFill>
              <a:latin typeface="Calibri"/>
              <a:cs typeface="Calibri"/>
            </a:endParaRPr>
          </a:p>
        </p:txBody>
      </p:sp>
      <p:sp>
        <p:nvSpPr>
          <p:cNvPr id="178" name="Google Shape;178;g1034eca876f_1_0"/>
          <p:cNvSpPr txBox="1">
            <a:spLocks noGrp="1"/>
          </p:cNvSpPr>
          <p:nvPr>
            <p:ph type="body" idx="1"/>
          </p:nvPr>
        </p:nvSpPr>
        <p:spPr>
          <a:xfrm>
            <a:off x="838200" y="1221942"/>
            <a:ext cx="10459800" cy="5466241"/>
          </a:xfrm>
          <a:prstGeom prst="rect">
            <a:avLst/>
          </a:prstGeom>
        </p:spPr>
        <p:txBody>
          <a:bodyPr spcFirstLastPara="1" wrap="square" lIns="91425" tIns="45700" rIns="91425" bIns="45700" anchor="t" anchorCtr="0">
            <a:normAutofit fontScale="25000" lnSpcReduction="20000"/>
          </a:bodyPr>
          <a:lstStyle/>
          <a:p>
            <a:pPr marL="0" lvl="0" indent="0" algn="l" rtl="0">
              <a:lnSpc>
                <a:spcPct val="125000"/>
              </a:lnSpc>
              <a:spcBef>
                <a:spcPts val="1200"/>
              </a:spcBef>
              <a:spcAft>
                <a:spcPts val="0"/>
              </a:spcAft>
              <a:buClr>
                <a:schemeClr val="dk1"/>
              </a:buClr>
              <a:buSzPct val="28888"/>
              <a:buFont typeface="Arial"/>
              <a:buNone/>
            </a:pPr>
            <a:r>
              <a:rPr lang="en-GB" sz="4200" dirty="0">
                <a:solidFill>
                  <a:srgbClr val="2A2A2A"/>
                </a:solidFill>
                <a:highlight>
                  <a:srgbClr val="FFFFFF"/>
                </a:highlight>
                <a:ea typeface="Verdana"/>
                <a:cs typeface="Verdana"/>
                <a:sym typeface="Verdana"/>
              </a:rPr>
              <a:t>Pros of Import Mode </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70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All Power BI features are available in Import Mode, like alternative login to the database connection, relationship filtering with “Both” directions …etc.</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Faster than </a:t>
            </a:r>
            <a:r>
              <a:rPr lang="en-GB" sz="4200" dirty="0" err="1">
                <a:solidFill>
                  <a:srgbClr val="2A2A2A"/>
                </a:solidFill>
                <a:highlight>
                  <a:srgbClr val="FFFFFF"/>
                </a:highlight>
                <a:ea typeface="Verdana"/>
                <a:cs typeface="Verdana"/>
                <a:sym typeface="Verdana"/>
              </a:rPr>
              <a:t>DirectQuery</a:t>
            </a:r>
            <a:r>
              <a:rPr lang="en-GB" sz="4200" dirty="0">
                <a:solidFill>
                  <a:srgbClr val="2A2A2A"/>
                </a:solidFill>
                <a:highlight>
                  <a:srgbClr val="FFFFFF"/>
                </a:highlight>
                <a:ea typeface="Verdana"/>
                <a:cs typeface="Verdana"/>
                <a:sym typeface="Verdana"/>
              </a:rPr>
              <a:t> Mode, due to the data loaded into the memory, the query calculated from loaded data.</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DAX expressions are fully supported.</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Single and Both directions in the relation filtering are available.</a:t>
            </a:r>
            <a:endParaRPr sz="4200" dirty="0">
              <a:solidFill>
                <a:srgbClr val="2A2A2A"/>
              </a:solidFill>
              <a:highlight>
                <a:srgbClr val="FFFFFF"/>
              </a:highlight>
              <a:ea typeface="Verdana"/>
              <a:cs typeface="Verdana"/>
              <a:sym typeface="Verdana"/>
            </a:endParaRPr>
          </a:p>
          <a:p>
            <a:pPr marL="0" lvl="0" indent="0" algn="l" rtl="0">
              <a:lnSpc>
                <a:spcPct val="125000"/>
              </a:lnSpc>
              <a:spcBef>
                <a:spcPts val="1200"/>
              </a:spcBef>
              <a:spcAft>
                <a:spcPts val="0"/>
              </a:spcAft>
              <a:buClr>
                <a:schemeClr val="dk1"/>
              </a:buClr>
              <a:buSzPct val="28888"/>
              <a:buFont typeface="Arial"/>
              <a:buNone/>
            </a:pPr>
            <a:r>
              <a:rPr lang="en-GB" sz="4200" dirty="0">
                <a:solidFill>
                  <a:srgbClr val="2A2A2A"/>
                </a:solidFill>
                <a:highlight>
                  <a:srgbClr val="FFFFFF"/>
                </a:highlight>
                <a:ea typeface="Verdana"/>
                <a:cs typeface="Verdana"/>
                <a:sym typeface="Verdana"/>
              </a:rPr>
              <a:t>Cons of Import Mode</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70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Depends on the imported data size, A lot of consumed memory and disk space</a:t>
            </a:r>
            <a:endParaRPr sz="4200" dirty="0">
              <a:solidFill>
                <a:srgbClr val="2A2A2A"/>
              </a:solidFill>
              <a:highlight>
                <a:srgbClr val="FFFFFF"/>
              </a:highlight>
              <a:ea typeface="Verdana"/>
              <a:cs typeface="Verdana"/>
              <a:sym typeface="Verdana"/>
            </a:endParaRPr>
          </a:p>
          <a:p>
            <a:pPr marL="914400" lvl="1"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On your machine (during the implementation),</a:t>
            </a:r>
            <a:endParaRPr sz="4200" dirty="0">
              <a:solidFill>
                <a:srgbClr val="2A2A2A"/>
              </a:solidFill>
              <a:highlight>
                <a:srgbClr val="FFFFFF"/>
              </a:highlight>
              <a:ea typeface="Verdana"/>
              <a:cs typeface="Verdana"/>
              <a:sym typeface="Verdana"/>
            </a:endParaRPr>
          </a:p>
          <a:p>
            <a:pPr marL="914400" lvl="1"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On the online/on-prem server (when it published).</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The Power BI file size can’t be bigger than 1 GB.</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You will get an error If the file size is bigger than 1 GB, in this case, you must have the Power BI Premium that allows having 50 GB file size.</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No recent data without a refresh.</a:t>
            </a:r>
            <a:endParaRPr sz="4200" dirty="0">
              <a:solidFill>
                <a:srgbClr val="2A2A2A"/>
              </a:solidFill>
              <a:highlight>
                <a:srgbClr val="FFFFFF"/>
              </a:highlight>
              <a:ea typeface="Verdana"/>
              <a:cs typeface="Verdana"/>
              <a:sym typeface="Verdana"/>
            </a:endParaRPr>
          </a:p>
          <a:p>
            <a:pPr marL="0" lvl="0" indent="0" algn="l" rtl="0">
              <a:lnSpc>
                <a:spcPct val="125000"/>
              </a:lnSpc>
              <a:spcBef>
                <a:spcPts val="1200"/>
              </a:spcBef>
              <a:spcAft>
                <a:spcPts val="0"/>
              </a:spcAft>
              <a:buNone/>
            </a:pPr>
            <a:r>
              <a:rPr lang="en-GB" sz="4200" dirty="0">
                <a:solidFill>
                  <a:srgbClr val="2A2A2A"/>
                </a:solidFill>
                <a:highlight>
                  <a:srgbClr val="FFFFFF"/>
                </a:highlight>
                <a:ea typeface="Verdana"/>
                <a:cs typeface="Verdana"/>
                <a:sym typeface="Verdana"/>
              </a:rPr>
              <a:t>Pros of </a:t>
            </a:r>
            <a:r>
              <a:rPr lang="en-GB" sz="4200" dirty="0" err="1">
                <a:solidFill>
                  <a:srgbClr val="2A2A2A"/>
                </a:solidFill>
                <a:highlight>
                  <a:srgbClr val="FFFFFF"/>
                </a:highlight>
                <a:ea typeface="Verdana"/>
                <a:cs typeface="Verdana"/>
                <a:sym typeface="Verdana"/>
              </a:rPr>
              <a:t>DirectQuery</a:t>
            </a:r>
            <a:r>
              <a:rPr lang="en-GB" sz="4200" dirty="0">
                <a:solidFill>
                  <a:srgbClr val="2A2A2A"/>
                </a:solidFill>
                <a:highlight>
                  <a:srgbClr val="FFFFFF"/>
                </a:highlight>
                <a:ea typeface="Verdana"/>
                <a:cs typeface="Verdana"/>
                <a:sym typeface="Verdana"/>
              </a:rPr>
              <a:t> Mode</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70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Always use the current data.</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Scalable, No limitation for 1 GB dataset.</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Build reports with large datasets.</a:t>
            </a:r>
            <a:endParaRPr sz="4200" dirty="0">
              <a:solidFill>
                <a:srgbClr val="2A2A2A"/>
              </a:solidFill>
              <a:highlight>
                <a:srgbClr val="FFFFFF"/>
              </a:highlight>
              <a:ea typeface="Verdana"/>
              <a:cs typeface="Verdana"/>
              <a:sym typeface="Verdana"/>
            </a:endParaRPr>
          </a:p>
          <a:p>
            <a:pPr marL="0" lvl="0" indent="0" algn="l" rtl="0">
              <a:lnSpc>
                <a:spcPct val="125000"/>
              </a:lnSpc>
              <a:spcBef>
                <a:spcPts val="1200"/>
              </a:spcBef>
              <a:spcAft>
                <a:spcPts val="0"/>
              </a:spcAft>
              <a:buNone/>
            </a:pPr>
            <a:r>
              <a:rPr lang="en-GB" sz="4200" dirty="0">
                <a:solidFill>
                  <a:srgbClr val="2A2A2A"/>
                </a:solidFill>
                <a:highlight>
                  <a:srgbClr val="FFFFFF"/>
                </a:highlight>
                <a:ea typeface="Verdana"/>
                <a:cs typeface="Verdana"/>
                <a:sym typeface="Verdana"/>
              </a:rPr>
              <a:t>Cons of </a:t>
            </a:r>
            <a:r>
              <a:rPr lang="en-GB" sz="4200" dirty="0" err="1">
                <a:solidFill>
                  <a:srgbClr val="2A2A2A"/>
                </a:solidFill>
                <a:highlight>
                  <a:srgbClr val="FFFFFF"/>
                </a:highlight>
                <a:ea typeface="Verdana"/>
                <a:cs typeface="Verdana"/>
                <a:sym typeface="Verdana"/>
              </a:rPr>
              <a:t>DirectQuery</a:t>
            </a:r>
            <a:r>
              <a:rPr lang="en-GB" sz="4200" dirty="0">
                <a:solidFill>
                  <a:srgbClr val="2A2A2A"/>
                </a:solidFill>
                <a:highlight>
                  <a:srgbClr val="FFFFFF"/>
                </a:highlight>
                <a:ea typeface="Verdana"/>
                <a:cs typeface="Verdana"/>
                <a:sym typeface="Verdana"/>
              </a:rPr>
              <a:t> Mode</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70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Slower than the Import mode.</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Can’t use alternative database credentials.</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Can’t combine multiple data sources in Power Query. All must come from a single data source.</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No data tab, only report and relation tab.</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The “Single direction” is only available. Meanwhile, you can enable “Both direction” for </a:t>
            </a:r>
            <a:r>
              <a:rPr lang="en-GB" sz="4200" dirty="0" err="1">
                <a:solidFill>
                  <a:srgbClr val="2A2A2A"/>
                </a:solidFill>
                <a:highlight>
                  <a:srgbClr val="FFFFFF"/>
                </a:highlight>
                <a:ea typeface="Verdana"/>
                <a:cs typeface="Verdana"/>
                <a:sym typeface="Verdana"/>
              </a:rPr>
              <a:t>DirectQuery</a:t>
            </a:r>
            <a:r>
              <a:rPr lang="en-GB" sz="4200" dirty="0">
                <a:solidFill>
                  <a:srgbClr val="2A2A2A"/>
                </a:solidFill>
                <a:highlight>
                  <a:srgbClr val="FFFFFF"/>
                </a:highlight>
                <a:ea typeface="Verdana"/>
                <a:cs typeface="Verdana"/>
                <a:sym typeface="Verdana"/>
              </a:rPr>
              <a:t> in the preview features.</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Time capabilities are not available.</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The date columns like Day, Month and Year are not supported.</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The returned data to Power BI must be &lt;= 1 million rows.</a:t>
            </a:r>
            <a:endParaRPr sz="4200" dirty="0">
              <a:solidFill>
                <a:srgbClr val="2A2A2A"/>
              </a:solidFill>
              <a:highlight>
                <a:srgbClr val="FFFFFF"/>
              </a:highlight>
              <a:ea typeface="Verdana"/>
              <a:cs typeface="Verdana"/>
              <a:sym typeface="Verdana"/>
            </a:endParaRPr>
          </a:p>
          <a:p>
            <a:pPr marL="457200" lvl="0" indent="-289047" algn="l" rtl="0">
              <a:lnSpc>
                <a:spcPct val="115000"/>
              </a:lnSpc>
              <a:spcBef>
                <a:spcPts val="0"/>
              </a:spcBef>
              <a:spcAft>
                <a:spcPts val="0"/>
              </a:spcAft>
              <a:buClr>
                <a:srgbClr val="2A2A2A"/>
              </a:buClr>
              <a:buSzPct val="100000"/>
              <a:buFont typeface="Verdana"/>
              <a:buChar char="●"/>
            </a:pPr>
            <a:r>
              <a:rPr lang="en-GB" sz="4200" dirty="0">
                <a:solidFill>
                  <a:srgbClr val="2A2A2A"/>
                </a:solidFill>
                <a:highlight>
                  <a:srgbClr val="FFFFFF"/>
                </a:highlight>
                <a:ea typeface="Verdana"/>
                <a:cs typeface="Verdana"/>
                <a:sym typeface="Verdana"/>
              </a:rPr>
              <a:t>Many DAX functions are not supported. Meanwhile, you can overcome this limit by Allowing Unrestricted Measure in </a:t>
            </a:r>
            <a:r>
              <a:rPr lang="en-GB" sz="4200" dirty="0" err="1">
                <a:solidFill>
                  <a:srgbClr val="2A2A2A"/>
                </a:solidFill>
                <a:highlight>
                  <a:srgbClr val="FFFFFF"/>
                </a:highlight>
                <a:ea typeface="Verdana"/>
                <a:cs typeface="Verdana"/>
                <a:sym typeface="Verdana"/>
              </a:rPr>
              <a:t>DirectQuery</a:t>
            </a:r>
            <a:r>
              <a:rPr lang="en-GB" sz="4200" dirty="0">
                <a:solidFill>
                  <a:srgbClr val="2A2A2A"/>
                </a:solidFill>
                <a:highlight>
                  <a:srgbClr val="FFFFFF"/>
                </a:highlight>
                <a:ea typeface="Verdana"/>
                <a:cs typeface="Verdana"/>
                <a:sym typeface="Verdana"/>
              </a:rPr>
              <a:t> Mode.</a:t>
            </a:r>
            <a:endParaRPr sz="4200" dirty="0">
              <a:solidFill>
                <a:srgbClr val="2A2A2A"/>
              </a:solidFill>
              <a:highlight>
                <a:srgbClr val="FFFFFF"/>
              </a:highlight>
              <a:ea typeface="Verdana"/>
              <a:cs typeface="Verdana"/>
              <a:sym typeface="Verdana"/>
            </a:endParaRPr>
          </a:p>
          <a:p>
            <a:pPr marL="457200" lvl="0" indent="-239712" algn="l" rtl="0">
              <a:lnSpc>
                <a:spcPct val="115000"/>
              </a:lnSpc>
              <a:spcBef>
                <a:spcPts val="0"/>
              </a:spcBef>
              <a:spcAft>
                <a:spcPts val="0"/>
              </a:spcAft>
              <a:buClr>
                <a:srgbClr val="2A2A2A"/>
              </a:buClr>
              <a:buSzPct val="100000"/>
              <a:buFont typeface="Verdana"/>
              <a:buChar char="●"/>
            </a:pPr>
            <a:endParaRPr sz="4200" dirty="0">
              <a:solidFill>
                <a:srgbClr val="2A2A2A"/>
              </a:solidFill>
              <a:highlight>
                <a:srgbClr val="FFFFFF"/>
              </a:highlight>
              <a:ea typeface="Verdana"/>
              <a:cs typeface="Verdana"/>
              <a:sym typeface="Verdana"/>
            </a:endParaRPr>
          </a:p>
          <a:p>
            <a:pPr marL="0" lvl="0" indent="0" algn="l" rtl="0">
              <a:spcBef>
                <a:spcPts val="1000"/>
              </a:spcBef>
              <a:spcAft>
                <a:spcPts val="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FD83D95578344AA6B54ABC9A8FF14B" ma:contentTypeVersion="12" ma:contentTypeDescription="Create a new document." ma:contentTypeScope="" ma:versionID="b6f56db9ffb249bc70657f1a190297b9">
  <xsd:schema xmlns:xsd="http://www.w3.org/2001/XMLSchema" xmlns:xs="http://www.w3.org/2001/XMLSchema" xmlns:p="http://schemas.microsoft.com/office/2006/metadata/properties" xmlns:ns2="5ea9c62d-4d03-4075-b18e-1bf86a17caa4" xmlns:ns3="68f96ea1-b9c5-49c9-b5df-a3301a10161a" targetNamespace="http://schemas.microsoft.com/office/2006/metadata/properties" ma:root="true" ma:fieldsID="b3c0be74c849538e7e8e96f45c70f77f" ns2:_="" ns3:_="">
    <xsd:import namespace="5ea9c62d-4d03-4075-b18e-1bf86a17caa4"/>
    <xsd:import namespace="68f96ea1-b9c5-49c9-b5df-a3301a10161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a9c62d-4d03-4075-b18e-1bf86a17ca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8f96ea1-b9c5-49c9-b5df-a3301a10161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A2F5D6-9A64-492B-9650-C512090DDE02}">
  <ds:schemaRefs>
    <ds:schemaRef ds:uri="http://schemas.microsoft.com/sharepoint/v3/contenttype/forms"/>
  </ds:schemaRefs>
</ds:datastoreItem>
</file>

<file path=customXml/itemProps2.xml><?xml version="1.0" encoding="utf-8"?>
<ds:datastoreItem xmlns:ds="http://schemas.openxmlformats.org/officeDocument/2006/customXml" ds:itemID="{8294E5CE-D411-4512-98E9-D881CF098E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a9c62d-4d03-4075-b18e-1bf86a17caa4"/>
    <ds:schemaRef ds:uri="68f96ea1-b9c5-49c9-b5df-a3301a1016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55D17A-4F56-48A8-A98D-33165098CFB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713</TotalTime>
  <Words>1327</Words>
  <Application>Microsoft Office PowerPoint</Application>
  <PresentationFormat>Widescreen</PresentationFormat>
  <Paragraphs>88</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PublicoText-Roman-Web</vt:lpstr>
      <vt:lpstr>Verdana</vt:lpstr>
      <vt:lpstr>Office Theme</vt:lpstr>
      <vt:lpstr>Orange Fanta </vt:lpstr>
      <vt:lpstr>Business Objective 1:  Moving from Product-Centric to a more Customer-Centric approach</vt:lpstr>
      <vt:lpstr>Business Objective 2: Looking for ways to revamp Existing Sales Data Management System</vt:lpstr>
      <vt:lpstr>Problem Statement</vt:lpstr>
      <vt:lpstr>Workflow</vt:lpstr>
      <vt:lpstr>Data Engineering Toolbox</vt:lpstr>
      <vt:lpstr>Old Schema</vt:lpstr>
      <vt:lpstr>Entity Relationship Diagram (ERD)</vt:lpstr>
      <vt:lpstr>Import or Direct Query in Power BI</vt:lpstr>
      <vt:lpstr>Olist Business Performance Overview</vt:lpstr>
      <vt:lpstr>Sales Revenue and Orders Trend</vt:lpstr>
      <vt:lpstr>Delivery Trend</vt:lpstr>
      <vt:lpstr>Review Analysis</vt:lpstr>
      <vt:lpstr>Recommendations on Areas of Improvement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LI JIA</dc:creator>
  <cp:lastModifiedBy>Vanisri Narayana</cp:lastModifiedBy>
  <cp:revision>80</cp:revision>
  <dcterms:created xsi:type="dcterms:W3CDTF">2021-11-20T18:39:44Z</dcterms:created>
  <dcterms:modified xsi:type="dcterms:W3CDTF">2022-08-02T06:22:35Z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0x010100B3FD83D95578344AA6B54ABC9A8FF14B</vt:lpwstr>
  </property>
</Properties>
</file>