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embeddedFontLs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yYaFTKlsXhhcFKEOdYLg9Msbg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questions/4448340/postgresql-duplicate-key-violates-unique-constrai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1"/>
          <p:cNvSpPr/>
          <p:nvPr/>
        </p:nvSpPr>
        <p:spPr>
          <a:xfrm>
            <a:off x="8525836" y="775849"/>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 name="Google Shape;86;p1"/>
          <p:cNvSpPr txBox="1">
            <a:spLocks noGrp="1"/>
          </p:cNvSpPr>
          <p:nvPr>
            <p:ph type="ctrTitle"/>
          </p:nvPr>
        </p:nvSpPr>
        <p:spPr>
          <a:xfrm>
            <a:off x="7080738" y="647593"/>
            <a:ext cx="4467792" cy="30605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GB" b="1">
                <a:solidFill>
                  <a:srgbClr val="FFFFFF"/>
                </a:solidFill>
              </a:rPr>
              <a:t>Orange Fanta </a:t>
            </a:r>
            <a:endParaRPr b="1">
              <a:solidFill>
                <a:srgbClr val="FFFFFF"/>
              </a:solidFill>
            </a:endParaRPr>
          </a:p>
        </p:txBody>
      </p:sp>
      <p:sp>
        <p:nvSpPr>
          <p:cNvPr id="87" name="Google Shape;87;p1"/>
          <p:cNvSpPr txBox="1">
            <a:spLocks noGrp="1"/>
          </p:cNvSpPr>
          <p:nvPr>
            <p:ph type="subTitle" idx="1"/>
          </p:nvPr>
        </p:nvSpPr>
        <p:spPr>
          <a:xfrm>
            <a:off x="7080738" y="3800208"/>
            <a:ext cx="4467792" cy="168299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None/>
            </a:pPr>
            <a:r>
              <a:rPr lang="en-GB" sz="4000" b="1">
                <a:latin typeface="Calibri"/>
                <a:ea typeface="Calibri"/>
                <a:cs typeface="Calibri"/>
                <a:sym typeface="Calibri"/>
              </a:rPr>
              <a:t>Interim Project</a:t>
            </a:r>
            <a:endParaRPr/>
          </a:p>
          <a:p>
            <a:pPr marL="0" lvl="0" indent="0" algn="ctr" rtl="0">
              <a:lnSpc>
                <a:spcPct val="90000"/>
              </a:lnSpc>
              <a:spcBef>
                <a:spcPts val="1000"/>
              </a:spcBef>
              <a:spcAft>
                <a:spcPts val="0"/>
              </a:spcAft>
              <a:buClr>
                <a:schemeClr val="dk1"/>
              </a:buClr>
              <a:buSzPts val="2800"/>
              <a:buNone/>
            </a:pPr>
            <a:r>
              <a:rPr lang="en-GB" sz="2800" b="1">
                <a:latin typeface="Calibri"/>
                <a:ea typeface="Calibri"/>
                <a:cs typeface="Calibri"/>
                <a:sym typeface="Calibri"/>
              </a:rPr>
              <a:t>SGUP-CT BIDA Junior Data Engineer Programme </a:t>
            </a:r>
            <a:endParaRPr sz="2800" b="1">
              <a:latin typeface="Calibri"/>
              <a:ea typeface="Calibri"/>
              <a:cs typeface="Calibri"/>
              <a:sym typeface="Calibri"/>
            </a:endParaRPr>
          </a:p>
        </p:txBody>
      </p:sp>
      <p:sp>
        <p:nvSpPr>
          <p:cNvPr id="88" name="Google Shape;88;p1"/>
          <p:cNvSpPr/>
          <p:nvPr/>
        </p:nvSpPr>
        <p:spPr>
          <a:xfrm>
            <a:off x="384368" y="366810"/>
            <a:ext cx="6124381" cy="612438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9" name="Google Shape;89;p1" descr="Logo  Description automatically generated"/>
          <p:cNvPicPr preferRelativeResize="0"/>
          <p:nvPr/>
        </p:nvPicPr>
        <p:blipFill rotWithShape="1">
          <a:blip r:embed="rId3">
            <a:alphaModFix/>
          </a:blip>
          <a:srcRect/>
          <a:stretch/>
        </p:blipFill>
        <p:spPr>
          <a:xfrm>
            <a:off x="1378572" y="1374798"/>
            <a:ext cx="4108404" cy="4108404"/>
          </a:xfrm>
          <a:custGeom>
            <a:avLst/>
            <a:gdLst/>
            <a:ahLst/>
            <a:cxnLst/>
            <a:rect l="l" t="t" r="r" b="b"/>
            <a:pathLst>
              <a:path w="4273177" h="4470400" extrusionOk="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sp>
        <p:nvSpPr>
          <p:cNvPr id="90" name="Google Shape;90;p1"/>
          <p:cNvSpPr txBox="1"/>
          <p:nvPr/>
        </p:nvSpPr>
        <p:spPr>
          <a:xfrm>
            <a:off x="7116478" y="5575276"/>
            <a:ext cx="4467792" cy="65490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GB" sz="1800" b="1" i="0" u="none" strike="noStrike" cap="none">
                <a:solidFill>
                  <a:schemeClr val="dk1"/>
                </a:solidFill>
                <a:latin typeface="Calibri"/>
                <a:ea typeface="Calibri"/>
                <a:cs typeface="Calibri"/>
                <a:sym typeface="Calibri"/>
              </a:rPr>
              <a:t>14 October 2021</a:t>
            </a: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571870" y="161578"/>
            <a:ext cx="6627920" cy="7534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Project Goals</a:t>
            </a:r>
            <a:endParaRPr b="1"/>
          </a:p>
        </p:txBody>
      </p:sp>
      <p:sp>
        <p:nvSpPr>
          <p:cNvPr id="106" name="Google Shape;106;p3"/>
          <p:cNvSpPr txBox="1">
            <a:spLocks noGrp="1"/>
          </p:cNvSpPr>
          <p:nvPr>
            <p:ph type="body" idx="1"/>
          </p:nvPr>
        </p:nvSpPr>
        <p:spPr>
          <a:xfrm>
            <a:off x="461916" y="992282"/>
            <a:ext cx="11208470" cy="6285211"/>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rgbClr val="212121"/>
              </a:buClr>
              <a:buSzPts val="2400"/>
              <a:buNone/>
            </a:pPr>
            <a:r>
              <a:rPr lang="en-GB" sz="2400" i="1">
                <a:solidFill>
                  <a:srgbClr val="212121"/>
                </a:solidFill>
                <a:latin typeface="Calibri"/>
                <a:ea typeface="Calibri"/>
                <a:cs typeface="Calibri"/>
                <a:sym typeface="Calibri"/>
              </a:rPr>
              <a:t>Twitter is a social media platform where people communicate with one another using 280-character tweets, images, videos</a:t>
            </a:r>
            <a:r>
              <a:rPr lang="en-GB" sz="2400" i="1">
                <a:solidFill>
                  <a:srgbClr val="212121"/>
                </a:solidFill>
              </a:rPr>
              <a:t> </a:t>
            </a:r>
            <a:r>
              <a:rPr lang="en-GB" sz="2400" i="1">
                <a:solidFill>
                  <a:srgbClr val="212121"/>
                </a:solidFill>
                <a:latin typeface="Calibri"/>
                <a:ea typeface="Calibri"/>
                <a:cs typeface="Calibri"/>
                <a:sym typeface="Calibri"/>
              </a:rPr>
              <a:t>and hashtags. Users on Twitter are generating about half billion tweets every day. Some of these tweets are available to researchers and developers through Twitter's public APIs and other methods dependable on which language we are using.</a:t>
            </a:r>
            <a:endParaRPr/>
          </a:p>
          <a:p>
            <a:pPr marL="0" lvl="0" indent="0" algn="just" rtl="0">
              <a:lnSpc>
                <a:spcPct val="90000"/>
              </a:lnSpc>
              <a:spcBef>
                <a:spcPts val="0"/>
              </a:spcBef>
              <a:spcAft>
                <a:spcPts val="0"/>
              </a:spcAft>
              <a:buClr>
                <a:srgbClr val="212121"/>
              </a:buClr>
              <a:buSzPts val="2400"/>
              <a:buNone/>
            </a:pPr>
            <a:endParaRPr sz="2000" i="1"/>
          </a:p>
          <a:p>
            <a:pPr marL="228600" lvl="0" indent="-228600" algn="l" rtl="0">
              <a:lnSpc>
                <a:spcPct val="90000"/>
              </a:lnSpc>
              <a:spcBef>
                <a:spcPts val="1000"/>
              </a:spcBef>
              <a:spcAft>
                <a:spcPts val="0"/>
              </a:spcAft>
              <a:buClr>
                <a:srgbClr val="212121"/>
              </a:buClr>
              <a:buSzPts val="2400"/>
              <a:buChar char="•"/>
            </a:pPr>
            <a:r>
              <a:rPr lang="en-GB" sz="2600" b="0" i="0">
                <a:solidFill>
                  <a:srgbClr val="212121"/>
                </a:solidFill>
                <a:latin typeface="Calibri"/>
                <a:ea typeface="Calibri"/>
                <a:cs typeface="Calibri"/>
                <a:sym typeface="Calibri"/>
              </a:rPr>
              <a:t>In this project, we are tasked to </a:t>
            </a:r>
            <a:r>
              <a:rPr lang="en-GB" sz="2600" b="1" i="0">
                <a:solidFill>
                  <a:srgbClr val="212121"/>
                </a:solidFill>
                <a:latin typeface="Calibri"/>
                <a:ea typeface="Calibri"/>
                <a:cs typeface="Calibri"/>
                <a:sym typeface="Calibri"/>
              </a:rPr>
              <a:t>collect</a:t>
            </a:r>
            <a:r>
              <a:rPr lang="en-GB" sz="2600" b="0" i="0">
                <a:solidFill>
                  <a:srgbClr val="212121"/>
                </a:solidFill>
                <a:latin typeface="Calibri"/>
                <a:ea typeface="Calibri"/>
                <a:cs typeface="Calibri"/>
                <a:sym typeface="Calibri"/>
              </a:rPr>
              <a:t> different types of data from Twitter, </a:t>
            </a:r>
            <a:r>
              <a:rPr lang="en-GB" sz="2600" b="1" i="0">
                <a:solidFill>
                  <a:srgbClr val="212121"/>
                </a:solidFill>
                <a:latin typeface="Calibri"/>
                <a:ea typeface="Calibri"/>
                <a:cs typeface="Calibri"/>
                <a:sym typeface="Calibri"/>
              </a:rPr>
              <a:t>build</a:t>
            </a:r>
            <a:r>
              <a:rPr lang="en-GB" sz="2600" b="0" i="0">
                <a:solidFill>
                  <a:srgbClr val="212121"/>
                </a:solidFill>
                <a:latin typeface="Calibri"/>
                <a:ea typeface="Calibri"/>
                <a:cs typeface="Calibri"/>
                <a:sym typeface="Calibri"/>
              </a:rPr>
              <a:t> and </a:t>
            </a:r>
            <a:r>
              <a:rPr lang="en-GB" sz="2600" b="1" i="0">
                <a:solidFill>
                  <a:srgbClr val="212121"/>
                </a:solidFill>
                <a:latin typeface="Calibri"/>
                <a:ea typeface="Calibri"/>
                <a:cs typeface="Calibri"/>
                <a:sym typeface="Calibri"/>
              </a:rPr>
              <a:t>store </a:t>
            </a:r>
            <a:r>
              <a:rPr lang="en-GB" sz="2600" i="0">
                <a:solidFill>
                  <a:srgbClr val="212121"/>
                </a:solidFill>
                <a:latin typeface="Calibri"/>
                <a:ea typeface="Calibri"/>
                <a:cs typeface="Calibri"/>
                <a:sym typeface="Calibri"/>
              </a:rPr>
              <a:t>the </a:t>
            </a:r>
            <a:r>
              <a:rPr lang="en-GB" sz="2600" b="1" i="0">
                <a:solidFill>
                  <a:srgbClr val="212121"/>
                </a:solidFill>
                <a:latin typeface="Calibri"/>
                <a:ea typeface="Calibri"/>
                <a:cs typeface="Calibri"/>
                <a:sym typeface="Calibri"/>
              </a:rPr>
              <a:t>scraped data </a:t>
            </a:r>
            <a:r>
              <a:rPr lang="en-GB" sz="2600" b="0" i="0">
                <a:solidFill>
                  <a:srgbClr val="212121"/>
                </a:solidFill>
                <a:latin typeface="Calibri"/>
                <a:ea typeface="Calibri"/>
                <a:cs typeface="Calibri"/>
                <a:sym typeface="Calibri"/>
              </a:rPr>
              <a:t>in </a:t>
            </a:r>
            <a:r>
              <a:rPr lang="en-GB" sz="2600">
                <a:solidFill>
                  <a:srgbClr val="212121"/>
                </a:solidFill>
              </a:rPr>
              <a:t>a</a:t>
            </a:r>
            <a:r>
              <a:rPr lang="en-GB" sz="2600" b="0" i="0">
                <a:solidFill>
                  <a:srgbClr val="212121"/>
                </a:solidFill>
                <a:latin typeface="Calibri"/>
                <a:ea typeface="Calibri"/>
                <a:cs typeface="Calibri"/>
                <a:sym typeface="Calibri"/>
              </a:rPr>
              <a:t> database.</a:t>
            </a:r>
            <a:endParaRPr sz="2600"/>
          </a:p>
          <a:p>
            <a:pPr marL="228600" lvl="0" indent="-228600" algn="l" rtl="0">
              <a:lnSpc>
                <a:spcPct val="115000"/>
              </a:lnSpc>
              <a:spcBef>
                <a:spcPts val="1000"/>
              </a:spcBef>
              <a:spcAft>
                <a:spcPts val="0"/>
              </a:spcAft>
              <a:buClr>
                <a:schemeClr val="dk1"/>
              </a:buClr>
              <a:buSzPts val="2400"/>
              <a:buChar char="•"/>
            </a:pPr>
            <a:r>
              <a:rPr lang="en-GB" sz="2600" u="none" strike="noStrike">
                <a:latin typeface="Calibri"/>
                <a:ea typeface="Calibri"/>
                <a:cs typeface="Calibri"/>
                <a:sym typeface="Calibri"/>
              </a:rPr>
              <a:t>Explore the web and select appropriate open-source </a:t>
            </a:r>
            <a:r>
              <a:rPr lang="en-GB" sz="2600" b="1" u="none" strike="noStrike">
                <a:latin typeface="Calibri"/>
                <a:ea typeface="Calibri"/>
                <a:cs typeface="Calibri"/>
                <a:sym typeface="Calibri"/>
              </a:rPr>
              <a:t>libraries</a:t>
            </a:r>
            <a:r>
              <a:rPr lang="en-GB" sz="2600" u="none" strike="noStrike">
                <a:latin typeface="Calibri"/>
                <a:ea typeface="Calibri"/>
                <a:cs typeface="Calibri"/>
                <a:sym typeface="Calibri"/>
              </a:rPr>
              <a:t> to help solve the above project.</a:t>
            </a:r>
            <a:endParaRPr sz="2600"/>
          </a:p>
          <a:p>
            <a:pPr marL="228600" lvl="0" indent="-228600" algn="l" rtl="0">
              <a:lnSpc>
                <a:spcPct val="115000"/>
              </a:lnSpc>
              <a:spcBef>
                <a:spcPts val="1000"/>
              </a:spcBef>
              <a:spcAft>
                <a:spcPts val="0"/>
              </a:spcAft>
              <a:buClr>
                <a:schemeClr val="dk1"/>
              </a:buClr>
              <a:buSzPts val="2400"/>
              <a:buChar char="•"/>
            </a:pPr>
            <a:r>
              <a:rPr lang="en-GB" sz="2600" u="none" strike="noStrike">
                <a:latin typeface="Calibri"/>
                <a:ea typeface="Calibri"/>
                <a:cs typeface="Calibri"/>
                <a:sym typeface="Calibri"/>
              </a:rPr>
              <a:t>Install </a:t>
            </a:r>
            <a:r>
              <a:rPr lang="en-GB" sz="2600" b="1" u="none" strike="noStrike">
                <a:latin typeface="Calibri"/>
                <a:ea typeface="Calibri"/>
                <a:cs typeface="Calibri"/>
                <a:sym typeface="Calibri"/>
              </a:rPr>
              <a:t>PostgreSQL </a:t>
            </a:r>
            <a:r>
              <a:rPr lang="en-GB" sz="2600" u="none" strike="noStrike">
                <a:latin typeface="Calibri"/>
                <a:ea typeface="Calibri"/>
                <a:cs typeface="Calibri"/>
                <a:sym typeface="Calibri"/>
              </a:rPr>
              <a:t>in </a:t>
            </a:r>
            <a:r>
              <a:rPr lang="en-GB" sz="2600">
                <a:latin typeface="Calibri"/>
                <a:ea typeface="Calibri"/>
                <a:cs typeface="Calibri"/>
                <a:sym typeface="Calibri"/>
              </a:rPr>
              <a:t>our</a:t>
            </a:r>
            <a:r>
              <a:rPr lang="en-GB" sz="2600" u="none" strike="noStrike">
                <a:latin typeface="Calibri"/>
                <a:ea typeface="Calibri"/>
                <a:cs typeface="Calibri"/>
                <a:sym typeface="Calibri"/>
              </a:rPr>
              <a:t> environment and design the database </a:t>
            </a:r>
            <a:r>
              <a:rPr lang="en-GB" sz="2600" b="1" u="none" strike="noStrike">
                <a:latin typeface="Calibri"/>
                <a:ea typeface="Calibri"/>
                <a:cs typeface="Calibri"/>
                <a:sym typeface="Calibri"/>
              </a:rPr>
              <a:t>schema</a:t>
            </a:r>
            <a:r>
              <a:rPr lang="en-GB" sz="2600" u="none" strike="noStrike">
                <a:latin typeface="Calibri"/>
                <a:ea typeface="Calibri"/>
                <a:cs typeface="Calibri"/>
                <a:sym typeface="Calibri"/>
              </a:rPr>
              <a:t>, </a:t>
            </a:r>
            <a:r>
              <a:rPr lang="en-GB" sz="2600" b="1" u="none" strike="noStrike">
                <a:latin typeface="Calibri"/>
                <a:ea typeface="Calibri"/>
                <a:cs typeface="Calibri"/>
                <a:sym typeface="Calibri"/>
              </a:rPr>
              <a:t>tables</a:t>
            </a:r>
            <a:r>
              <a:rPr lang="en-GB" sz="2600" u="none" strike="noStrike">
                <a:latin typeface="Calibri"/>
                <a:ea typeface="Calibri"/>
                <a:cs typeface="Calibri"/>
                <a:sym typeface="Calibri"/>
              </a:rPr>
              <a:t> and entity relationship model (</a:t>
            </a:r>
            <a:r>
              <a:rPr lang="en-GB" sz="2600" b="1" u="none" strike="noStrike">
                <a:latin typeface="Calibri"/>
                <a:ea typeface="Calibri"/>
                <a:cs typeface="Calibri"/>
                <a:sym typeface="Calibri"/>
              </a:rPr>
              <a:t>ERD</a:t>
            </a:r>
            <a:r>
              <a:rPr lang="en-GB" sz="2600" u="none" strike="noStrike">
                <a:latin typeface="Calibri"/>
                <a:ea typeface="Calibri"/>
                <a:cs typeface="Calibri"/>
                <a:sym typeface="Calibri"/>
              </a:rPr>
              <a:t>).</a:t>
            </a:r>
            <a:endParaRPr sz="2600"/>
          </a:p>
          <a:p>
            <a:pPr marL="228600" lvl="0" indent="-228600" algn="l" rtl="0">
              <a:lnSpc>
                <a:spcPct val="115000"/>
              </a:lnSpc>
              <a:spcBef>
                <a:spcPts val="1000"/>
              </a:spcBef>
              <a:spcAft>
                <a:spcPts val="0"/>
              </a:spcAft>
              <a:buClr>
                <a:schemeClr val="dk1"/>
              </a:buClr>
              <a:buSzPts val="2400"/>
              <a:buChar char="•"/>
            </a:pPr>
            <a:r>
              <a:rPr lang="en-GB" sz="2600">
                <a:latin typeface="Calibri"/>
                <a:ea typeface="Calibri"/>
                <a:cs typeface="Calibri"/>
                <a:sym typeface="Calibri"/>
              </a:rPr>
              <a:t>Apply </a:t>
            </a:r>
            <a:r>
              <a:rPr lang="en-GB" sz="2600" b="1">
                <a:latin typeface="Calibri"/>
                <a:ea typeface="Calibri"/>
                <a:cs typeface="Calibri"/>
                <a:sym typeface="Calibri"/>
              </a:rPr>
              <a:t>SQL</a:t>
            </a:r>
            <a:r>
              <a:rPr lang="en-GB" sz="2600">
                <a:latin typeface="Calibri"/>
                <a:ea typeface="Calibri"/>
                <a:cs typeface="Calibri"/>
                <a:sym typeface="Calibri"/>
              </a:rPr>
              <a:t> in Python to insert, update and view crawled data in the </a:t>
            </a:r>
            <a:r>
              <a:rPr lang="en-GB" sz="2600" b="1">
                <a:latin typeface="Calibri"/>
                <a:ea typeface="Calibri"/>
                <a:cs typeface="Calibri"/>
                <a:sym typeface="Calibri"/>
              </a:rPr>
              <a:t>database.</a:t>
            </a:r>
            <a:endParaRPr sz="2600" b="1">
              <a:latin typeface="Calibri"/>
              <a:ea typeface="Calibri"/>
              <a:cs typeface="Calibri"/>
              <a:sym typeface="Calibri"/>
            </a:endParaRPr>
          </a:p>
        </p:txBody>
      </p:sp>
      <p:pic>
        <p:nvPicPr>
          <p:cNvPr id="107" name="Google Shape;107;p3" descr="Checklist with solid fill"/>
          <p:cNvPicPr preferRelativeResize="0"/>
          <p:nvPr/>
        </p:nvPicPr>
        <p:blipFill rotWithShape="1">
          <a:blip r:embed="rId3">
            <a:alphaModFix/>
          </a:blip>
          <a:srcRect/>
          <a:stretch/>
        </p:blipFill>
        <p:spPr>
          <a:xfrm>
            <a:off x="3965642" y="99962"/>
            <a:ext cx="914400" cy="914400"/>
          </a:xfrm>
          <a:prstGeom prst="rect">
            <a:avLst/>
          </a:prstGeom>
          <a:noFill/>
          <a:ln>
            <a:noFill/>
          </a:ln>
        </p:spPr>
      </p:pic>
      <p:pic>
        <p:nvPicPr>
          <p:cNvPr id="108" name="Google Shape;108;p3"/>
          <p:cNvPicPr preferRelativeResize="0"/>
          <p:nvPr/>
        </p:nvPicPr>
        <p:blipFill rotWithShape="1">
          <a:blip r:embed="rId4">
            <a:alphaModFix/>
          </a:blip>
          <a:srcRect/>
          <a:stretch/>
        </p:blipFill>
        <p:spPr>
          <a:xfrm>
            <a:off x="4880042" y="538045"/>
            <a:ext cx="1409700" cy="46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9"/>
          <p:cNvSpPr txBox="1">
            <a:spLocks noGrp="1"/>
          </p:cNvSpPr>
          <p:nvPr>
            <p:ph type="title"/>
          </p:nvPr>
        </p:nvSpPr>
        <p:spPr>
          <a:xfrm>
            <a:off x="3650519" y="307942"/>
            <a:ext cx="5329027" cy="7887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latin typeface="Calibri"/>
                <a:ea typeface="Calibri"/>
                <a:cs typeface="Calibri"/>
                <a:sym typeface="Calibri"/>
              </a:rPr>
              <a:t>Architectural </a:t>
            </a:r>
            <a:r>
              <a:rPr lang="en-GB" b="1"/>
              <a:t>Design</a:t>
            </a:r>
            <a:endParaRPr b="1">
              <a:latin typeface="Calibri"/>
              <a:ea typeface="Calibri"/>
              <a:cs typeface="Calibri"/>
              <a:sym typeface="Calibri"/>
            </a:endParaRPr>
          </a:p>
        </p:txBody>
      </p:sp>
      <p:pic>
        <p:nvPicPr>
          <p:cNvPr id="114" name="Google Shape;114;p29"/>
          <p:cNvPicPr preferRelativeResize="0"/>
          <p:nvPr/>
        </p:nvPicPr>
        <p:blipFill rotWithShape="1">
          <a:blip r:embed="rId3">
            <a:alphaModFix/>
          </a:blip>
          <a:srcRect/>
          <a:stretch/>
        </p:blipFill>
        <p:spPr>
          <a:xfrm>
            <a:off x="7724978" y="3465550"/>
            <a:ext cx="1496843" cy="1904433"/>
          </a:xfrm>
          <a:prstGeom prst="rect">
            <a:avLst/>
          </a:prstGeom>
          <a:noFill/>
          <a:ln>
            <a:noFill/>
          </a:ln>
        </p:spPr>
      </p:pic>
      <p:pic>
        <p:nvPicPr>
          <p:cNvPr id="115" name="Google Shape;115;p29"/>
          <p:cNvPicPr preferRelativeResize="0"/>
          <p:nvPr/>
        </p:nvPicPr>
        <p:blipFill rotWithShape="1">
          <a:blip r:embed="rId4">
            <a:alphaModFix/>
          </a:blip>
          <a:srcRect/>
          <a:stretch/>
        </p:blipFill>
        <p:spPr>
          <a:xfrm>
            <a:off x="10482232" y="1908313"/>
            <a:ext cx="1134905" cy="956563"/>
          </a:xfrm>
          <a:prstGeom prst="rect">
            <a:avLst/>
          </a:prstGeom>
          <a:noFill/>
          <a:ln>
            <a:noFill/>
          </a:ln>
        </p:spPr>
      </p:pic>
      <p:pic>
        <p:nvPicPr>
          <p:cNvPr id="116" name="Google Shape;116;p29"/>
          <p:cNvPicPr preferRelativeResize="0"/>
          <p:nvPr/>
        </p:nvPicPr>
        <p:blipFill rotWithShape="1">
          <a:blip r:embed="rId5">
            <a:alphaModFix/>
          </a:blip>
          <a:srcRect/>
          <a:stretch/>
        </p:blipFill>
        <p:spPr>
          <a:xfrm>
            <a:off x="574863" y="1795980"/>
            <a:ext cx="1097364" cy="1068896"/>
          </a:xfrm>
          <a:prstGeom prst="rect">
            <a:avLst/>
          </a:prstGeom>
          <a:noFill/>
          <a:ln>
            <a:noFill/>
          </a:ln>
        </p:spPr>
      </p:pic>
      <p:pic>
        <p:nvPicPr>
          <p:cNvPr id="117" name="Google Shape;117;p29"/>
          <p:cNvPicPr preferRelativeResize="0"/>
          <p:nvPr/>
        </p:nvPicPr>
        <p:blipFill rotWithShape="1">
          <a:blip r:embed="rId6">
            <a:alphaModFix/>
          </a:blip>
          <a:srcRect/>
          <a:stretch/>
        </p:blipFill>
        <p:spPr>
          <a:xfrm>
            <a:off x="10082761" y="2798309"/>
            <a:ext cx="1933845" cy="514422"/>
          </a:xfrm>
          <a:prstGeom prst="rect">
            <a:avLst/>
          </a:prstGeom>
          <a:noFill/>
          <a:ln>
            <a:noFill/>
          </a:ln>
        </p:spPr>
      </p:pic>
      <p:pic>
        <p:nvPicPr>
          <p:cNvPr id="118" name="Google Shape;118;p29"/>
          <p:cNvPicPr preferRelativeResize="0"/>
          <p:nvPr/>
        </p:nvPicPr>
        <p:blipFill rotWithShape="1">
          <a:blip r:embed="rId7">
            <a:alphaModFix/>
          </a:blip>
          <a:srcRect/>
          <a:stretch/>
        </p:blipFill>
        <p:spPr>
          <a:xfrm>
            <a:off x="10655306" y="3312731"/>
            <a:ext cx="1056872" cy="1362191"/>
          </a:xfrm>
          <a:prstGeom prst="rect">
            <a:avLst/>
          </a:prstGeom>
          <a:noFill/>
          <a:ln>
            <a:noFill/>
          </a:ln>
        </p:spPr>
      </p:pic>
      <p:pic>
        <p:nvPicPr>
          <p:cNvPr id="119" name="Google Shape;119;p29"/>
          <p:cNvPicPr preferRelativeResize="0"/>
          <p:nvPr/>
        </p:nvPicPr>
        <p:blipFill rotWithShape="1">
          <a:blip r:embed="rId8">
            <a:alphaModFix/>
          </a:blip>
          <a:srcRect/>
          <a:stretch/>
        </p:blipFill>
        <p:spPr>
          <a:xfrm>
            <a:off x="5210012" y="3865447"/>
            <a:ext cx="1136732" cy="1004995"/>
          </a:xfrm>
          <a:prstGeom prst="rect">
            <a:avLst/>
          </a:prstGeom>
          <a:noFill/>
          <a:ln>
            <a:noFill/>
          </a:ln>
        </p:spPr>
      </p:pic>
      <p:pic>
        <p:nvPicPr>
          <p:cNvPr id="120" name="Google Shape;120;p29"/>
          <p:cNvPicPr preferRelativeResize="0"/>
          <p:nvPr/>
        </p:nvPicPr>
        <p:blipFill rotWithShape="1">
          <a:blip r:embed="rId9">
            <a:alphaModFix/>
          </a:blip>
          <a:srcRect/>
          <a:stretch/>
        </p:blipFill>
        <p:spPr>
          <a:xfrm>
            <a:off x="4042311" y="3862710"/>
            <a:ext cx="1188000" cy="1016814"/>
          </a:xfrm>
          <a:prstGeom prst="rect">
            <a:avLst/>
          </a:prstGeom>
          <a:noFill/>
          <a:ln>
            <a:noFill/>
          </a:ln>
        </p:spPr>
      </p:pic>
      <p:pic>
        <p:nvPicPr>
          <p:cNvPr id="121" name="Google Shape;121;p29"/>
          <p:cNvPicPr preferRelativeResize="0"/>
          <p:nvPr/>
        </p:nvPicPr>
        <p:blipFill rotWithShape="1">
          <a:blip r:embed="rId10">
            <a:alphaModFix/>
          </a:blip>
          <a:srcRect/>
          <a:stretch/>
        </p:blipFill>
        <p:spPr>
          <a:xfrm>
            <a:off x="6178537" y="1750879"/>
            <a:ext cx="2570690" cy="1304641"/>
          </a:xfrm>
          <a:prstGeom prst="rect">
            <a:avLst/>
          </a:prstGeom>
          <a:noFill/>
          <a:ln>
            <a:noFill/>
          </a:ln>
        </p:spPr>
      </p:pic>
      <p:pic>
        <p:nvPicPr>
          <p:cNvPr id="122" name="Google Shape;122;p29" descr="A picture containing icon&#10;&#10;Description automatically generated"/>
          <p:cNvPicPr preferRelativeResize="0"/>
          <p:nvPr/>
        </p:nvPicPr>
        <p:blipFill rotWithShape="1">
          <a:blip r:embed="rId11">
            <a:alphaModFix/>
          </a:blip>
          <a:srcRect/>
          <a:stretch/>
        </p:blipFill>
        <p:spPr>
          <a:xfrm>
            <a:off x="3323510" y="1771231"/>
            <a:ext cx="1304642" cy="1304642"/>
          </a:xfrm>
          <a:prstGeom prst="rect">
            <a:avLst/>
          </a:prstGeom>
          <a:noFill/>
          <a:ln>
            <a:noFill/>
          </a:ln>
        </p:spPr>
      </p:pic>
      <p:cxnSp>
        <p:nvCxnSpPr>
          <p:cNvPr id="123" name="Google Shape;123;p29"/>
          <p:cNvCxnSpPr/>
          <p:nvPr/>
        </p:nvCxnSpPr>
        <p:spPr>
          <a:xfrm>
            <a:off x="1872863" y="2330428"/>
            <a:ext cx="1188000" cy="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sp>
        <p:nvSpPr>
          <p:cNvPr id="124" name="Google Shape;124;p29"/>
          <p:cNvSpPr txBox="1"/>
          <p:nvPr/>
        </p:nvSpPr>
        <p:spPr>
          <a:xfrm>
            <a:off x="1903380" y="1932995"/>
            <a:ext cx="1188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Connecting</a:t>
            </a:r>
            <a:endParaRPr/>
          </a:p>
        </p:txBody>
      </p:sp>
      <p:sp>
        <p:nvSpPr>
          <p:cNvPr id="125" name="Google Shape;125;p29"/>
          <p:cNvSpPr txBox="1"/>
          <p:nvPr/>
        </p:nvSpPr>
        <p:spPr>
          <a:xfrm>
            <a:off x="4760218" y="1807208"/>
            <a:ext cx="1188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Data</a:t>
            </a:r>
            <a:endParaRPr/>
          </a:p>
          <a:p>
            <a:pPr marL="0" marR="0" lvl="0" indent="0" algn="ctr"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Scrubbing</a:t>
            </a:r>
            <a:endParaRPr/>
          </a:p>
        </p:txBody>
      </p:sp>
      <p:cxnSp>
        <p:nvCxnSpPr>
          <p:cNvPr id="126" name="Google Shape;126;p29"/>
          <p:cNvCxnSpPr/>
          <p:nvPr/>
        </p:nvCxnSpPr>
        <p:spPr>
          <a:xfrm>
            <a:off x="4777508" y="2403200"/>
            <a:ext cx="1188000" cy="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27" name="Google Shape;127;p29"/>
          <p:cNvCxnSpPr/>
          <p:nvPr/>
        </p:nvCxnSpPr>
        <p:spPr>
          <a:xfrm>
            <a:off x="8979546" y="2440233"/>
            <a:ext cx="1188000" cy="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28" name="Google Shape;128;p29"/>
          <p:cNvCxnSpPr/>
          <p:nvPr/>
        </p:nvCxnSpPr>
        <p:spPr>
          <a:xfrm rot="10800000">
            <a:off x="9022260" y="4275307"/>
            <a:ext cx="1173857" cy="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29" name="Google Shape;129;p29"/>
          <p:cNvCxnSpPr/>
          <p:nvPr/>
        </p:nvCxnSpPr>
        <p:spPr>
          <a:xfrm rot="10800000">
            <a:off x="6551121" y="4275307"/>
            <a:ext cx="1173857" cy="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30" name="Google Shape;130;p29"/>
          <p:cNvCxnSpPr/>
          <p:nvPr/>
        </p:nvCxnSpPr>
        <p:spPr>
          <a:xfrm rot="10800000">
            <a:off x="2553885" y="4306097"/>
            <a:ext cx="1219564" cy="4863"/>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sp>
        <p:nvSpPr>
          <p:cNvPr id="131" name="Google Shape;131;p29"/>
          <p:cNvSpPr txBox="1"/>
          <p:nvPr/>
        </p:nvSpPr>
        <p:spPr>
          <a:xfrm>
            <a:off x="8962256" y="1868802"/>
            <a:ext cx="1188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Data &amp; DB</a:t>
            </a:r>
            <a:endParaRPr/>
          </a:p>
          <a:p>
            <a:pPr marL="0" marR="0" lvl="0" indent="0" algn="ctr"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Processing</a:t>
            </a:r>
            <a:endParaRPr/>
          </a:p>
        </p:txBody>
      </p:sp>
      <p:sp>
        <p:nvSpPr>
          <p:cNvPr id="132" name="Google Shape;132;p29"/>
          <p:cNvSpPr txBox="1"/>
          <p:nvPr/>
        </p:nvSpPr>
        <p:spPr>
          <a:xfrm>
            <a:off x="8996983" y="3813936"/>
            <a:ext cx="12244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Storing</a:t>
            </a:r>
            <a:endParaRPr/>
          </a:p>
        </p:txBody>
      </p:sp>
      <p:sp>
        <p:nvSpPr>
          <p:cNvPr id="133" name="Google Shape;133;p29"/>
          <p:cNvSpPr txBox="1"/>
          <p:nvPr/>
        </p:nvSpPr>
        <p:spPr>
          <a:xfrm>
            <a:off x="6500568" y="3860068"/>
            <a:ext cx="12244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Analysing</a:t>
            </a:r>
            <a:endParaRPr/>
          </a:p>
        </p:txBody>
      </p:sp>
      <p:pic>
        <p:nvPicPr>
          <p:cNvPr id="134" name="Google Shape;134;p29" descr="Icon&#10;&#10;Description automatically generated"/>
          <p:cNvPicPr preferRelativeResize="0"/>
          <p:nvPr/>
        </p:nvPicPr>
        <p:blipFill rotWithShape="1">
          <a:blip r:embed="rId12">
            <a:alphaModFix/>
          </a:blip>
          <a:srcRect/>
          <a:stretch/>
        </p:blipFill>
        <p:spPr>
          <a:xfrm>
            <a:off x="4723860" y="4870445"/>
            <a:ext cx="939182" cy="1021678"/>
          </a:xfrm>
          <a:prstGeom prst="rect">
            <a:avLst/>
          </a:prstGeom>
          <a:noFill/>
          <a:ln>
            <a:noFill/>
          </a:ln>
        </p:spPr>
      </p:pic>
      <p:sp>
        <p:nvSpPr>
          <p:cNvPr id="135" name="Google Shape;135;p29"/>
          <p:cNvSpPr txBox="1"/>
          <p:nvPr/>
        </p:nvSpPr>
        <p:spPr>
          <a:xfrm>
            <a:off x="6500567" y="4423986"/>
            <a:ext cx="12244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Tokenising</a:t>
            </a:r>
            <a:endParaRPr/>
          </a:p>
        </p:txBody>
      </p:sp>
      <p:pic>
        <p:nvPicPr>
          <p:cNvPr id="136" name="Google Shape;136;p29" descr="Icon&#10;&#10;Description automatically generated"/>
          <p:cNvPicPr preferRelativeResize="0"/>
          <p:nvPr/>
        </p:nvPicPr>
        <p:blipFill rotWithShape="1">
          <a:blip r:embed="rId13">
            <a:alphaModFix/>
          </a:blip>
          <a:srcRect/>
          <a:stretch/>
        </p:blipFill>
        <p:spPr>
          <a:xfrm>
            <a:off x="556093" y="3818343"/>
            <a:ext cx="1809615" cy="985235"/>
          </a:xfrm>
          <a:prstGeom prst="rect">
            <a:avLst/>
          </a:prstGeom>
          <a:noFill/>
          <a:ln>
            <a:noFill/>
          </a:ln>
        </p:spPr>
      </p:pic>
      <p:sp>
        <p:nvSpPr>
          <p:cNvPr id="137" name="Google Shape;137;p29"/>
          <p:cNvSpPr txBox="1"/>
          <p:nvPr/>
        </p:nvSpPr>
        <p:spPr>
          <a:xfrm>
            <a:off x="2553885" y="3905096"/>
            <a:ext cx="12244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Visualising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651769" y="8343"/>
            <a:ext cx="10515600" cy="9665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GB" sz="4000" b="1"/>
              <a:t>Libraries &amp; Tools</a:t>
            </a:r>
            <a:endParaRPr sz="4000" b="1"/>
          </a:p>
        </p:txBody>
      </p:sp>
      <p:pic>
        <p:nvPicPr>
          <p:cNvPr id="143" name="Google Shape;143;p4" descr="Diagram  Description automatically generated"/>
          <p:cNvPicPr preferRelativeResize="0">
            <a:picLocks noGrp="1"/>
          </p:cNvPicPr>
          <p:nvPr>
            <p:ph type="body" idx="1"/>
          </p:nvPr>
        </p:nvPicPr>
        <p:blipFill rotWithShape="1">
          <a:blip r:embed="rId3">
            <a:alphaModFix/>
          </a:blip>
          <a:srcRect/>
          <a:stretch/>
        </p:blipFill>
        <p:spPr>
          <a:xfrm>
            <a:off x="8735160" y="455826"/>
            <a:ext cx="2959771" cy="1664871"/>
          </a:xfrm>
          <a:prstGeom prst="rect">
            <a:avLst/>
          </a:prstGeom>
          <a:noFill/>
          <a:ln>
            <a:noFill/>
          </a:ln>
        </p:spPr>
      </p:pic>
      <p:pic>
        <p:nvPicPr>
          <p:cNvPr id="144" name="Google Shape;144;p4" descr="A picture containing text, clipart  Description automatically generated"/>
          <p:cNvPicPr preferRelativeResize="0"/>
          <p:nvPr/>
        </p:nvPicPr>
        <p:blipFill rotWithShape="1">
          <a:blip r:embed="rId4">
            <a:alphaModFix/>
          </a:blip>
          <a:srcRect/>
          <a:stretch/>
        </p:blipFill>
        <p:spPr>
          <a:xfrm>
            <a:off x="8721947" y="2515387"/>
            <a:ext cx="2959771" cy="1664872"/>
          </a:xfrm>
          <a:prstGeom prst="rect">
            <a:avLst/>
          </a:prstGeom>
          <a:noFill/>
          <a:ln>
            <a:noFill/>
          </a:ln>
        </p:spPr>
      </p:pic>
      <p:sp>
        <p:nvSpPr>
          <p:cNvPr id="145" name="Google Shape;145;p4"/>
          <p:cNvSpPr txBox="1"/>
          <p:nvPr/>
        </p:nvSpPr>
        <p:spPr>
          <a:xfrm>
            <a:off x="838200" y="852256"/>
            <a:ext cx="10515600" cy="5997401"/>
          </a:xfrm>
          <a:prstGeom prst="rect">
            <a:avLst/>
          </a:prstGeom>
          <a:noFill/>
          <a:ln>
            <a:noFill/>
          </a:ln>
        </p:spPr>
        <p:txBody>
          <a:bodyPr spcFirstLastPara="1" wrap="square" lIns="91425" tIns="45700" rIns="91425" bIns="45700" anchor="t" anchorCtr="0">
            <a:normAutofit fontScale="85000" lnSpcReduction="20000"/>
          </a:bodyPr>
          <a:lstStyle/>
          <a:p>
            <a:pPr marL="228600" marR="0" lvl="0" indent="-228600" algn="l" rtl="0">
              <a:lnSpc>
                <a:spcPct val="90000"/>
              </a:lnSpc>
              <a:spcBef>
                <a:spcPts val="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Tweepy			</a:t>
            </a:r>
            <a:r>
              <a:rPr lang="en-GB" sz="2800" b="0" i="0" u="none" strike="noStrike" cap="none">
                <a:solidFill>
                  <a:schemeClr val="dk1"/>
                </a:solidFill>
                <a:latin typeface="Calibri"/>
                <a:ea typeface="Calibri"/>
                <a:cs typeface="Calibri"/>
                <a:sym typeface="Calibri"/>
              </a:rPr>
              <a:t>To access Twitter APIs</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Pandas			</a:t>
            </a:r>
            <a:r>
              <a:rPr lang="en-GB" sz="2800" b="0" i="0" u="none" strike="noStrike" cap="none">
                <a:solidFill>
                  <a:schemeClr val="dk1"/>
                </a:solidFill>
                <a:latin typeface="Calibri"/>
                <a:ea typeface="Calibri"/>
                <a:cs typeface="Calibri"/>
                <a:sym typeface="Calibri"/>
              </a:rPr>
              <a:t>To perform data analysis</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Psycopg2		</a:t>
            </a:r>
            <a:r>
              <a:rPr lang="en-GB" sz="2800" b="0" i="0" u="none" strike="noStrike" cap="none">
                <a:solidFill>
                  <a:schemeClr val="dk1"/>
                </a:solidFill>
                <a:latin typeface="Calibri"/>
                <a:ea typeface="Calibri"/>
                <a:cs typeface="Calibri"/>
                <a:sym typeface="Calibri"/>
              </a:rPr>
              <a:t>To connect to PostgreSQL DB</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Wordcloud		</a:t>
            </a:r>
            <a:r>
              <a:rPr lang="en-GB" sz="2800" b="0" i="0" u="none" strike="noStrike" cap="none">
                <a:solidFill>
                  <a:schemeClr val="dk1"/>
                </a:solidFill>
                <a:latin typeface="Calibri"/>
                <a:ea typeface="Calibri"/>
                <a:cs typeface="Calibri"/>
                <a:sym typeface="Calibri"/>
              </a:rPr>
              <a:t>To visualise usage frequency of text</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NLTK				</a:t>
            </a:r>
            <a:r>
              <a:rPr lang="en-GB" sz="2800" b="0" i="0" u="none" strike="noStrike" cap="none">
                <a:solidFill>
                  <a:schemeClr val="dk1"/>
                </a:solidFill>
                <a:latin typeface="Calibri"/>
                <a:ea typeface="Calibri"/>
                <a:cs typeface="Calibri"/>
                <a:sym typeface="Calibri"/>
              </a:rPr>
              <a:t>To tokenise text</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Matplotlib		</a:t>
            </a:r>
            <a:r>
              <a:rPr lang="en-GB" sz="2800" b="0" i="0" u="none" strike="noStrike" cap="none">
                <a:solidFill>
                  <a:schemeClr val="dk1"/>
                </a:solidFill>
                <a:latin typeface="Calibri"/>
                <a:ea typeface="Calibri"/>
                <a:cs typeface="Calibri"/>
                <a:sym typeface="Calibri"/>
              </a:rPr>
              <a:t>To graphically plot data</a:t>
            </a:r>
            <a:endParaRPr/>
          </a:p>
          <a:p>
            <a:pPr marL="228600" marR="0" lvl="0" indent="-228600" algn="l" rtl="0">
              <a:lnSpc>
                <a:spcPct val="90000"/>
              </a:lnSpc>
              <a:spcBef>
                <a:spcPts val="100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SQLAlchemy		</a:t>
            </a:r>
            <a:r>
              <a:rPr lang="en-GB" sz="2800" b="0" i="0" u="none" strike="noStrike" cap="none">
                <a:solidFill>
                  <a:schemeClr val="dk1"/>
                </a:solidFill>
                <a:latin typeface="Calibri"/>
                <a:ea typeface="Calibri"/>
                <a:cs typeface="Calibri"/>
                <a:sym typeface="Calibri"/>
              </a:rPr>
              <a:t>To connect Python &amp; PostgreSQL DB</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Python 3.9		</a:t>
            </a:r>
            <a:r>
              <a:rPr lang="en-GB" sz="2800" b="0" i="0" u="none" strike="noStrike" cap="none">
                <a:solidFill>
                  <a:schemeClr val="dk1"/>
                </a:solidFill>
                <a:latin typeface="Calibri"/>
                <a:ea typeface="Calibri"/>
                <a:cs typeface="Calibri"/>
                <a:sym typeface="Calibri"/>
              </a:rPr>
              <a:t>To programme codes </a:t>
            </a:r>
            <a:endParaRPr sz="2800" b="1"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GB" sz="2800" b="1" i="0" u="none" strike="noStrike" cap="none">
                <a:solidFill>
                  <a:schemeClr val="dk1"/>
                </a:solidFill>
                <a:latin typeface="Calibri"/>
                <a:ea typeface="Calibri"/>
                <a:cs typeface="Calibri"/>
                <a:sym typeface="Calibri"/>
              </a:rPr>
              <a:t>pgAdmin 4 v5	</a:t>
            </a:r>
            <a:r>
              <a:rPr lang="en-GB" sz="2800" b="0" i="0" u="none" strike="noStrike" cap="none">
                <a:solidFill>
                  <a:schemeClr val="dk1"/>
                </a:solidFill>
                <a:latin typeface="Calibri"/>
                <a:ea typeface="Calibri"/>
                <a:cs typeface="Calibri"/>
                <a:sym typeface="Calibri"/>
              </a:rPr>
              <a:t>To administer database</a:t>
            </a:r>
            <a:endParaRPr sz="2800" b="1" i="0" u="none" strike="noStrike" cap="none">
              <a:solidFill>
                <a:schemeClr val="dk1"/>
              </a:solidFill>
              <a:latin typeface="Calibri"/>
              <a:ea typeface="Calibri"/>
              <a:cs typeface="Calibri"/>
              <a:sym typeface="Calibri"/>
            </a:endParaRPr>
          </a:p>
          <a:p>
            <a:pPr marL="228600" marR="0" lvl="0" indent="-90804"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ct val="100000"/>
              <a:buFont typeface="Arial"/>
              <a:buNone/>
            </a:pPr>
            <a:r>
              <a:rPr lang="en-GB" sz="4700" b="1" i="0" u="none" strike="noStrike" cap="none">
                <a:solidFill>
                  <a:schemeClr val="dk1"/>
                </a:solidFill>
                <a:latin typeface="Calibri"/>
                <a:ea typeface="Calibri"/>
                <a:cs typeface="Calibri"/>
                <a:sym typeface="Calibri"/>
              </a:rPr>
              <a:t>Collaboration Tools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ct val="100000"/>
              <a:buFont typeface="Arial"/>
              <a:buNone/>
            </a:pPr>
            <a:r>
              <a:rPr lang="en-GB" sz="2800" b="0" i="0" u="none" strike="noStrike" cap="none">
                <a:solidFill>
                  <a:schemeClr val="dk1"/>
                </a:solidFill>
                <a:latin typeface="Calibri"/>
                <a:ea typeface="Calibri"/>
                <a:cs typeface="Calibri"/>
                <a:sym typeface="Calibri"/>
              </a:rPr>
              <a:t>Microsoft Teams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ct val="100000"/>
              <a:buFont typeface="Arial"/>
              <a:buNone/>
            </a:pPr>
            <a:r>
              <a:rPr lang="en-GB" sz="2800" b="0" i="0" u="none" strike="noStrike" cap="none">
                <a:solidFill>
                  <a:schemeClr val="dk1"/>
                </a:solidFill>
                <a:latin typeface="Calibri"/>
                <a:ea typeface="Calibri"/>
                <a:cs typeface="Calibri"/>
                <a:sym typeface="Calibri"/>
              </a:rPr>
              <a:t>Google Docs, Google Colab, Google Drive</a:t>
            </a:r>
            <a:endParaRPr sz="2800" b="0" i="0" u="none" strike="noStrike" cap="none">
              <a:solidFill>
                <a:schemeClr val="dk1"/>
              </a:solidFill>
              <a:latin typeface="Calibri"/>
              <a:ea typeface="Calibri"/>
              <a:cs typeface="Calibri"/>
              <a:sym typeface="Calibri"/>
            </a:endParaRPr>
          </a:p>
        </p:txBody>
      </p:sp>
      <p:pic>
        <p:nvPicPr>
          <p:cNvPr id="146" name="Google Shape;146;p4" descr="Diagram  Description automatically generated"/>
          <p:cNvPicPr preferRelativeResize="0"/>
          <p:nvPr/>
        </p:nvPicPr>
        <p:blipFill rotWithShape="1">
          <a:blip r:embed="rId5">
            <a:alphaModFix/>
          </a:blip>
          <a:srcRect/>
          <a:stretch/>
        </p:blipFill>
        <p:spPr>
          <a:xfrm>
            <a:off x="8721947" y="4575269"/>
            <a:ext cx="2959200" cy="1664550"/>
          </a:xfrm>
          <a:prstGeom prst="rect">
            <a:avLst/>
          </a:prstGeom>
          <a:noFill/>
          <a:ln>
            <a:noFill/>
          </a:ln>
        </p:spPr>
      </p:pic>
      <p:pic>
        <p:nvPicPr>
          <p:cNvPr id="147" name="Google Shape;147;p4" descr="Icon  Description automatically generated"/>
          <p:cNvPicPr preferRelativeResize="0"/>
          <p:nvPr/>
        </p:nvPicPr>
        <p:blipFill rotWithShape="1">
          <a:blip r:embed="rId6">
            <a:alphaModFix/>
          </a:blip>
          <a:srcRect/>
          <a:stretch/>
        </p:blipFill>
        <p:spPr>
          <a:xfrm>
            <a:off x="3132210" y="5637983"/>
            <a:ext cx="1103282" cy="735521"/>
          </a:xfrm>
          <a:prstGeom prst="rect">
            <a:avLst/>
          </a:prstGeom>
          <a:noFill/>
          <a:ln>
            <a:noFill/>
          </a:ln>
        </p:spPr>
      </p:pic>
      <p:pic>
        <p:nvPicPr>
          <p:cNvPr id="148" name="Google Shape;148;p4" descr="Icon  Description automatically generated"/>
          <p:cNvPicPr preferRelativeResize="0"/>
          <p:nvPr/>
        </p:nvPicPr>
        <p:blipFill rotWithShape="1">
          <a:blip r:embed="rId7">
            <a:alphaModFix/>
          </a:blip>
          <a:srcRect/>
          <a:stretch/>
        </p:blipFill>
        <p:spPr>
          <a:xfrm>
            <a:off x="6159632" y="6054416"/>
            <a:ext cx="638175" cy="6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500847"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Entity Relationship Diagram (ERD)</a:t>
            </a:r>
            <a:endParaRPr/>
          </a:p>
        </p:txBody>
      </p:sp>
      <p:pic>
        <p:nvPicPr>
          <p:cNvPr id="154" name="Google Shape;154;p7"/>
          <p:cNvPicPr preferRelativeResize="0"/>
          <p:nvPr/>
        </p:nvPicPr>
        <p:blipFill rotWithShape="1">
          <a:blip r:embed="rId3">
            <a:alphaModFix/>
          </a:blip>
          <a:srcRect/>
          <a:stretch/>
        </p:blipFill>
        <p:spPr>
          <a:xfrm>
            <a:off x="0" y="2238375"/>
            <a:ext cx="12191999" cy="2379663"/>
          </a:xfrm>
          <a:prstGeom prst="rect">
            <a:avLst/>
          </a:prstGeom>
          <a:noFill/>
          <a:ln>
            <a:noFill/>
          </a:ln>
        </p:spPr>
      </p:pic>
      <p:pic>
        <p:nvPicPr>
          <p:cNvPr id="155" name="Google Shape;155;p7" descr="A close-up of a computer chip&#10;&#10;Description automatically generated with low confidence"/>
          <p:cNvPicPr preferRelativeResize="0"/>
          <p:nvPr/>
        </p:nvPicPr>
        <p:blipFill rotWithShape="1">
          <a:blip r:embed="rId4">
            <a:alphaModFix/>
          </a:blip>
          <a:srcRect/>
          <a:stretch/>
        </p:blipFill>
        <p:spPr>
          <a:xfrm>
            <a:off x="8977233" y="475771"/>
            <a:ext cx="1052887" cy="9925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545235" y="125429"/>
            <a:ext cx="10232254" cy="7889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Problem Statement</a:t>
            </a:r>
            <a:endParaRPr/>
          </a:p>
        </p:txBody>
      </p:sp>
      <p:sp>
        <p:nvSpPr>
          <p:cNvPr id="161" name="Google Shape;161;p8"/>
          <p:cNvSpPr txBox="1">
            <a:spLocks noGrp="1"/>
          </p:cNvSpPr>
          <p:nvPr>
            <p:ph type="body" idx="1"/>
          </p:nvPr>
        </p:nvSpPr>
        <p:spPr>
          <a:xfrm>
            <a:off x="731668" y="1044389"/>
            <a:ext cx="10515600" cy="5688181"/>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GB"/>
              <a:t>1) </a:t>
            </a:r>
            <a:r>
              <a:rPr lang="en-GB" b="1"/>
              <a:t>Problems encountered in Jupyter Notebook</a:t>
            </a:r>
            <a:endParaRPr/>
          </a:p>
          <a:p>
            <a:pPr marL="0" lvl="0" indent="0" algn="just" rtl="0">
              <a:lnSpc>
                <a:spcPct val="90000"/>
              </a:lnSpc>
              <a:spcBef>
                <a:spcPts val="1000"/>
              </a:spcBef>
              <a:spcAft>
                <a:spcPts val="0"/>
              </a:spcAft>
              <a:buClr>
                <a:schemeClr val="dk1"/>
              </a:buClr>
              <a:buSzPct val="100000"/>
              <a:buNone/>
            </a:pPr>
            <a:r>
              <a:rPr lang="en-GB"/>
              <a:t>Had problems installing Tweepy 4.1.0 version. Runtime errors occurred when connecting to Twitter API v1.1 from Jupyter Notebook. </a:t>
            </a:r>
            <a:r>
              <a:rPr lang="en-GB" b="0" i="0">
                <a:solidFill>
                  <a:srgbClr val="000000"/>
                </a:solidFill>
                <a:latin typeface="Calibri"/>
                <a:ea typeface="Calibri"/>
                <a:cs typeface="Calibri"/>
                <a:sym typeface="Calibri"/>
              </a:rPr>
              <a:t>The troubleshooting process took a long time after the recent release of the version.  </a:t>
            </a:r>
            <a:r>
              <a:rPr lang="en-GB"/>
              <a:t>The changelog notes are still being released at Github. So started using Google Colab.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GB"/>
              <a:t>2) </a:t>
            </a:r>
            <a:r>
              <a:rPr lang="en-GB" b="1"/>
              <a:t>Errors encountered in getting local connection on Colab</a:t>
            </a:r>
            <a:endParaRPr/>
          </a:p>
          <a:p>
            <a:pPr marL="228600" lvl="0" indent="-228600" algn="l" rtl="0">
              <a:lnSpc>
                <a:spcPct val="90000"/>
              </a:lnSpc>
              <a:spcBef>
                <a:spcPts val="1000"/>
              </a:spcBef>
              <a:spcAft>
                <a:spcPts val="0"/>
              </a:spcAft>
              <a:buClr>
                <a:schemeClr val="dk1"/>
              </a:buClr>
              <a:buSzPct val="100000"/>
              <a:buChar char="•"/>
            </a:pPr>
            <a:r>
              <a:rPr lang="en-GB"/>
              <a:t>Server Extension error in Anaconda Prompt</a:t>
            </a:r>
            <a:endParaRPr/>
          </a:p>
          <a:p>
            <a:pPr marL="228600" lvl="0" indent="-228600" algn="l" rtl="0">
              <a:lnSpc>
                <a:spcPct val="90000"/>
              </a:lnSpc>
              <a:spcBef>
                <a:spcPts val="1000"/>
              </a:spcBef>
              <a:spcAft>
                <a:spcPts val="0"/>
              </a:spcAft>
              <a:buClr>
                <a:schemeClr val="dk1"/>
              </a:buClr>
              <a:buSzPct val="100000"/>
              <a:buChar char="•"/>
            </a:pPr>
            <a:r>
              <a:rPr lang="en-GB"/>
              <a:t>Jupyter Notebook won't start due to ports being already in use – ‘</a:t>
            </a:r>
            <a:r>
              <a:rPr lang="en-GB" i="1">
                <a:solidFill>
                  <a:srgbClr val="00B0F0"/>
                </a:solidFill>
              </a:rPr>
              <a:t>The port 8888 is already in use, trying another port</a:t>
            </a:r>
            <a:r>
              <a:rPr lang="en-GB"/>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GB"/>
              <a:t>3) </a:t>
            </a:r>
            <a:r>
              <a:rPr lang="en-GB" b="1"/>
              <a:t>Tweepy API Bug</a:t>
            </a:r>
            <a:endParaRPr/>
          </a:p>
          <a:p>
            <a:pPr marL="0" lvl="0" indent="0" algn="l" rtl="0">
              <a:lnSpc>
                <a:spcPct val="90000"/>
              </a:lnSpc>
              <a:spcBef>
                <a:spcPts val="1000"/>
              </a:spcBef>
              <a:spcAft>
                <a:spcPts val="0"/>
              </a:spcAft>
              <a:buClr>
                <a:schemeClr val="dk1"/>
              </a:buClr>
              <a:buSzPct val="100000"/>
              <a:buNone/>
            </a:pPr>
            <a:r>
              <a:rPr lang="en-GB"/>
              <a:t>Tweepy returns an error if we try to input a second set of data into PostgreSQL. Data will be recorded although the error still occurs. More information about the error is recorded in this link:</a:t>
            </a:r>
            <a:endParaRPr/>
          </a:p>
          <a:p>
            <a:pPr marL="0" lvl="0" indent="0" algn="l" rtl="0">
              <a:lnSpc>
                <a:spcPct val="90000"/>
              </a:lnSpc>
              <a:spcBef>
                <a:spcPts val="1000"/>
              </a:spcBef>
              <a:spcAft>
                <a:spcPts val="0"/>
              </a:spcAft>
              <a:buClr>
                <a:schemeClr val="dk1"/>
              </a:buClr>
              <a:buSzPct val="100000"/>
              <a:buNone/>
            </a:pPr>
            <a:r>
              <a:rPr lang="en-GB" u="sng">
                <a:solidFill>
                  <a:schemeClr val="hlink"/>
                </a:solidFill>
                <a:hlinkClick r:id="rId3"/>
              </a:rPr>
              <a:t>https://stackoverflow.com/questions/4448340/postgresql-duplicate-key-violates-unique-constraint</a:t>
            </a:r>
            <a:r>
              <a:rPr lang="en-GB"/>
              <a:t> </a:t>
            </a:r>
            <a:endParaRPr/>
          </a:p>
          <a:p>
            <a:pPr marL="0" lvl="0" indent="0" algn="l" rtl="0">
              <a:lnSpc>
                <a:spcPct val="90000"/>
              </a:lnSpc>
              <a:spcBef>
                <a:spcPts val="1000"/>
              </a:spcBef>
              <a:spcAft>
                <a:spcPts val="0"/>
              </a:spcAft>
              <a:buClr>
                <a:schemeClr val="dk1"/>
              </a:buClr>
              <a:buSzPct val="100000"/>
              <a:buNone/>
            </a:pPr>
            <a:endParaRPr/>
          </a:p>
        </p:txBody>
      </p:sp>
      <p:pic>
        <p:nvPicPr>
          <p:cNvPr id="162" name="Google Shape;162;p8" descr="Head with gears with solid fill"/>
          <p:cNvPicPr preferRelativeResize="0"/>
          <p:nvPr/>
        </p:nvPicPr>
        <p:blipFill rotWithShape="1">
          <a:blip r:embed="rId4">
            <a:alphaModFix/>
          </a:blip>
          <a:srcRect/>
          <a:stretch/>
        </p:blipFill>
        <p:spPr>
          <a:xfrm>
            <a:off x="8439797" y="201011"/>
            <a:ext cx="91440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xfrm>
            <a:off x="465337" y="184278"/>
            <a:ext cx="9939291" cy="6976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Our Solutions</a:t>
            </a:r>
            <a:endParaRPr b="1"/>
          </a:p>
        </p:txBody>
      </p:sp>
      <p:sp>
        <p:nvSpPr>
          <p:cNvPr id="168" name="Google Shape;168;p9"/>
          <p:cNvSpPr txBox="1">
            <a:spLocks noGrp="1"/>
          </p:cNvSpPr>
          <p:nvPr>
            <p:ph type="body" idx="1"/>
          </p:nvPr>
        </p:nvSpPr>
        <p:spPr>
          <a:xfrm>
            <a:off x="660647" y="1040084"/>
            <a:ext cx="10515600" cy="55599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GB" sz="2400"/>
              <a:t>1) </a:t>
            </a:r>
            <a:r>
              <a:rPr lang="en-GB" sz="2400" b="1"/>
              <a:t>Migrating from Jupyter Notebook to Google Colab</a:t>
            </a:r>
            <a:endParaRPr/>
          </a:p>
          <a:p>
            <a:pPr marL="0" lvl="0" indent="0" algn="just" rtl="0">
              <a:lnSpc>
                <a:spcPct val="90000"/>
              </a:lnSpc>
              <a:spcBef>
                <a:spcPts val="1000"/>
              </a:spcBef>
              <a:spcAft>
                <a:spcPts val="0"/>
              </a:spcAft>
              <a:buClr>
                <a:schemeClr val="dk1"/>
              </a:buClr>
              <a:buSzPts val="2000"/>
              <a:buNone/>
            </a:pPr>
            <a:r>
              <a:rPr lang="en-GB" sz="2400"/>
              <a:t>Google Colaboratory or Colab is a free Jupyter-like environment that runs in the cloud and stores its notebooks on Google Drive and can be loaded from GitHub. Jupyter notebooks and Colab notebooks can be opened interchangeably on both platforms. Like Jupyter notebook, Colab notebook can be shared easily like Google Docs. </a:t>
            </a:r>
            <a:endParaRPr sz="2400"/>
          </a:p>
          <a:p>
            <a:pPr marL="0" lvl="0" indent="0" algn="just" rtl="0">
              <a:lnSpc>
                <a:spcPct val="90000"/>
              </a:lnSpc>
              <a:spcBef>
                <a:spcPts val="1000"/>
              </a:spcBef>
              <a:spcAft>
                <a:spcPts val="0"/>
              </a:spcAft>
              <a:buClr>
                <a:schemeClr val="dk1"/>
              </a:buClr>
              <a:buSzPts val="2000"/>
              <a:buNone/>
            </a:pPr>
            <a:endParaRPr sz="2000"/>
          </a:p>
          <a:p>
            <a:pPr marL="0" lvl="0" indent="0" algn="just" rtl="0">
              <a:lnSpc>
                <a:spcPct val="90000"/>
              </a:lnSpc>
              <a:spcBef>
                <a:spcPts val="1000"/>
              </a:spcBef>
              <a:spcAft>
                <a:spcPts val="0"/>
              </a:spcAft>
              <a:buClr>
                <a:schemeClr val="dk1"/>
              </a:buClr>
              <a:buSzPts val="2400"/>
              <a:buNone/>
            </a:pPr>
            <a:r>
              <a:rPr lang="en-GB" sz="2400"/>
              <a:t>2) </a:t>
            </a:r>
            <a:r>
              <a:rPr lang="en-GB" sz="2400" b="1"/>
              <a:t>Updating Server Extension</a:t>
            </a:r>
            <a:endParaRPr/>
          </a:p>
          <a:p>
            <a:pPr marL="342900" lvl="0" indent="-342900" algn="just" rtl="0">
              <a:lnSpc>
                <a:spcPct val="90000"/>
              </a:lnSpc>
              <a:spcBef>
                <a:spcPts val="1000"/>
              </a:spcBef>
              <a:spcAft>
                <a:spcPts val="0"/>
              </a:spcAft>
              <a:buSzPts val="2000"/>
              <a:buChar char="•"/>
            </a:pPr>
            <a:r>
              <a:rPr lang="en-GB" sz="2400"/>
              <a:t>For first-time users, please update Server Extension in Anaconda Prompt. User Guide is available for reference.</a:t>
            </a:r>
            <a:endParaRPr/>
          </a:p>
          <a:p>
            <a:pPr marL="342900" lvl="0" indent="-342900" algn="just" rtl="0">
              <a:lnSpc>
                <a:spcPct val="90000"/>
              </a:lnSpc>
              <a:spcBef>
                <a:spcPts val="1000"/>
              </a:spcBef>
              <a:spcAft>
                <a:spcPts val="0"/>
              </a:spcAft>
              <a:buSzPts val="2000"/>
              <a:buChar char="•"/>
            </a:pPr>
            <a:r>
              <a:rPr lang="en-GB" sz="2400"/>
              <a:t>Retry by using another port instead, 8886. </a:t>
            </a:r>
            <a:endParaRPr/>
          </a:p>
          <a:p>
            <a:pPr marL="0" lvl="0" indent="0" algn="just"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400"/>
              <a:buNone/>
            </a:pPr>
            <a:r>
              <a:rPr lang="en-GB" sz="2400"/>
              <a:t>3) </a:t>
            </a:r>
            <a:r>
              <a:rPr lang="en-GB" sz="2400" b="1"/>
              <a:t>Bug Solution not required</a:t>
            </a:r>
            <a:endParaRPr/>
          </a:p>
          <a:p>
            <a:pPr marL="0" lvl="0" indent="0" algn="l" rtl="0">
              <a:lnSpc>
                <a:spcPct val="90000"/>
              </a:lnSpc>
              <a:spcBef>
                <a:spcPts val="1000"/>
              </a:spcBef>
              <a:spcAft>
                <a:spcPts val="0"/>
              </a:spcAft>
              <a:buClr>
                <a:schemeClr val="dk1"/>
              </a:buClr>
              <a:buSzPts val="2000"/>
              <a:buNone/>
            </a:pPr>
            <a:r>
              <a:rPr lang="en-GB" sz="2400"/>
              <a:t>Data was recorded, so ignored the error.</a:t>
            </a:r>
            <a:endParaRPr sz="2400"/>
          </a:p>
        </p:txBody>
      </p:sp>
      <p:pic>
        <p:nvPicPr>
          <p:cNvPr id="169" name="Google Shape;169;p9" descr="Good Idea with solid fill"/>
          <p:cNvPicPr preferRelativeResize="0"/>
          <p:nvPr/>
        </p:nvPicPr>
        <p:blipFill rotWithShape="1">
          <a:blip r:embed="rId3">
            <a:alphaModFix/>
          </a:blip>
          <a:srcRect/>
          <a:stretch/>
        </p:blipFill>
        <p:spPr>
          <a:xfrm>
            <a:off x="8427934" y="201100"/>
            <a:ext cx="914400"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598502"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Our Products and Services</a:t>
            </a:r>
            <a:endParaRPr/>
          </a:p>
        </p:txBody>
      </p:sp>
      <p:sp>
        <p:nvSpPr>
          <p:cNvPr id="175" name="Google Shape;175;p15"/>
          <p:cNvSpPr txBox="1">
            <a:spLocks noGrp="1"/>
          </p:cNvSpPr>
          <p:nvPr>
            <p:ph type="body" idx="1"/>
          </p:nvPr>
        </p:nvSpPr>
        <p:spPr>
          <a:xfrm>
            <a:off x="687278" y="1736847"/>
            <a:ext cx="11504722" cy="48681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GB" sz="2200"/>
              <a:t>Products</a:t>
            </a:r>
            <a:endParaRPr/>
          </a:p>
          <a:p>
            <a:pPr marL="228600" lvl="0" indent="-207645" algn="l" rtl="0">
              <a:lnSpc>
                <a:spcPct val="90000"/>
              </a:lnSpc>
              <a:spcBef>
                <a:spcPts val="1000"/>
              </a:spcBef>
              <a:spcAft>
                <a:spcPts val="0"/>
              </a:spcAft>
              <a:buClr>
                <a:schemeClr val="dk1"/>
              </a:buClr>
              <a:buSzPct val="100000"/>
              <a:buChar char="•"/>
            </a:pPr>
            <a:r>
              <a:rPr lang="en-GB" sz="2200"/>
              <a:t>Twitter Data Crawler		</a:t>
            </a:r>
            <a:r>
              <a:rPr lang="en-GB" sz="2200">
                <a:solidFill>
                  <a:srgbClr val="002060"/>
                </a:solidFill>
              </a:rPr>
              <a:t>USD 2999.00</a:t>
            </a:r>
            <a:endParaRPr/>
          </a:p>
          <a:p>
            <a:pPr marL="228600" lvl="0" indent="-207645" algn="l" rtl="0">
              <a:lnSpc>
                <a:spcPct val="90000"/>
              </a:lnSpc>
              <a:spcBef>
                <a:spcPts val="1000"/>
              </a:spcBef>
              <a:spcAft>
                <a:spcPts val="0"/>
              </a:spcAft>
              <a:buClr>
                <a:schemeClr val="dk1"/>
              </a:buClr>
              <a:buSzPct val="100000"/>
              <a:buChar char="•"/>
            </a:pPr>
            <a:r>
              <a:rPr lang="en-GB" sz="2200"/>
              <a:t>Google Colab User Guide	</a:t>
            </a:r>
            <a:r>
              <a:rPr lang="en-GB" sz="2200">
                <a:solidFill>
                  <a:srgbClr val="002060"/>
                </a:solidFill>
              </a:rPr>
              <a:t>USD 999.00</a:t>
            </a:r>
            <a:endParaRPr/>
          </a:p>
          <a:p>
            <a:pPr marL="228600" lvl="0" indent="-88900" algn="l" rtl="0">
              <a:lnSpc>
                <a:spcPct val="90000"/>
              </a:lnSpc>
              <a:spcBef>
                <a:spcPts val="1000"/>
              </a:spcBef>
              <a:spcAft>
                <a:spcPts val="0"/>
              </a:spcAft>
              <a:buClr>
                <a:schemeClr val="dk1"/>
              </a:buClr>
              <a:buSzPct val="100000"/>
              <a:buNone/>
            </a:pPr>
            <a:endParaRPr sz="2200"/>
          </a:p>
          <a:p>
            <a:pPr marL="0" lvl="0" indent="0" algn="l" rtl="0">
              <a:lnSpc>
                <a:spcPct val="90000"/>
              </a:lnSpc>
              <a:spcBef>
                <a:spcPts val="1000"/>
              </a:spcBef>
              <a:spcAft>
                <a:spcPts val="0"/>
              </a:spcAft>
              <a:buClr>
                <a:schemeClr val="dk1"/>
              </a:buClr>
              <a:buSzPct val="100000"/>
              <a:buNone/>
            </a:pPr>
            <a:r>
              <a:rPr lang="en-GB" sz="2200"/>
              <a:t>Services</a:t>
            </a:r>
            <a:endParaRPr/>
          </a:p>
          <a:p>
            <a:pPr marL="228600" lvl="0" indent="-207645" algn="l" rtl="0">
              <a:lnSpc>
                <a:spcPct val="90000"/>
              </a:lnSpc>
              <a:spcBef>
                <a:spcPts val="1000"/>
              </a:spcBef>
              <a:spcAft>
                <a:spcPts val="0"/>
              </a:spcAft>
              <a:buClr>
                <a:schemeClr val="dk1"/>
              </a:buClr>
              <a:buSzPct val="100000"/>
              <a:buChar char="•"/>
            </a:pPr>
            <a:r>
              <a:rPr lang="en-GB" sz="2200"/>
              <a:t>Twitter Data Crawling Service and Analysis Report				</a:t>
            </a:r>
            <a:r>
              <a:rPr lang="en-GB" sz="2200">
                <a:solidFill>
                  <a:srgbClr val="002060"/>
                </a:solidFill>
              </a:rPr>
              <a:t>USD 6888.00 (Standard Package)</a:t>
            </a:r>
            <a:endParaRPr/>
          </a:p>
          <a:p>
            <a:pPr marL="228600" lvl="0" indent="-207645" algn="l" rtl="0">
              <a:lnSpc>
                <a:spcPct val="90000"/>
              </a:lnSpc>
              <a:spcBef>
                <a:spcPts val="1000"/>
              </a:spcBef>
              <a:spcAft>
                <a:spcPts val="0"/>
              </a:spcAft>
              <a:buClr>
                <a:schemeClr val="dk1"/>
              </a:buClr>
              <a:buSzPct val="100000"/>
              <a:buChar char="•"/>
            </a:pPr>
            <a:r>
              <a:rPr lang="en-GB" sz="2200"/>
              <a:t>Twitter Data Crawling Service with Extensive Analysis Report	</a:t>
            </a:r>
            <a:r>
              <a:rPr lang="en-GB" sz="2200">
                <a:solidFill>
                  <a:srgbClr val="002060"/>
                </a:solidFill>
              </a:rPr>
              <a:t>USD 9888.00 (Premium Package)</a:t>
            </a:r>
            <a:endParaRPr/>
          </a:p>
          <a:p>
            <a:pPr marL="228600" lvl="0" indent="-207645" algn="l" rtl="0">
              <a:lnSpc>
                <a:spcPct val="90000"/>
              </a:lnSpc>
              <a:spcBef>
                <a:spcPts val="1000"/>
              </a:spcBef>
              <a:spcAft>
                <a:spcPts val="0"/>
              </a:spcAft>
              <a:buClr>
                <a:schemeClr val="dk1"/>
              </a:buClr>
              <a:buSzPct val="100000"/>
              <a:buChar char="•"/>
            </a:pPr>
            <a:r>
              <a:rPr lang="en-GB" sz="2200"/>
              <a:t>Additional Specification Requirements &amp; Personalisation		</a:t>
            </a:r>
            <a:r>
              <a:rPr lang="en-GB" sz="2200">
                <a:solidFill>
                  <a:srgbClr val="002060"/>
                </a:solidFill>
              </a:rPr>
              <a:t>NEGOTIABLE (Ultimate Package)</a:t>
            </a:r>
            <a:endParaRPr/>
          </a:p>
          <a:p>
            <a:pPr marL="0" lvl="0" indent="0" algn="l" rtl="0">
              <a:lnSpc>
                <a:spcPct val="90000"/>
              </a:lnSpc>
              <a:spcBef>
                <a:spcPts val="1000"/>
              </a:spcBef>
              <a:spcAft>
                <a:spcPts val="0"/>
              </a:spcAft>
              <a:buClr>
                <a:schemeClr val="dk1"/>
              </a:buClr>
              <a:buSzPct val="100000"/>
              <a:buNone/>
            </a:pPr>
            <a:endParaRPr sz="2200">
              <a:solidFill>
                <a:srgbClr val="002060"/>
              </a:solidFill>
            </a:endParaRPr>
          </a:p>
          <a:p>
            <a:pPr marL="228600" lvl="0" indent="-88900" algn="l" rtl="0">
              <a:lnSpc>
                <a:spcPct val="90000"/>
              </a:lnSpc>
              <a:spcBef>
                <a:spcPts val="1000"/>
              </a:spcBef>
              <a:spcAft>
                <a:spcPts val="0"/>
              </a:spcAft>
              <a:buClr>
                <a:schemeClr val="dk1"/>
              </a:buClr>
              <a:buSzPct val="78571"/>
              <a:buNone/>
            </a:pPr>
            <a:endParaRPr/>
          </a:p>
          <a:p>
            <a:pPr marL="0" lvl="0" indent="0" algn="l" rtl="0">
              <a:lnSpc>
                <a:spcPct val="90000"/>
              </a:lnSpc>
              <a:spcBef>
                <a:spcPts val="1000"/>
              </a:spcBef>
              <a:spcAft>
                <a:spcPts val="0"/>
              </a:spcAft>
              <a:buClr>
                <a:schemeClr val="dk1"/>
              </a:buClr>
              <a:buSzPct val="100000"/>
              <a:buNone/>
            </a:pPr>
            <a:r>
              <a:rPr lang="en-GB" sz="2200"/>
              <a:t>					                   	</a:t>
            </a:r>
            <a:endParaRPr sz="8600"/>
          </a:p>
          <a:p>
            <a:pPr marL="3657600" lvl="8" indent="0" algn="l" rtl="0">
              <a:lnSpc>
                <a:spcPct val="90000"/>
              </a:lnSpc>
              <a:spcBef>
                <a:spcPts val="500"/>
              </a:spcBef>
              <a:spcAft>
                <a:spcPts val="0"/>
              </a:spcAft>
              <a:buClr>
                <a:schemeClr val="dk1"/>
              </a:buClr>
              <a:buSzPct val="100000"/>
              <a:buNone/>
            </a:pPr>
            <a:endParaRPr sz="8600"/>
          </a:p>
          <a:p>
            <a:pPr marL="228600" lvl="0" indent="-50800" algn="l" rtl="0">
              <a:lnSpc>
                <a:spcPct val="90000"/>
              </a:lnSpc>
              <a:spcBef>
                <a:spcPts val="1000"/>
              </a:spcBef>
              <a:spcAft>
                <a:spcPts val="0"/>
              </a:spcAft>
              <a:buClr>
                <a:schemeClr val="dk1"/>
              </a:buClr>
              <a:buSzPct val="100000"/>
              <a:buNone/>
            </a:pPr>
            <a:endParaRPr/>
          </a:p>
        </p:txBody>
      </p:sp>
      <p:pic>
        <p:nvPicPr>
          <p:cNvPr id="176" name="Google Shape;176;p15" descr="Continuous Improvement with solid fill"/>
          <p:cNvPicPr preferRelativeResize="0"/>
          <p:nvPr/>
        </p:nvPicPr>
        <p:blipFill rotWithShape="1">
          <a:blip r:embed="rId3">
            <a:alphaModFix/>
          </a:blip>
          <a:srcRect/>
          <a:stretch/>
        </p:blipFill>
        <p:spPr>
          <a:xfrm>
            <a:off x="6896099" y="318966"/>
            <a:ext cx="1248569" cy="1248569"/>
          </a:xfrm>
          <a:prstGeom prst="rect">
            <a:avLst/>
          </a:prstGeom>
          <a:noFill/>
          <a:ln>
            <a:noFill/>
          </a:ln>
        </p:spPr>
      </p:pic>
      <p:pic>
        <p:nvPicPr>
          <p:cNvPr id="177" name="Google Shape;177;p15" descr="Robot with solid fill"/>
          <p:cNvPicPr preferRelativeResize="0"/>
          <p:nvPr/>
        </p:nvPicPr>
        <p:blipFill rotWithShape="1">
          <a:blip r:embed="rId4">
            <a:alphaModFix/>
          </a:blip>
          <a:srcRect/>
          <a:stretch/>
        </p:blipFill>
        <p:spPr>
          <a:xfrm>
            <a:off x="8097043" y="943250"/>
            <a:ext cx="914400" cy="914400"/>
          </a:xfrm>
          <a:prstGeom prst="rect">
            <a:avLst/>
          </a:prstGeom>
          <a:noFill/>
          <a:ln>
            <a:noFill/>
          </a:ln>
        </p:spPr>
      </p:pic>
      <p:pic>
        <p:nvPicPr>
          <p:cNvPr id="178" name="Google Shape;178;p15" descr="Computer with solid fill"/>
          <p:cNvPicPr preferRelativeResize="0"/>
          <p:nvPr/>
        </p:nvPicPr>
        <p:blipFill rotWithShape="1">
          <a:blip r:embed="rId5">
            <a:alphaModFix/>
          </a:blip>
          <a:srcRect/>
          <a:stretch/>
        </p:blipFill>
        <p:spPr>
          <a:xfrm>
            <a:off x="8973343" y="365125"/>
            <a:ext cx="914400"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16"/>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4" name="Google Shape;184;p16"/>
          <p:cNvSpPr/>
          <p:nvPr/>
        </p:nvSpPr>
        <p:spPr>
          <a:xfrm>
            <a:off x="8525836" y="775849"/>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5" name="Google Shape;185;p16"/>
          <p:cNvSpPr txBox="1">
            <a:spLocks noGrp="1"/>
          </p:cNvSpPr>
          <p:nvPr>
            <p:ph type="title"/>
          </p:nvPr>
        </p:nvSpPr>
        <p:spPr>
          <a:xfrm>
            <a:off x="7080738" y="647593"/>
            <a:ext cx="4467792" cy="30605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GB" sz="6000" b="1">
                <a:solidFill>
                  <a:srgbClr val="FFFFFF"/>
                </a:solidFill>
                <a:latin typeface="Calibri"/>
                <a:ea typeface="Calibri"/>
                <a:cs typeface="Calibri"/>
                <a:sym typeface="Calibri"/>
              </a:rPr>
              <a:t>Thank you!</a:t>
            </a:r>
            <a:endParaRPr/>
          </a:p>
        </p:txBody>
      </p:sp>
      <p:sp>
        <p:nvSpPr>
          <p:cNvPr id="186" name="Google Shape;186;p16"/>
          <p:cNvSpPr/>
          <p:nvPr/>
        </p:nvSpPr>
        <p:spPr>
          <a:xfrm>
            <a:off x="384368" y="366810"/>
            <a:ext cx="6124381" cy="612438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 name="Google Shape;187;p16" descr="Clapping hands with solid fill"/>
          <p:cNvPicPr preferRelativeResize="0"/>
          <p:nvPr/>
        </p:nvPicPr>
        <p:blipFill rotWithShape="1">
          <a:blip r:embed="rId3">
            <a:alphaModFix/>
          </a:blip>
          <a:srcRect/>
          <a:stretch/>
        </p:blipFill>
        <p:spPr>
          <a:xfrm>
            <a:off x="1378572" y="1374798"/>
            <a:ext cx="4108404" cy="4108404"/>
          </a:xfrm>
          <a:custGeom>
            <a:avLst/>
            <a:gdLst/>
            <a:ahLst/>
            <a:cxnLst/>
            <a:rect l="l" t="t" r="r" b="b"/>
            <a:pathLst>
              <a:path w="4273177" h="4470400" extrusionOk="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sp>
        <p:nvSpPr>
          <p:cNvPr id="188" name="Google Shape;188;p16"/>
          <p:cNvSpPr txBox="1"/>
          <p:nvPr/>
        </p:nvSpPr>
        <p:spPr>
          <a:xfrm rot="-1162308">
            <a:off x="8979077" y="4878181"/>
            <a:ext cx="252215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chemeClr val="lt1"/>
                </a:solidFill>
                <a:latin typeface="Calibri"/>
                <a:ea typeface="Calibri"/>
                <a:cs typeface="Calibri"/>
                <a:sym typeface="Calibri"/>
              </a:rPr>
              <a:t>Any Questions?</a:t>
            </a:r>
            <a:endParaRPr sz="2800" b="1" i="0" u="none" strike="noStrike" cap="none">
              <a:solidFill>
                <a:schemeClr val="lt1"/>
              </a:solidFill>
              <a:latin typeface="Calibri"/>
              <a:ea typeface="Calibri"/>
              <a:cs typeface="Calibri"/>
              <a:sym typeface="Calibri"/>
            </a:endParaRPr>
          </a:p>
        </p:txBody>
      </p:sp>
      <p:pic>
        <p:nvPicPr>
          <p:cNvPr id="189" name="Google Shape;189;p16" descr="Customer review with solid fill"/>
          <p:cNvPicPr preferRelativeResize="0"/>
          <p:nvPr/>
        </p:nvPicPr>
        <p:blipFill rotWithShape="1">
          <a:blip r:embed="rId4">
            <a:alphaModFix/>
          </a:blip>
          <a:srcRect/>
          <a:stretch/>
        </p:blipFill>
        <p:spPr>
          <a:xfrm>
            <a:off x="10044628" y="5382797"/>
            <a:ext cx="681851" cy="681851"/>
          </a:xfrm>
          <a:prstGeom prst="rect">
            <a:avLst/>
          </a:prstGeom>
          <a:noFill/>
          <a:ln>
            <a:noFill/>
          </a:ln>
        </p:spPr>
      </p:pic>
      <p:pic>
        <p:nvPicPr>
          <p:cNvPr id="190" name="Google Shape;190;p16" descr="Help with solid fill"/>
          <p:cNvPicPr preferRelativeResize="0"/>
          <p:nvPr/>
        </p:nvPicPr>
        <p:blipFill rotWithShape="1">
          <a:blip r:embed="rId5">
            <a:alphaModFix/>
          </a:blip>
          <a:srcRect/>
          <a:stretch/>
        </p:blipFill>
        <p:spPr>
          <a:xfrm>
            <a:off x="10753357" y="5064510"/>
            <a:ext cx="681851" cy="681851"/>
          </a:xfrm>
          <a:prstGeom prst="rect">
            <a:avLst/>
          </a:prstGeom>
          <a:noFill/>
          <a:ln>
            <a:noFill/>
          </a:ln>
        </p:spPr>
      </p:pic>
      <p:pic>
        <p:nvPicPr>
          <p:cNvPr id="191" name="Google Shape;191;p16"/>
          <p:cNvPicPr preferRelativeResize="0"/>
          <p:nvPr/>
        </p:nvPicPr>
        <p:blipFill rotWithShape="1">
          <a:blip r:embed="rId6">
            <a:alphaModFix/>
          </a:blip>
          <a:srcRect/>
          <a:stretch/>
        </p:blipFill>
        <p:spPr>
          <a:xfrm>
            <a:off x="8847923" y="871342"/>
            <a:ext cx="2099535" cy="209953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Orange Fanta </vt:lpstr>
      <vt:lpstr>Project Goals</vt:lpstr>
      <vt:lpstr>Architectural Design</vt:lpstr>
      <vt:lpstr>Libraries &amp; Tools</vt:lpstr>
      <vt:lpstr>Entity Relationship Diagram (ERD)</vt:lpstr>
      <vt:lpstr>Problem Statement</vt:lpstr>
      <vt:lpstr>Our Solutions</vt:lpstr>
      <vt:lpstr>Our Products and Services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Fanta </dc:title>
  <dc:creator>LEE LI JIA</dc:creator>
  <cp:lastModifiedBy>Vanisri Narayana</cp:lastModifiedBy>
  <cp:revision>1</cp:revision>
  <dcterms:created xsi:type="dcterms:W3CDTF">2021-10-11T14:59:10Z</dcterms:created>
  <dcterms:modified xsi:type="dcterms:W3CDTF">2022-08-02T06:24:20Z</dcterms:modified>
</cp:coreProperties>
</file>