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Baumans"/>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yYaFTKlsXhhcFKEOdYLg9Msbg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aumans-regular.fntdata"/><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8.png"/><Relationship Id="rId13" Type="http://schemas.openxmlformats.org/officeDocument/2006/relationships/image" Target="../media/image9.png"/><Relationship Id="rId12"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3.jpg"/><Relationship Id="rId5" Type="http://schemas.openxmlformats.org/officeDocument/2006/relationships/image" Target="../media/image7.jpg"/><Relationship Id="rId6" Type="http://schemas.openxmlformats.org/officeDocument/2006/relationships/image" Target="../media/image6.png"/><Relationship Id="rId7"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stackoverflow.com/questions/4448340/postgresql-duplicate-key-violates-unique-constraint" TargetMode="Externa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1"/>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 name="Google Shape;86;p1"/>
          <p:cNvSpPr txBox="1"/>
          <p:nvPr>
            <p:ph type="ctrTitle"/>
          </p:nvPr>
        </p:nvSpPr>
        <p:spPr>
          <a:xfrm>
            <a:off x="7080738" y="647593"/>
            <a:ext cx="4467792" cy="30605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b="1" lang="en-GB">
                <a:solidFill>
                  <a:srgbClr val="FFFFFF"/>
                </a:solidFill>
              </a:rPr>
              <a:t>Orange Fanta </a:t>
            </a:r>
            <a:endParaRPr b="1">
              <a:solidFill>
                <a:srgbClr val="FFFFFF"/>
              </a:solidFill>
            </a:endParaRPr>
          </a:p>
        </p:txBody>
      </p:sp>
      <p:sp>
        <p:nvSpPr>
          <p:cNvPr id="87" name="Google Shape;87;p1"/>
          <p:cNvSpPr txBox="1"/>
          <p:nvPr>
            <p:ph idx="1" type="subTitle"/>
          </p:nvPr>
        </p:nvSpPr>
        <p:spPr>
          <a:xfrm>
            <a:off x="7080738" y="3800208"/>
            <a:ext cx="4467792" cy="168299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lang="en-GB" sz="4000">
                <a:latin typeface="Calibri"/>
                <a:ea typeface="Calibri"/>
                <a:cs typeface="Calibri"/>
                <a:sym typeface="Calibri"/>
              </a:rPr>
              <a:t>Interim Project</a:t>
            </a:r>
            <a:endParaRPr/>
          </a:p>
          <a:p>
            <a:pPr indent="0" lvl="0" marL="0" rtl="0" algn="ctr">
              <a:lnSpc>
                <a:spcPct val="90000"/>
              </a:lnSpc>
              <a:spcBef>
                <a:spcPts val="1000"/>
              </a:spcBef>
              <a:spcAft>
                <a:spcPts val="0"/>
              </a:spcAft>
              <a:buClr>
                <a:schemeClr val="dk1"/>
              </a:buClr>
              <a:buSzPts val="2800"/>
              <a:buNone/>
            </a:pPr>
            <a:r>
              <a:rPr b="1" lang="en-GB" sz="2800">
                <a:latin typeface="Calibri"/>
                <a:ea typeface="Calibri"/>
                <a:cs typeface="Calibri"/>
                <a:sym typeface="Calibri"/>
              </a:rPr>
              <a:t>SGUP-CT BIDA Junior Data Engineer Programme </a:t>
            </a:r>
            <a:endParaRPr b="1" sz="2800">
              <a:latin typeface="Calibri"/>
              <a:ea typeface="Calibri"/>
              <a:cs typeface="Calibri"/>
              <a:sym typeface="Calibri"/>
            </a:endParaRPr>
          </a:p>
        </p:txBody>
      </p:sp>
      <p:sp>
        <p:nvSpPr>
          <p:cNvPr id="88" name="Google Shape;88;p1"/>
          <p:cNvSpPr/>
          <p:nvPr/>
        </p:nvSpPr>
        <p:spPr>
          <a:xfrm>
            <a:off x="384368" y="366810"/>
            <a:ext cx="6124381" cy="612438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  Description automatically generated" id="89" name="Google Shape;89;p1"/>
          <p:cNvPicPr preferRelativeResize="0"/>
          <p:nvPr/>
        </p:nvPicPr>
        <p:blipFill rotWithShape="1">
          <a:blip r:embed="rId3">
            <a:alphaModFix/>
          </a:blip>
          <a:srcRect b="0" l="0" r="0" t="0"/>
          <a:stretch/>
        </p:blipFill>
        <p:spPr>
          <a:xfrm>
            <a:off x="1378572" y="1374798"/>
            <a:ext cx="4108404" cy="4108404"/>
          </a:xfrm>
          <a:custGeom>
            <a:rect b="b" l="l" r="r" t="t"/>
            <a:pathLst>
              <a:path extrusionOk="0" h="4470400" w="4273177">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
        <p:nvSpPr>
          <p:cNvPr id="90" name="Google Shape;90;p1"/>
          <p:cNvSpPr txBox="1"/>
          <p:nvPr/>
        </p:nvSpPr>
        <p:spPr>
          <a:xfrm>
            <a:off x="7116478" y="5575276"/>
            <a:ext cx="4467792" cy="65490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1" i="0" lang="en-GB" sz="1800" u="none" cap="none" strike="noStrike">
                <a:solidFill>
                  <a:schemeClr val="dk1"/>
                </a:solidFill>
                <a:latin typeface="Calibri"/>
                <a:ea typeface="Calibri"/>
                <a:cs typeface="Calibri"/>
                <a:sym typeface="Calibri"/>
              </a:rPr>
              <a:t>14 October 2021</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16"/>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16"/>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5" name="Google Shape;185;p16"/>
          <p:cNvSpPr txBox="1"/>
          <p:nvPr>
            <p:ph type="title"/>
          </p:nvPr>
        </p:nvSpPr>
        <p:spPr>
          <a:xfrm>
            <a:off x="7080738" y="647593"/>
            <a:ext cx="4467792" cy="306054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b="1" lang="en-GB" sz="6000">
                <a:solidFill>
                  <a:srgbClr val="FFFFFF"/>
                </a:solidFill>
                <a:latin typeface="Calibri"/>
                <a:ea typeface="Calibri"/>
                <a:cs typeface="Calibri"/>
                <a:sym typeface="Calibri"/>
              </a:rPr>
              <a:t>Thank you!</a:t>
            </a:r>
            <a:endParaRPr/>
          </a:p>
        </p:txBody>
      </p:sp>
      <p:sp>
        <p:nvSpPr>
          <p:cNvPr id="186" name="Google Shape;186;p16"/>
          <p:cNvSpPr/>
          <p:nvPr/>
        </p:nvSpPr>
        <p:spPr>
          <a:xfrm>
            <a:off x="384368" y="366810"/>
            <a:ext cx="6124381" cy="612438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lapping hands with solid fill" id="187" name="Google Shape;187;p16"/>
          <p:cNvPicPr preferRelativeResize="0"/>
          <p:nvPr/>
        </p:nvPicPr>
        <p:blipFill rotWithShape="1">
          <a:blip r:embed="rId3">
            <a:alphaModFix/>
          </a:blip>
          <a:srcRect b="0" l="0" r="0" t="0"/>
          <a:stretch/>
        </p:blipFill>
        <p:spPr>
          <a:xfrm>
            <a:off x="1378572" y="1374798"/>
            <a:ext cx="4108404" cy="4108404"/>
          </a:xfrm>
          <a:custGeom>
            <a:rect b="b" l="l" r="r" t="t"/>
            <a:pathLst>
              <a:path extrusionOk="0" h="4470400" w="4273177">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
        <p:nvSpPr>
          <p:cNvPr id="188" name="Google Shape;188;p16"/>
          <p:cNvSpPr txBox="1"/>
          <p:nvPr/>
        </p:nvSpPr>
        <p:spPr>
          <a:xfrm rot="-1162308">
            <a:off x="8979077" y="4878181"/>
            <a:ext cx="25221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chemeClr val="lt1"/>
                </a:solidFill>
                <a:latin typeface="Calibri"/>
                <a:ea typeface="Calibri"/>
                <a:cs typeface="Calibri"/>
                <a:sym typeface="Calibri"/>
              </a:rPr>
              <a:t>Any Questions?</a:t>
            </a:r>
            <a:endParaRPr b="1" i="0" sz="2800" u="none" cap="none" strike="noStrike">
              <a:solidFill>
                <a:schemeClr val="lt1"/>
              </a:solidFill>
              <a:latin typeface="Calibri"/>
              <a:ea typeface="Calibri"/>
              <a:cs typeface="Calibri"/>
              <a:sym typeface="Calibri"/>
            </a:endParaRPr>
          </a:p>
        </p:txBody>
      </p:sp>
      <p:pic>
        <p:nvPicPr>
          <p:cNvPr descr="Customer review with solid fill" id="189" name="Google Shape;189;p16"/>
          <p:cNvPicPr preferRelativeResize="0"/>
          <p:nvPr/>
        </p:nvPicPr>
        <p:blipFill rotWithShape="1">
          <a:blip r:embed="rId4">
            <a:alphaModFix/>
          </a:blip>
          <a:srcRect b="0" l="0" r="0" t="0"/>
          <a:stretch/>
        </p:blipFill>
        <p:spPr>
          <a:xfrm>
            <a:off x="10044628" y="5382797"/>
            <a:ext cx="681851" cy="681851"/>
          </a:xfrm>
          <a:prstGeom prst="rect">
            <a:avLst/>
          </a:prstGeom>
          <a:noFill/>
          <a:ln>
            <a:noFill/>
          </a:ln>
        </p:spPr>
      </p:pic>
      <p:pic>
        <p:nvPicPr>
          <p:cNvPr descr="Help with solid fill" id="190" name="Google Shape;190;p16"/>
          <p:cNvPicPr preferRelativeResize="0"/>
          <p:nvPr/>
        </p:nvPicPr>
        <p:blipFill rotWithShape="1">
          <a:blip r:embed="rId5">
            <a:alphaModFix/>
          </a:blip>
          <a:srcRect b="0" l="0" r="0" t="0"/>
          <a:stretch/>
        </p:blipFill>
        <p:spPr>
          <a:xfrm>
            <a:off x="10753357" y="5064510"/>
            <a:ext cx="681851" cy="681851"/>
          </a:xfrm>
          <a:prstGeom prst="rect">
            <a:avLst/>
          </a:prstGeom>
          <a:noFill/>
          <a:ln>
            <a:noFill/>
          </a:ln>
        </p:spPr>
      </p:pic>
      <p:pic>
        <p:nvPicPr>
          <p:cNvPr id="191" name="Google Shape;191;p16"/>
          <p:cNvPicPr preferRelativeResize="0"/>
          <p:nvPr/>
        </p:nvPicPr>
        <p:blipFill rotWithShape="1">
          <a:blip r:embed="rId6">
            <a:alphaModFix/>
          </a:blip>
          <a:srcRect b="0" l="0" r="0" t="0"/>
          <a:stretch/>
        </p:blipFill>
        <p:spPr>
          <a:xfrm>
            <a:off x="8847923" y="871342"/>
            <a:ext cx="2099535" cy="20995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500849" y="1431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endParaRPr/>
          </a:p>
        </p:txBody>
      </p:sp>
      <p:sp>
        <p:nvSpPr>
          <p:cNvPr id="96" name="Google Shape;96;p2"/>
          <p:cNvSpPr txBox="1"/>
          <p:nvPr>
            <p:ph idx="1" type="body"/>
          </p:nvPr>
        </p:nvSpPr>
        <p:spPr>
          <a:xfrm>
            <a:off x="518603" y="1291403"/>
            <a:ext cx="10515600" cy="52365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u="none" strike="noStrike">
                <a:latin typeface="Calibri"/>
                <a:ea typeface="Calibri"/>
                <a:cs typeface="Calibri"/>
                <a:sym typeface="Calibri"/>
              </a:rPr>
              <a:t>We are an IT Solutions company established in Aug 2021</a:t>
            </a:r>
            <a:endParaRPr/>
          </a:p>
          <a:p>
            <a:pPr indent="-50800" lvl="0" marL="228600" rtl="0" algn="l">
              <a:lnSpc>
                <a:spcPct val="90000"/>
              </a:lnSpc>
              <a:spcBef>
                <a:spcPts val="1000"/>
              </a:spcBef>
              <a:spcAft>
                <a:spcPts val="0"/>
              </a:spcAft>
              <a:buClr>
                <a:schemeClr val="dk1"/>
              </a:buClr>
              <a:buSzPts val="2800"/>
              <a:buNone/>
            </a:pPr>
            <a:r>
              <a:t/>
            </a:r>
            <a:endParaRPr sz="1600">
              <a:latin typeface="Calibri"/>
              <a:ea typeface="Calibri"/>
              <a:cs typeface="Calibri"/>
              <a:sym typeface="Calibri"/>
            </a:endParaRPr>
          </a:p>
          <a:p>
            <a:pPr indent="0" lvl="0" marL="0" rtl="0" algn="l">
              <a:lnSpc>
                <a:spcPct val="90000"/>
              </a:lnSpc>
              <a:spcBef>
                <a:spcPts val="1000"/>
              </a:spcBef>
              <a:spcAft>
                <a:spcPts val="0"/>
              </a:spcAft>
              <a:buClr>
                <a:schemeClr val="accent2"/>
              </a:buClr>
              <a:buSzPts val="4000"/>
              <a:buNone/>
            </a:pPr>
            <a:r>
              <a:rPr b="1" lang="en-GB" sz="4000" u="none" strike="noStrike">
                <a:solidFill>
                  <a:schemeClr val="accent2"/>
                </a:solidFill>
                <a:latin typeface="Baumans"/>
                <a:ea typeface="Baumans"/>
                <a:cs typeface="Baumans"/>
                <a:sym typeface="Baumans"/>
              </a:rPr>
              <a:t>Orange Fanta Technology Co. Ltd</a:t>
            </a:r>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b="1"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b="1" sz="2400"/>
          </a:p>
          <a:p>
            <a:pPr indent="0" lvl="0" marL="0" rtl="0" algn="l">
              <a:lnSpc>
                <a:spcPct val="90000"/>
              </a:lnSpc>
              <a:spcBef>
                <a:spcPts val="1000"/>
              </a:spcBef>
              <a:spcAft>
                <a:spcPts val="0"/>
              </a:spcAft>
              <a:buClr>
                <a:schemeClr val="dk1"/>
              </a:buClr>
              <a:buSzPts val="2800"/>
              <a:buNone/>
            </a:pPr>
            <a:r>
              <a:t/>
            </a:r>
            <a:endParaRPr b="1" sz="2400">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pic>
        <p:nvPicPr>
          <p:cNvPr id="97" name="Google Shape;97;p2"/>
          <p:cNvPicPr preferRelativeResize="0"/>
          <p:nvPr/>
        </p:nvPicPr>
        <p:blipFill rotWithShape="1">
          <a:blip r:embed="rId3">
            <a:alphaModFix/>
          </a:blip>
          <a:srcRect b="0" l="0" r="0" t="0"/>
          <a:stretch/>
        </p:blipFill>
        <p:spPr>
          <a:xfrm>
            <a:off x="9586817" y="150921"/>
            <a:ext cx="2126860" cy="1389221"/>
          </a:xfrm>
          <a:prstGeom prst="rect">
            <a:avLst/>
          </a:prstGeom>
          <a:noFill/>
          <a:ln>
            <a:noFill/>
          </a:ln>
        </p:spPr>
      </p:pic>
      <p:sp>
        <p:nvSpPr>
          <p:cNvPr id="98" name="Google Shape;98;p2"/>
          <p:cNvSpPr txBox="1"/>
          <p:nvPr/>
        </p:nvSpPr>
        <p:spPr>
          <a:xfrm>
            <a:off x="9612318" y="1490412"/>
            <a:ext cx="2237173"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alibri"/>
                <a:ea typeface="Calibri"/>
                <a:cs typeface="Calibri"/>
                <a:sym typeface="Calibri"/>
              </a:rPr>
              <a:t>Drink Fanta Do Data!</a:t>
            </a:r>
            <a:endParaRPr b="0" i="0" sz="1800" u="none" cap="none" strike="noStrike">
              <a:solidFill>
                <a:schemeClr val="dk1"/>
              </a:solidFill>
              <a:latin typeface="Calibri"/>
              <a:ea typeface="Calibri"/>
              <a:cs typeface="Calibri"/>
              <a:sym typeface="Calibri"/>
            </a:endParaRPr>
          </a:p>
        </p:txBody>
      </p:sp>
      <p:pic>
        <p:nvPicPr>
          <p:cNvPr descr="Graphical user interface, application  Description automatically generated" id="99" name="Google Shape;99;p2"/>
          <p:cNvPicPr preferRelativeResize="0"/>
          <p:nvPr/>
        </p:nvPicPr>
        <p:blipFill rotWithShape="1">
          <a:blip r:embed="rId4">
            <a:alphaModFix/>
          </a:blip>
          <a:srcRect b="0" l="0" r="0" t="0"/>
          <a:stretch/>
        </p:blipFill>
        <p:spPr>
          <a:xfrm>
            <a:off x="1157797" y="2975837"/>
            <a:ext cx="5974180" cy="1961964"/>
          </a:xfrm>
          <a:prstGeom prst="rect">
            <a:avLst/>
          </a:prstGeom>
          <a:noFill/>
          <a:ln>
            <a:noFill/>
          </a:ln>
        </p:spPr>
      </p:pic>
      <p:sp>
        <p:nvSpPr>
          <p:cNvPr id="100" name="Google Shape;100;p2"/>
          <p:cNvSpPr txBox="1"/>
          <p:nvPr/>
        </p:nvSpPr>
        <p:spPr>
          <a:xfrm>
            <a:off x="2039298" y="5057507"/>
            <a:ext cx="4041491" cy="1800493"/>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800"/>
              <a:buFont typeface="Arial"/>
              <a:buNone/>
            </a:pPr>
            <a:r>
              <a:rPr b="1" i="0" lang="en-GB" sz="2000" u="none" cap="none" strike="noStrike">
                <a:solidFill>
                  <a:srgbClr val="000000"/>
                </a:solidFill>
                <a:latin typeface="Calibri"/>
                <a:ea typeface="Calibri"/>
                <a:cs typeface="Calibri"/>
                <a:sym typeface="Calibri"/>
              </a:rPr>
              <a:t>Data Engineering Team</a:t>
            </a:r>
            <a:endParaRPr b="1" i="0" sz="2000" u="none" cap="none" strike="noStrike">
              <a:solidFill>
                <a:srgbClr val="000000"/>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800"/>
              <a:buFont typeface="Arial"/>
              <a:buNone/>
            </a:pPr>
            <a:r>
              <a:rPr b="0" i="0" lang="en-GB" sz="2000" u="none" cap="none" strike="noStrike">
                <a:solidFill>
                  <a:srgbClr val="000000"/>
                </a:solidFill>
                <a:latin typeface="Calibri"/>
                <a:ea typeface="Calibri"/>
                <a:cs typeface="Calibri"/>
                <a:sym typeface="Calibri"/>
              </a:rPr>
              <a:t>Team Manager: Alan</a:t>
            </a:r>
            <a:endParaRPr b="0" i="0" sz="20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800"/>
              <a:buFont typeface="Arial"/>
              <a:buNone/>
            </a:pPr>
            <a:r>
              <a:rPr b="0" i="0" lang="en-GB" sz="2000" u="none" cap="none" strike="noStrike">
                <a:solidFill>
                  <a:srgbClr val="000000"/>
                </a:solidFill>
                <a:latin typeface="Calibri"/>
                <a:ea typeface="Calibri"/>
                <a:cs typeface="Calibri"/>
                <a:sym typeface="Calibri"/>
              </a:rPr>
              <a:t>Team Supervisor: Johnson</a:t>
            </a:r>
            <a:endParaRPr b="0" i="0" sz="20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800"/>
              <a:buFont typeface="Arial"/>
              <a:buNone/>
            </a:pPr>
            <a:r>
              <a:rPr b="0" i="0" lang="en-GB" sz="2000" u="none" cap="none" strike="noStrike">
                <a:solidFill>
                  <a:srgbClr val="000000"/>
                </a:solidFill>
                <a:latin typeface="Calibri"/>
                <a:ea typeface="Calibri"/>
                <a:cs typeface="Calibri"/>
                <a:sym typeface="Calibri"/>
              </a:rPr>
              <a:t>Jr Data Engineers: Anisa, Li Jia &amp; Vani</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571870" y="161578"/>
            <a:ext cx="6627920" cy="7534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Project Goals</a:t>
            </a:r>
            <a:endParaRPr b="1"/>
          </a:p>
        </p:txBody>
      </p:sp>
      <p:sp>
        <p:nvSpPr>
          <p:cNvPr id="106" name="Google Shape;106;p3"/>
          <p:cNvSpPr txBox="1"/>
          <p:nvPr>
            <p:ph idx="1" type="body"/>
          </p:nvPr>
        </p:nvSpPr>
        <p:spPr>
          <a:xfrm>
            <a:off x="461916" y="992282"/>
            <a:ext cx="11208470" cy="628521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212121"/>
              </a:buClr>
              <a:buSzPts val="2400"/>
              <a:buNone/>
            </a:pPr>
            <a:r>
              <a:rPr i="1" lang="en-GB" sz="2400">
                <a:solidFill>
                  <a:srgbClr val="212121"/>
                </a:solidFill>
                <a:latin typeface="Calibri"/>
                <a:ea typeface="Calibri"/>
                <a:cs typeface="Calibri"/>
                <a:sym typeface="Calibri"/>
              </a:rPr>
              <a:t>Twitter is a social media platform where people communicate with one another using 280-character tweets, images, videos</a:t>
            </a:r>
            <a:r>
              <a:rPr i="1" lang="en-GB" sz="2400">
                <a:solidFill>
                  <a:srgbClr val="212121"/>
                </a:solidFill>
              </a:rPr>
              <a:t> </a:t>
            </a:r>
            <a:r>
              <a:rPr i="1" lang="en-GB" sz="2400">
                <a:solidFill>
                  <a:srgbClr val="212121"/>
                </a:solidFill>
                <a:latin typeface="Calibri"/>
                <a:ea typeface="Calibri"/>
                <a:cs typeface="Calibri"/>
                <a:sym typeface="Calibri"/>
              </a:rPr>
              <a:t>and hashtags. Users on Twitter are generating about half billion tweets every day. Some of these tweets are available to researchers and developers through Twitter's public APIs and other methods dependable on which language we are using.</a:t>
            </a:r>
            <a:endParaRPr/>
          </a:p>
          <a:p>
            <a:pPr indent="0" lvl="0" marL="0" rtl="0" algn="just">
              <a:lnSpc>
                <a:spcPct val="90000"/>
              </a:lnSpc>
              <a:spcBef>
                <a:spcPts val="0"/>
              </a:spcBef>
              <a:spcAft>
                <a:spcPts val="0"/>
              </a:spcAft>
              <a:buClr>
                <a:srgbClr val="212121"/>
              </a:buClr>
              <a:buSzPts val="2400"/>
              <a:buNone/>
            </a:pPr>
            <a:r>
              <a:t/>
            </a:r>
            <a:endParaRPr i="1" sz="2000"/>
          </a:p>
          <a:p>
            <a:pPr indent="-228600" lvl="0" marL="228600" rtl="0" algn="l">
              <a:lnSpc>
                <a:spcPct val="90000"/>
              </a:lnSpc>
              <a:spcBef>
                <a:spcPts val="1000"/>
              </a:spcBef>
              <a:spcAft>
                <a:spcPts val="0"/>
              </a:spcAft>
              <a:buClr>
                <a:srgbClr val="212121"/>
              </a:buClr>
              <a:buSzPts val="2400"/>
              <a:buChar char="•"/>
            </a:pPr>
            <a:r>
              <a:rPr b="0" i="0" lang="en-GB" sz="2600">
                <a:solidFill>
                  <a:srgbClr val="212121"/>
                </a:solidFill>
                <a:latin typeface="Calibri"/>
                <a:ea typeface="Calibri"/>
                <a:cs typeface="Calibri"/>
                <a:sym typeface="Calibri"/>
              </a:rPr>
              <a:t>In this project, we are tasked to </a:t>
            </a:r>
            <a:r>
              <a:rPr b="1" i="0" lang="en-GB" sz="2600">
                <a:solidFill>
                  <a:srgbClr val="212121"/>
                </a:solidFill>
                <a:latin typeface="Calibri"/>
                <a:ea typeface="Calibri"/>
                <a:cs typeface="Calibri"/>
                <a:sym typeface="Calibri"/>
              </a:rPr>
              <a:t>collect</a:t>
            </a:r>
            <a:r>
              <a:rPr b="0" i="0" lang="en-GB" sz="2600">
                <a:solidFill>
                  <a:srgbClr val="212121"/>
                </a:solidFill>
                <a:latin typeface="Calibri"/>
                <a:ea typeface="Calibri"/>
                <a:cs typeface="Calibri"/>
                <a:sym typeface="Calibri"/>
              </a:rPr>
              <a:t> different types of data from Twitter, </a:t>
            </a:r>
            <a:r>
              <a:rPr b="1" i="0" lang="en-GB" sz="2600">
                <a:solidFill>
                  <a:srgbClr val="212121"/>
                </a:solidFill>
                <a:latin typeface="Calibri"/>
                <a:ea typeface="Calibri"/>
                <a:cs typeface="Calibri"/>
                <a:sym typeface="Calibri"/>
              </a:rPr>
              <a:t>build</a:t>
            </a:r>
            <a:r>
              <a:rPr b="0" i="0" lang="en-GB" sz="2600">
                <a:solidFill>
                  <a:srgbClr val="212121"/>
                </a:solidFill>
                <a:latin typeface="Calibri"/>
                <a:ea typeface="Calibri"/>
                <a:cs typeface="Calibri"/>
                <a:sym typeface="Calibri"/>
              </a:rPr>
              <a:t> and </a:t>
            </a:r>
            <a:r>
              <a:rPr b="1" i="0" lang="en-GB" sz="2600">
                <a:solidFill>
                  <a:srgbClr val="212121"/>
                </a:solidFill>
                <a:latin typeface="Calibri"/>
                <a:ea typeface="Calibri"/>
                <a:cs typeface="Calibri"/>
                <a:sym typeface="Calibri"/>
              </a:rPr>
              <a:t>store </a:t>
            </a:r>
            <a:r>
              <a:rPr i="0" lang="en-GB" sz="2600">
                <a:solidFill>
                  <a:srgbClr val="212121"/>
                </a:solidFill>
                <a:latin typeface="Calibri"/>
                <a:ea typeface="Calibri"/>
                <a:cs typeface="Calibri"/>
                <a:sym typeface="Calibri"/>
              </a:rPr>
              <a:t>the </a:t>
            </a:r>
            <a:r>
              <a:rPr b="1" i="0" lang="en-GB" sz="2600">
                <a:solidFill>
                  <a:srgbClr val="212121"/>
                </a:solidFill>
                <a:latin typeface="Calibri"/>
                <a:ea typeface="Calibri"/>
                <a:cs typeface="Calibri"/>
                <a:sym typeface="Calibri"/>
              </a:rPr>
              <a:t>scraped data </a:t>
            </a:r>
            <a:r>
              <a:rPr b="0" i="0" lang="en-GB" sz="2600">
                <a:solidFill>
                  <a:srgbClr val="212121"/>
                </a:solidFill>
                <a:latin typeface="Calibri"/>
                <a:ea typeface="Calibri"/>
                <a:cs typeface="Calibri"/>
                <a:sym typeface="Calibri"/>
              </a:rPr>
              <a:t>in </a:t>
            </a:r>
            <a:r>
              <a:rPr lang="en-GB" sz="2600">
                <a:solidFill>
                  <a:srgbClr val="212121"/>
                </a:solidFill>
              </a:rPr>
              <a:t>a</a:t>
            </a:r>
            <a:r>
              <a:rPr b="0" i="0" lang="en-GB" sz="2600">
                <a:solidFill>
                  <a:srgbClr val="212121"/>
                </a:solidFill>
                <a:latin typeface="Calibri"/>
                <a:ea typeface="Calibri"/>
                <a:cs typeface="Calibri"/>
                <a:sym typeface="Calibri"/>
              </a:rPr>
              <a:t> database.</a:t>
            </a:r>
            <a:endParaRPr sz="2600"/>
          </a:p>
          <a:p>
            <a:pPr indent="-228600" lvl="0" marL="228600" rtl="0" algn="l">
              <a:lnSpc>
                <a:spcPct val="115000"/>
              </a:lnSpc>
              <a:spcBef>
                <a:spcPts val="1000"/>
              </a:spcBef>
              <a:spcAft>
                <a:spcPts val="0"/>
              </a:spcAft>
              <a:buClr>
                <a:schemeClr val="dk1"/>
              </a:buClr>
              <a:buSzPts val="2400"/>
              <a:buChar char="•"/>
            </a:pPr>
            <a:r>
              <a:rPr lang="en-GB" sz="2600" u="none" strike="noStrike">
                <a:latin typeface="Calibri"/>
                <a:ea typeface="Calibri"/>
                <a:cs typeface="Calibri"/>
                <a:sym typeface="Calibri"/>
              </a:rPr>
              <a:t>Explore the web and select appropriate open-source </a:t>
            </a:r>
            <a:r>
              <a:rPr b="1" lang="en-GB" sz="2600" u="none" strike="noStrike">
                <a:latin typeface="Calibri"/>
                <a:ea typeface="Calibri"/>
                <a:cs typeface="Calibri"/>
                <a:sym typeface="Calibri"/>
              </a:rPr>
              <a:t>libraries</a:t>
            </a:r>
            <a:r>
              <a:rPr lang="en-GB" sz="2600" u="none" strike="noStrike">
                <a:latin typeface="Calibri"/>
                <a:ea typeface="Calibri"/>
                <a:cs typeface="Calibri"/>
                <a:sym typeface="Calibri"/>
              </a:rPr>
              <a:t> to help solve the above project.</a:t>
            </a:r>
            <a:endParaRPr sz="2600"/>
          </a:p>
          <a:p>
            <a:pPr indent="-228600" lvl="0" marL="228600" rtl="0" algn="l">
              <a:lnSpc>
                <a:spcPct val="115000"/>
              </a:lnSpc>
              <a:spcBef>
                <a:spcPts val="1000"/>
              </a:spcBef>
              <a:spcAft>
                <a:spcPts val="0"/>
              </a:spcAft>
              <a:buClr>
                <a:schemeClr val="dk1"/>
              </a:buClr>
              <a:buSzPts val="2400"/>
              <a:buChar char="•"/>
            </a:pPr>
            <a:r>
              <a:rPr lang="en-GB" sz="2600" u="none" strike="noStrike">
                <a:latin typeface="Calibri"/>
                <a:ea typeface="Calibri"/>
                <a:cs typeface="Calibri"/>
                <a:sym typeface="Calibri"/>
              </a:rPr>
              <a:t>Install </a:t>
            </a:r>
            <a:r>
              <a:rPr b="1" lang="en-GB" sz="2600" u="none" strike="noStrike">
                <a:latin typeface="Calibri"/>
                <a:ea typeface="Calibri"/>
                <a:cs typeface="Calibri"/>
                <a:sym typeface="Calibri"/>
              </a:rPr>
              <a:t>PostgreSQL </a:t>
            </a:r>
            <a:r>
              <a:rPr lang="en-GB" sz="2600" u="none" strike="noStrike">
                <a:latin typeface="Calibri"/>
                <a:ea typeface="Calibri"/>
                <a:cs typeface="Calibri"/>
                <a:sym typeface="Calibri"/>
              </a:rPr>
              <a:t>in </a:t>
            </a:r>
            <a:r>
              <a:rPr lang="en-GB" sz="2600">
                <a:latin typeface="Calibri"/>
                <a:ea typeface="Calibri"/>
                <a:cs typeface="Calibri"/>
                <a:sym typeface="Calibri"/>
              </a:rPr>
              <a:t>our</a:t>
            </a:r>
            <a:r>
              <a:rPr lang="en-GB" sz="2600" u="none" strike="noStrike">
                <a:latin typeface="Calibri"/>
                <a:ea typeface="Calibri"/>
                <a:cs typeface="Calibri"/>
                <a:sym typeface="Calibri"/>
              </a:rPr>
              <a:t> environment and design the database </a:t>
            </a:r>
            <a:r>
              <a:rPr b="1" lang="en-GB" sz="2600" u="none" strike="noStrike">
                <a:latin typeface="Calibri"/>
                <a:ea typeface="Calibri"/>
                <a:cs typeface="Calibri"/>
                <a:sym typeface="Calibri"/>
              </a:rPr>
              <a:t>schema</a:t>
            </a:r>
            <a:r>
              <a:rPr lang="en-GB" sz="2600" u="none" strike="noStrike">
                <a:latin typeface="Calibri"/>
                <a:ea typeface="Calibri"/>
                <a:cs typeface="Calibri"/>
                <a:sym typeface="Calibri"/>
              </a:rPr>
              <a:t>, </a:t>
            </a:r>
            <a:r>
              <a:rPr b="1" lang="en-GB" sz="2600" u="none" strike="noStrike">
                <a:latin typeface="Calibri"/>
                <a:ea typeface="Calibri"/>
                <a:cs typeface="Calibri"/>
                <a:sym typeface="Calibri"/>
              </a:rPr>
              <a:t>tables</a:t>
            </a:r>
            <a:r>
              <a:rPr lang="en-GB" sz="2600" u="none" strike="noStrike">
                <a:latin typeface="Calibri"/>
                <a:ea typeface="Calibri"/>
                <a:cs typeface="Calibri"/>
                <a:sym typeface="Calibri"/>
              </a:rPr>
              <a:t> and entity relationship model (</a:t>
            </a:r>
            <a:r>
              <a:rPr b="1" lang="en-GB" sz="2600" u="none" strike="noStrike">
                <a:latin typeface="Calibri"/>
                <a:ea typeface="Calibri"/>
                <a:cs typeface="Calibri"/>
                <a:sym typeface="Calibri"/>
              </a:rPr>
              <a:t>ERD</a:t>
            </a:r>
            <a:r>
              <a:rPr lang="en-GB" sz="2600" u="none" strike="noStrike">
                <a:latin typeface="Calibri"/>
                <a:ea typeface="Calibri"/>
                <a:cs typeface="Calibri"/>
                <a:sym typeface="Calibri"/>
              </a:rPr>
              <a:t>).</a:t>
            </a:r>
            <a:endParaRPr sz="2600"/>
          </a:p>
          <a:p>
            <a:pPr indent="-228600" lvl="0" marL="228600" rtl="0" algn="l">
              <a:lnSpc>
                <a:spcPct val="115000"/>
              </a:lnSpc>
              <a:spcBef>
                <a:spcPts val="1000"/>
              </a:spcBef>
              <a:spcAft>
                <a:spcPts val="0"/>
              </a:spcAft>
              <a:buClr>
                <a:schemeClr val="dk1"/>
              </a:buClr>
              <a:buSzPts val="2400"/>
              <a:buChar char="•"/>
            </a:pPr>
            <a:r>
              <a:rPr lang="en-GB" sz="2600">
                <a:latin typeface="Calibri"/>
                <a:ea typeface="Calibri"/>
                <a:cs typeface="Calibri"/>
                <a:sym typeface="Calibri"/>
              </a:rPr>
              <a:t>Apply </a:t>
            </a:r>
            <a:r>
              <a:rPr b="1" lang="en-GB" sz="2600">
                <a:latin typeface="Calibri"/>
                <a:ea typeface="Calibri"/>
                <a:cs typeface="Calibri"/>
                <a:sym typeface="Calibri"/>
              </a:rPr>
              <a:t>SQL</a:t>
            </a:r>
            <a:r>
              <a:rPr lang="en-GB" sz="2600">
                <a:latin typeface="Calibri"/>
                <a:ea typeface="Calibri"/>
                <a:cs typeface="Calibri"/>
                <a:sym typeface="Calibri"/>
              </a:rPr>
              <a:t> in Python to insert, update and view crawled data in the </a:t>
            </a:r>
            <a:r>
              <a:rPr b="1" lang="en-GB" sz="2600">
                <a:latin typeface="Calibri"/>
                <a:ea typeface="Calibri"/>
                <a:cs typeface="Calibri"/>
                <a:sym typeface="Calibri"/>
              </a:rPr>
              <a:t>database.</a:t>
            </a:r>
            <a:endParaRPr b="1" sz="2600">
              <a:latin typeface="Calibri"/>
              <a:ea typeface="Calibri"/>
              <a:cs typeface="Calibri"/>
              <a:sym typeface="Calibri"/>
            </a:endParaRPr>
          </a:p>
        </p:txBody>
      </p:sp>
      <p:pic>
        <p:nvPicPr>
          <p:cNvPr descr="Checklist with solid fill" id="107" name="Google Shape;107;p3"/>
          <p:cNvPicPr preferRelativeResize="0"/>
          <p:nvPr/>
        </p:nvPicPr>
        <p:blipFill rotWithShape="1">
          <a:blip r:embed="rId3">
            <a:alphaModFix/>
          </a:blip>
          <a:srcRect b="0" l="0" r="0" t="0"/>
          <a:stretch/>
        </p:blipFill>
        <p:spPr>
          <a:xfrm>
            <a:off x="3965642" y="99962"/>
            <a:ext cx="914400" cy="914400"/>
          </a:xfrm>
          <a:prstGeom prst="rect">
            <a:avLst/>
          </a:prstGeom>
          <a:noFill/>
          <a:ln>
            <a:noFill/>
          </a:ln>
        </p:spPr>
      </p:pic>
      <p:pic>
        <p:nvPicPr>
          <p:cNvPr id="108" name="Google Shape;108;p3"/>
          <p:cNvPicPr preferRelativeResize="0"/>
          <p:nvPr/>
        </p:nvPicPr>
        <p:blipFill rotWithShape="1">
          <a:blip r:embed="rId4">
            <a:alphaModFix/>
          </a:blip>
          <a:srcRect b="0" l="0" r="0" t="0"/>
          <a:stretch/>
        </p:blipFill>
        <p:spPr>
          <a:xfrm>
            <a:off x="4880042" y="538045"/>
            <a:ext cx="1409700" cy="46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9"/>
          <p:cNvSpPr txBox="1"/>
          <p:nvPr>
            <p:ph type="title"/>
          </p:nvPr>
        </p:nvSpPr>
        <p:spPr>
          <a:xfrm>
            <a:off x="3650519" y="307942"/>
            <a:ext cx="5329027" cy="7887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latin typeface="Calibri"/>
                <a:ea typeface="Calibri"/>
                <a:cs typeface="Calibri"/>
                <a:sym typeface="Calibri"/>
              </a:rPr>
              <a:t>Architectural </a:t>
            </a:r>
            <a:r>
              <a:rPr b="1" lang="en-GB"/>
              <a:t>Design</a:t>
            </a:r>
            <a:endParaRPr b="1">
              <a:latin typeface="Calibri"/>
              <a:ea typeface="Calibri"/>
              <a:cs typeface="Calibri"/>
              <a:sym typeface="Calibri"/>
            </a:endParaRPr>
          </a:p>
        </p:txBody>
      </p:sp>
      <p:pic>
        <p:nvPicPr>
          <p:cNvPr id="114" name="Google Shape;114;p29"/>
          <p:cNvPicPr preferRelativeResize="0"/>
          <p:nvPr/>
        </p:nvPicPr>
        <p:blipFill rotWithShape="1">
          <a:blip r:embed="rId3">
            <a:alphaModFix/>
          </a:blip>
          <a:srcRect b="0" l="0" r="0" t="0"/>
          <a:stretch/>
        </p:blipFill>
        <p:spPr>
          <a:xfrm>
            <a:off x="7724978" y="3465550"/>
            <a:ext cx="1496843" cy="1904433"/>
          </a:xfrm>
          <a:prstGeom prst="rect">
            <a:avLst/>
          </a:prstGeom>
          <a:noFill/>
          <a:ln>
            <a:noFill/>
          </a:ln>
        </p:spPr>
      </p:pic>
      <p:pic>
        <p:nvPicPr>
          <p:cNvPr id="115" name="Google Shape;115;p29"/>
          <p:cNvPicPr preferRelativeResize="0"/>
          <p:nvPr/>
        </p:nvPicPr>
        <p:blipFill rotWithShape="1">
          <a:blip r:embed="rId4">
            <a:alphaModFix/>
          </a:blip>
          <a:srcRect b="0" l="0" r="0" t="0"/>
          <a:stretch/>
        </p:blipFill>
        <p:spPr>
          <a:xfrm>
            <a:off x="10482232" y="1908313"/>
            <a:ext cx="1134905" cy="956563"/>
          </a:xfrm>
          <a:prstGeom prst="rect">
            <a:avLst/>
          </a:prstGeom>
          <a:noFill/>
          <a:ln>
            <a:noFill/>
          </a:ln>
        </p:spPr>
      </p:pic>
      <p:pic>
        <p:nvPicPr>
          <p:cNvPr id="116" name="Google Shape;116;p29"/>
          <p:cNvPicPr preferRelativeResize="0"/>
          <p:nvPr/>
        </p:nvPicPr>
        <p:blipFill rotWithShape="1">
          <a:blip r:embed="rId5">
            <a:alphaModFix/>
          </a:blip>
          <a:srcRect b="0" l="0" r="0" t="0"/>
          <a:stretch/>
        </p:blipFill>
        <p:spPr>
          <a:xfrm>
            <a:off x="574863" y="1795980"/>
            <a:ext cx="1097364" cy="1068896"/>
          </a:xfrm>
          <a:prstGeom prst="rect">
            <a:avLst/>
          </a:prstGeom>
          <a:noFill/>
          <a:ln>
            <a:noFill/>
          </a:ln>
        </p:spPr>
      </p:pic>
      <p:pic>
        <p:nvPicPr>
          <p:cNvPr id="117" name="Google Shape;117;p29"/>
          <p:cNvPicPr preferRelativeResize="0"/>
          <p:nvPr/>
        </p:nvPicPr>
        <p:blipFill rotWithShape="1">
          <a:blip r:embed="rId6">
            <a:alphaModFix/>
          </a:blip>
          <a:srcRect b="0" l="0" r="0" t="0"/>
          <a:stretch/>
        </p:blipFill>
        <p:spPr>
          <a:xfrm>
            <a:off x="10082761" y="2798309"/>
            <a:ext cx="1933845" cy="514422"/>
          </a:xfrm>
          <a:prstGeom prst="rect">
            <a:avLst/>
          </a:prstGeom>
          <a:noFill/>
          <a:ln>
            <a:noFill/>
          </a:ln>
        </p:spPr>
      </p:pic>
      <p:pic>
        <p:nvPicPr>
          <p:cNvPr id="118" name="Google Shape;118;p29"/>
          <p:cNvPicPr preferRelativeResize="0"/>
          <p:nvPr/>
        </p:nvPicPr>
        <p:blipFill rotWithShape="1">
          <a:blip r:embed="rId7">
            <a:alphaModFix/>
          </a:blip>
          <a:srcRect b="0" l="0" r="0" t="0"/>
          <a:stretch/>
        </p:blipFill>
        <p:spPr>
          <a:xfrm>
            <a:off x="10655306" y="3312731"/>
            <a:ext cx="1056872" cy="1362191"/>
          </a:xfrm>
          <a:prstGeom prst="rect">
            <a:avLst/>
          </a:prstGeom>
          <a:noFill/>
          <a:ln>
            <a:noFill/>
          </a:ln>
        </p:spPr>
      </p:pic>
      <p:pic>
        <p:nvPicPr>
          <p:cNvPr id="119" name="Google Shape;119;p29"/>
          <p:cNvPicPr preferRelativeResize="0"/>
          <p:nvPr/>
        </p:nvPicPr>
        <p:blipFill rotWithShape="1">
          <a:blip r:embed="rId8">
            <a:alphaModFix/>
          </a:blip>
          <a:srcRect b="0" l="0" r="0" t="0"/>
          <a:stretch/>
        </p:blipFill>
        <p:spPr>
          <a:xfrm>
            <a:off x="5210012" y="3865447"/>
            <a:ext cx="1136732" cy="1004995"/>
          </a:xfrm>
          <a:prstGeom prst="rect">
            <a:avLst/>
          </a:prstGeom>
          <a:noFill/>
          <a:ln>
            <a:noFill/>
          </a:ln>
        </p:spPr>
      </p:pic>
      <p:pic>
        <p:nvPicPr>
          <p:cNvPr id="120" name="Google Shape;120;p29"/>
          <p:cNvPicPr preferRelativeResize="0"/>
          <p:nvPr/>
        </p:nvPicPr>
        <p:blipFill rotWithShape="1">
          <a:blip r:embed="rId9">
            <a:alphaModFix/>
          </a:blip>
          <a:srcRect b="0" l="0" r="0" t="0"/>
          <a:stretch/>
        </p:blipFill>
        <p:spPr>
          <a:xfrm>
            <a:off x="4042311" y="3862710"/>
            <a:ext cx="1188000" cy="1016814"/>
          </a:xfrm>
          <a:prstGeom prst="rect">
            <a:avLst/>
          </a:prstGeom>
          <a:noFill/>
          <a:ln>
            <a:noFill/>
          </a:ln>
        </p:spPr>
      </p:pic>
      <p:pic>
        <p:nvPicPr>
          <p:cNvPr id="121" name="Google Shape;121;p29"/>
          <p:cNvPicPr preferRelativeResize="0"/>
          <p:nvPr/>
        </p:nvPicPr>
        <p:blipFill rotWithShape="1">
          <a:blip r:embed="rId10">
            <a:alphaModFix/>
          </a:blip>
          <a:srcRect b="0" l="0" r="0" t="0"/>
          <a:stretch/>
        </p:blipFill>
        <p:spPr>
          <a:xfrm>
            <a:off x="6178537" y="1750879"/>
            <a:ext cx="2570690" cy="1304641"/>
          </a:xfrm>
          <a:prstGeom prst="rect">
            <a:avLst/>
          </a:prstGeom>
          <a:noFill/>
          <a:ln>
            <a:noFill/>
          </a:ln>
        </p:spPr>
      </p:pic>
      <p:pic>
        <p:nvPicPr>
          <p:cNvPr descr="A picture containing icon&#10;&#10;Description automatically generated" id="122" name="Google Shape;122;p29"/>
          <p:cNvPicPr preferRelativeResize="0"/>
          <p:nvPr/>
        </p:nvPicPr>
        <p:blipFill rotWithShape="1">
          <a:blip r:embed="rId11">
            <a:alphaModFix/>
          </a:blip>
          <a:srcRect b="0" l="0" r="0" t="0"/>
          <a:stretch/>
        </p:blipFill>
        <p:spPr>
          <a:xfrm>
            <a:off x="3323510" y="1771231"/>
            <a:ext cx="1304642" cy="1304642"/>
          </a:xfrm>
          <a:prstGeom prst="rect">
            <a:avLst/>
          </a:prstGeom>
          <a:noFill/>
          <a:ln>
            <a:noFill/>
          </a:ln>
        </p:spPr>
      </p:pic>
      <p:cxnSp>
        <p:nvCxnSpPr>
          <p:cNvPr id="123" name="Google Shape;123;p29"/>
          <p:cNvCxnSpPr/>
          <p:nvPr/>
        </p:nvCxnSpPr>
        <p:spPr>
          <a:xfrm>
            <a:off x="1872863" y="2330428"/>
            <a:ext cx="1188000" cy="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
        <p:nvSpPr>
          <p:cNvPr id="124" name="Google Shape;124;p29"/>
          <p:cNvSpPr txBox="1"/>
          <p:nvPr/>
        </p:nvSpPr>
        <p:spPr>
          <a:xfrm>
            <a:off x="1903380" y="1932995"/>
            <a:ext cx="1188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Connecting</a:t>
            </a:r>
            <a:endParaRPr/>
          </a:p>
        </p:txBody>
      </p:sp>
      <p:sp>
        <p:nvSpPr>
          <p:cNvPr id="125" name="Google Shape;125;p29"/>
          <p:cNvSpPr txBox="1"/>
          <p:nvPr/>
        </p:nvSpPr>
        <p:spPr>
          <a:xfrm>
            <a:off x="4760218" y="1807208"/>
            <a:ext cx="1188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Data</a:t>
            </a:r>
            <a:endParaRPr/>
          </a:p>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Scrubbing</a:t>
            </a:r>
            <a:endParaRPr/>
          </a:p>
        </p:txBody>
      </p:sp>
      <p:cxnSp>
        <p:nvCxnSpPr>
          <p:cNvPr id="126" name="Google Shape;126;p29"/>
          <p:cNvCxnSpPr/>
          <p:nvPr/>
        </p:nvCxnSpPr>
        <p:spPr>
          <a:xfrm>
            <a:off x="4777508" y="2403200"/>
            <a:ext cx="1188000" cy="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7" name="Google Shape;127;p29"/>
          <p:cNvCxnSpPr/>
          <p:nvPr/>
        </p:nvCxnSpPr>
        <p:spPr>
          <a:xfrm>
            <a:off x="8979546" y="2440233"/>
            <a:ext cx="1188000" cy="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8" name="Google Shape;128;p29"/>
          <p:cNvCxnSpPr/>
          <p:nvPr/>
        </p:nvCxnSpPr>
        <p:spPr>
          <a:xfrm rot="10800000">
            <a:off x="9022260" y="4275307"/>
            <a:ext cx="1173857" cy="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9" name="Google Shape;129;p29"/>
          <p:cNvCxnSpPr/>
          <p:nvPr/>
        </p:nvCxnSpPr>
        <p:spPr>
          <a:xfrm rot="10800000">
            <a:off x="6551121" y="4275307"/>
            <a:ext cx="1173857" cy="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30" name="Google Shape;130;p29"/>
          <p:cNvCxnSpPr/>
          <p:nvPr/>
        </p:nvCxnSpPr>
        <p:spPr>
          <a:xfrm rot="10800000">
            <a:off x="2553885" y="4306097"/>
            <a:ext cx="1219564" cy="4863"/>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
        <p:nvSpPr>
          <p:cNvPr id="131" name="Google Shape;131;p29"/>
          <p:cNvSpPr txBox="1"/>
          <p:nvPr/>
        </p:nvSpPr>
        <p:spPr>
          <a:xfrm>
            <a:off x="8962256" y="1868802"/>
            <a:ext cx="1188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Data &amp; DB</a:t>
            </a:r>
            <a:endParaRPr/>
          </a:p>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Processing</a:t>
            </a:r>
            <a:endParaRPr/>
          </a:p>
        </p:txBody>
      </p:sp>
      <p:sp>
        <p:nvSpPr>
          <p:cNvPr id="132" name="Google Shape;132;p29"/>
          <p:cNvSpPr txBox="1"/>
          <p:nvPr/>
        </p:nvSpPr>
        <p:spPr>
          <a:xfrm>
            <a:off x="8996983" y="3813936"/>
            <a:ext cx="122440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Storing</a:t>
            </a:r>
            <a:endParaRPr/>
          </a:p>
        </p:txBody>
      </p:sp>
      <p:sp>
        <p:nvSpPr>
          <p:cNvPr id="133" name="Google Shape;133;p29"/>
          <p:cNvSpPr txBox="1"/>
          <p:nvPr/>
        </p:nvSpPr>
        <p:spPr>
          <a:xfrm>
            <a:off x="6500568" y="3860068"/>
            <a:ext cx="122440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Analysing</a:t>
            </a:r>
            <a:endParaRPr/>
          </a:p>
        </p:txBody>
      </p:sp>
      <p:pic>
        <p:nvPicPr>
          <p:cNvPr descr="Icon&#10;&#10;Description automatically generated" id="134" name="Google Shape;134;p29"/>
          <p:cNvPicPr preferRelativeResize="0"/>
          <p:nvPr/>
        </p:nvPicPr>
        <p:blipFill rotWithShape="1">
          <a:blip r:embed="rId12">
            <a:alphaModFix/>
          </a:blip>
          <a:srcRect b="0" l="0" r="0" t="0"/>
          <a:stretch/>
        </p:blipFill>
        <p:spPr>
          <a:xfrm>
            <a:off x="4723860" y="4870445"/>
            <a:ext cx="939182" cy="1021678"/>
          </a:xfrm>
          <a:prstGeom prst="rect">
            <a:avLst/>
          </a:prstGeom>
          <a:noFill/>
          <a:ln>
            <a:noFill/>
          </a:ln>
        </p:spPr>
      </p:pic>
      <p:sp>
        <p:nvSpPr>
          <p:cNvPr id="135" name="Google Shape;135;p29"/>
          <p:cNvSpPr txBox="1"/>
          <p:nvPr/>
        </p:nvSpPr>
        <p:spPr>
          <a:xfrm>
            <a:off x="6500567" y="4423986"/>
            <a:ext cx="122440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Tokenising</a:t>
            </a:r>
            <a:endParaRPr/>
          </a:p>
        </p:txBody>
      </p:sp>
      <p:pic>
        <p:nvPicPr>
          <p:cNvPr descr="Icon&#10;&#10;Description automatically generated" id="136" name="Google Shape;136;p29"/>
          <p:cNvPicPr preferRelativeResize="0"/>
          <p:nvPr/>
        </p:nvPicPr>
        <p:blipFill rotWithShape="1">
          <a:blip r:embed="rId13">
            <a:alphaModFix/>
          </a:blip>
          <a:srcRect b="0" l="0" r="0" t="0"/>
          <a:stretch/>
        </p:blipFill>
        <p:spPr>
          <a:xfrm>
            <a:off x="556093" y="3818343"/>
            <a:ext cx="1809615" cy="985235"/>
          </a:xfrm>
          <a:prstGeom prst="rect">
            <a:avLst/>
          </a:prstGeom>
          <a:noFill/>
          <a:ln>
            <a:noFill/>
          </a:ln>
        </p:spPr>
      </p:pic>
      <p:sp>
        <p:nvSpPr>
          <p:cNvPr id="137" name="Google Shape;137;p29"/>
          <p:cNvSpPr txBox="1"/>
          <p:nvPr/>
        </p:nvSpPr>
        <p:spPr>
          <a:xfrm>
            <a:off x="2553885" y="3905096"/>
            <a:ext cx="122440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Visualising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651769" y="8343"/>
            <a:ext cx="10515600" cy="9665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GB" sz="4000"/>
              <a:t>Libraries &amp; Tools</a:t>
            </a:r>
            <a:endParaRPr b="1" sz="4000"/>
          </a:p>
        </p:txBody>
      </p:sp>
      <p:pic>
        <p:nvPicPr>
          <p:cNvPr descr="Diagram  Description automatically generated" id="143" name="Google Shape;143;p4"/>
          <p:cNvPicPr preferRelativeResize="0"/>
          <p:nvPr>
            <p:ph idx="1" type="body"/>
          </p:nvPr>
        </p:nvPicPr>
        <p:blipFill rotWithShape="1">
          <a:blip r:embed="rId3">
            <a:alphaModFix/>
          </a:blip>
          <a:srcRect b="0" l="0" r="0" t="0"/>
          <a:stretch/>
        </p:blipFill>
        <p:spPr>
          <a:xfrm>
            <a:off x="8735160" y="455826"/>
            <a:ext cx="2959771" cy="1664871"/>
          </a:xfrm>
          <a:prstGeom prst="rect">
            <a:avLst/>
          </a:prstGeom>
          <a:noFill/>
          <a:ln>
            <a:noFill/>
          </a:ln>
        </p:spPr>
      </p:pic>
      <p:pic>
        <p:nvPicPr>
          <p:cNvPr descr="A picture containing text, clipart  Description automatically generated" id="144" name="Google Shape;144;p4"/>
          <p:cNvPicPr preferRelativeResize="0"/>
          <p:nvPr/>
        </p:nvPicPr>
        <p:blipFill rotWithShape="1">
          <a:blip r:embed="rId4">
            <a:alphaModFix/>
          </a:blip>
          <a:srcRect b="0" l="0" r="0" t="0"/>
          <a:stretch/>
        </p:blipFill>
        <p:spPr>
          <a:xfrm>
            <a:off x="8721947" y="2515387"/>
            <a:ext cx="2959771" cy="1664872"/>
          </a:xfrm>
          <a:prstGeom prst="rect">
            <a:avLst/>
          </a:prstGeom>
          <a:noFill/>
          <a:ln>
            <a:noFill/>
          </a:ln>
        </p:spPr>
      </p:pic>
      <p:sp>
        <p:nvSpPr>
          <p:cNvPr id="145" name="Google Shape;145;p4"/>
          <p:cNvSpPr txBox="1"/>
          <p:nvPr/>
        </p:nvSpPr>
        <p:spPr>
          <a:xfrm>
            <a:off x="838200" y="852256"/>
            <a:ext cx="10515600" cy="599740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Tweepy			</a:t>
            </a:r>
            <a:r>
              <a:rPr b="0" i="0" lang="en-GB" sz="2800" u="none" cap="none" strike="noStrike">
                <a:solidFill>
                  <a:schemeClr val="dk1"/>
                </a:solidFill>
                <a:latin typeface="Calibri"/>
                <a:ea typeface="Calibri"/>
                <a:cs typeface="Calibri"/>
                <a:sym typeface="Calibri"/>
              </a:rPr>
              <a:t>To access Twitter APIs</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Pandas			</a:t>
            </a:r>
            <a:r>
              <a:rPr b="0" i="0" lang="en-GB" sz="2800" u="none" cap="none" strike="noStrike">
                <a:solidFill>
                  <a:schemeClr val="dk1"/>
                </a:solidFill>
                <a:latin typeface="Calibri"/>
                <a:ea typeface="Calibri"/>
                <a:cs typeface="Calibri"/>
                <a:sym typeface="Calibri"/>
              </a:rPr>
              <a:t>To perform data analysis</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Psycopg2		</a:t>
            </a:r>
            <a:r>
              <a:rPr b="0" i="0" lang="en-GB" sz="2800" u="none" cap="none" strike="noStrike">
                <a:solidFill>
                  <a:schemeClr val="dk1"/>
                </a:solidFill>
                <a:latin typeface="Calibri"/>
                <a:ea typeface="Calibri"/>
                <a:cs typeface="Calibri"/>
                <a:sym typeface="Calibri"/>
              </a:rPr>
              <a:t>To connect to PostgreSQL DB</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Wordcloud		</a:t>
            </a:r>
            <a:r>
              <a:rPr b="0" i="0" lang="en-GB" sz="2800" u="none" cap="none" strike="noStrike">
                <a:solidFill>
                  <a:schemeClr val="dk1"/>
                </a:solidFill>
                <a:latin typeface="Calibri"/>
                <a:ea typeface="Calibri"/>
                <a:cs typeface="Calibri"/>
                <a:sym typeface="Calibri"/>
              </a:rPr>
              <a:t>To visualise usage frequency of text</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NLTK				</a:t>
            </a:r>
            <a:r>
              <a:rPr b="0" i="0" lang="en-GB" sz="2800" u="none" cap="none" strike="noStrike">
                <a:solidFill>
                  <a:schemeClr val="dk1"/>
                </a:solidFill>
                <a:latin typeface="Calibri"/>
                <a:ea typeface="Calibri"/>
                <a:cs typeface="Calibri"/>
                <a:sym typeface="Calibri"/>
              </a:rPr>
              <a:t>To tokenise text</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Matplotlib		</a:t>
            </a:r>
            <a:r>
              <a:rPr b="0" i="0" lang="en-GB" sz="2800" u="none" cap="none" strike="noStrike">
                <a:solidFill>
                  <a:schemeClr val="dk1"/>
                </a:solidFill>
                <a:latin typeface="Calibri"/>
                <a:ea typeface="Calibri"/>
                <a:cs typeface="Calibri"/>
                <a:sym typeface="Calibri"/>
              </a:rPr>
              <a:t>To graphically plot data</a:t>
            </a:r>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SQLAlchemy		</a:t>
            </a:r>
            <a:r>
              <a:rPr b="0" i="0" lang="en-GB" sz="2800" u="none" cap="none" strike="noStrike">
                <a:solidFill>
                  <a:schemeClr val="dk1"/>
                </a:solidFill>
                <a:latin typeface="Calibri"/>
                <a:ea typeface="Calibri"/>
                <a:cs typeface="Calibri"/>
                <a:sym typeface="Calibri"/>
              </a:rPr>
              <a:t>To connect Python &amp; PostgreSQL DB</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Python 3.9		</a:t>
            </a:r>
            <a:r>
              <a:rPr b="0" i="0" lang="en-GB" sz="2800" u="none" cap="none" strike="noStrike">
                <a:solidFill>
                  <a:schemeClr val="dk1"/>
                </a:solidFill>
                <a:latin typeface="Calibri"/>
                <a:ea typeface="Calibri"/>
                <a:cs typeface="Calibri"/>
                <a:sym typeface="Calibri"/>
              </a:rPr>
              <a:t>To programme codes </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1" i="0" lang="en-GB" sz="2800" u="none" cap="none" strike="noStrike">
                <a:solidFill>
                  <a:schemeClr val="dk1"/>
                </a:solidFill>
                <a:latin typeface="Calibri"/>
                <a:ea typeface="Calibri"/>
                <a:cs typeface="Calibri"/>
                <a:sym typeface="Calibri"/>
              </a:rPr>
              <a:t>pgAdmin 4 v5	</a:t>
            </a:r>
            <a:r>
              <a:rPr b="0" i="0" lang="en-GB" sz="2800" u="none" cap="none" strike="noStrike">
                <a:solidFill>
                  <a:schemeClr val="dk1"/>
                </a:solidFill>
                <a:latin typeface="Calibri"/>
                <a:ea typeface="Calibri"/>
                <a:cs typeface="Calibri"/>
                <a:sym typeface="Calibri"/>
              </a:rPr>
              <a:t>To administer database</a:t>
            </a:r>
            <a:endParaRPr b="1" i="0" sz="2800" u="none" cap="none" strike="noStrike">
              <a:solidFill>
                <a:schemeClr val="dk1"/>
              </a:solidFill>
              <a:latin typeface="Calibri"/>
              <a:ea typeface="Calibri"/>
              <a:cs typeface="Calibri"/>
              <a:sym typeface="Calibri"/>
            </a:endParaRPr>
          </a:p>
          <a:p>
            <a:pPr indent="-90804"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b="1" i="0" lang="en-GB" sz="4700" u="none" cap="none" strike="noStrike">
                <a:solidFill>
                  <a:schemeClr val="dk1"/>
                </a:solidFill>
                <a:latin typeface="Calibri"/>
                <a:ea typeface="Calibri"/>
                <a:cs typeface="Calibri"/>
                <a:sym typeface="Calibri"/>
              </a:rPr>
              <a:t>Collaboration Tools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100000"/>
              <a:buFont typeface="Arial"/>
              <a:buNone/>
            </a:pPr>
            <a:r>
              <a:rPr b="0" i="0" lang="en-GB" sz="2800" u="none" cap="none" strike="noStrike">
                <a:solidFill>
                  <a:schemeClr val="dk1"/>
                </a:solidFill>
                <a:latin typeface="Calibri"/>
                <a:ea typeface="Calibri"/>
                <a:cs typeface="Calibri"/>
                <a:sym typeface="Calibri"/>
              </a:rPr>
              <a:t>Microsoft Teams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GB" sz="2800" u="none" cap="none" strike="noStrike">
                <a:solidFill>
                  <a:schemeClr val="dk1"/>
                </a:solidFill>
                <a:latin typeface="Calibri"/>
                <a:ea typeface="Calibri"/>
                <a:cs typeface="Calibri"/>
                <a:sym typeface="Calibri"/>
              </a:rPr>
              <a:t>Google Docs, Google Colab, Google Drive</a:t>
            </a:r>
            <a:endParaRPr b="0" i="0" sz="2800" u="none" cap="none" strike="noStrike">
              <a:solidFill>
                <a:schemeClr val="dk1"/>
              </a:solidFill>
              <a:latin typeface="Calibri"/>
              <a:ea typeface="Calibri"/>
              <a:cs typeface="Calibri"/>
              <a:sym typeface="Calibri"/>
            </a:endParaRPr>
          </a:p>
        </p:txBody>
      </p:sp>
      <p:pic>
        <p:nvPicPr>
          <p:cNvPr descr="Diagram  Description automatically generated" id="146" name="Google Shape;146;p4"/>
          <p:cNvPicPr preferRelativeResize="0"/>
          <p:nvPr/>
        </p:nvPicPr>
        <p:blipFill rotWithShape="1">
          <a:blip r:embed="rId5">
            <a:alphaModFix/>
          </a:blip>
          <a:srcRect b="0" l="0" r="0" t="0"/>
          <a:stretch/>
        </p:blipFill>
        <p:spPr>
          <a:xfrm>
            <a:off x="8721947" y="4575269"/>
            <a:ext cx="2959200" cy="1664550"/>
          </a:xfrm>
          <a:prstGeom prst="rect">
            <a:avLst/>
          </a:prstGeom>
          <a:noFill/>
          <a:ln>
            <a:noFill/>
          </a:ln>
        </p:spPr>
      </p:pic>
      <p:pic>
        <p:nvPicPr>
          <p:cNvPr descr="Icon  Description automatically generated" id="147" name="Google Shape;147;p4"/>
          <p:cNvPicPr preferRelativeResize="0"/>
          <p:nvPr/>
        </p:nvPicPr>
        <p:blipFill rotWithShape="1">
          <a:blip r:embed="rId6">
            <a:alphaModFix/>
          </a:blip>
          <a:srcRect b="0" l="0" r="0" t="0"/>
          <a:stretch/>
        </p:blipFill>
        <p:spPr>
          <a:xfrm>
            <a:off x="3132210" y="5637983"/>
            <a:ext cx="1103282" cy="735521"/>
          </a:xfrm>
          <a:prstGeom prst="rect">
            <a:avLst/>
          </a:prstGeom>
          <a:noFill/>
          <a:ln>
            <a:noFill/>
          </a:ln>
        </p:spPr>
      </p:pic>
      <p:pic>
        <p:nvPicPr>
          <p:cNvPr descr="Icon  Description automatically generated" id="148" name="Google Shape;148;p4"/>
          <p:cNvPicPr preferRelativeResize="0"/>
          <p:nvPr/>
        </p:nvPicPr>
        <p:blipFill rotWithShape="1">
          <a:blip r:embed="rId7">
            <a:alphaModFix/>
          </a:blip>
          <a:srcRect b="0" l="0" r="0" t="0"/>
          <a:stretch/>
        </p:blipFill>
        <p:spPr>
          <a:xfrm>
            <a:off x="6159632" y="6054416"/>
            <a:ext cx="638175" cy="63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500847"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Entity Relationship Diagram (ERD)</a:t>
            </a:r>
            <a:endParaRPr/>
          </a:p>
        </p:txBody>
      </p:sp>
      <p:pic>
        <p:nvPicPr>
          <p:cNvPr id="154" name="Google Shape;154;p7"/>
          <p:cNvPicPr preferRelativeResize="0"/>
          <p:nvPr/>
        </p:nvPicPr>
        <p:blipFill rotWithShape="1">
          <a:blip r:embed="rId3">
            <a:alphaModFix/>
          </a:blip>
          <a:srcRect b="0" l="0" r="0" t="0"/>
          <a:stretch/>
        </p:blipFill>
        <p:spPr>
          <a:xfrm>
            <a:off x="0" y="2238375"/>
            <a:ext cx="12191999" cy="2379663"/>
          </a:xfrm>
          <a:prstGeom prst="rect">
            <a:avLst/>
          </a:prstGeom>
          <a:noFill/>
          <a:ln>
            <a:noFill/>
          </a:ln>
        </p:spPr>
      </p:pic>
      <p:pic>
        <p:nvPicPr>
          <p:cNvPr descr="A close-up of a computer chip&#10;&#10;Description automatically generated with low confidence" id="155" name="Google Shape;155;p7"/>
          <p:cNvPicPr preferRelativeResize="0"/>
          <p:nvPr/>
        </p:nvPicPr>
        <p:blipFill rotWithShape="1">
          <a:blip r:embed="rId4">
            <a:alphaModFix/>
          </a:blip>
          <a:srcRect b="0" l="0" r="0" t="0"/>
          <a:stretch/>
        </p:blipFill>
        <p:spPr>
          <a:xfrm>
            <a:off x="8977233" y="475771"/>
            <a:ext cx="1052887" cy="9925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545235" y="125429"/>
            <a:ext cx="10232254" cy="788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Problem Statement</a:t>
            </a:r>
            <a:endParaRPr/>
          </a:p>
        </p:txBody>
      </p:sp>
      <p:sp>
        <p:nvSpPr>
          <p:cNvPr id="161" name="Google Shape;161;p8"/>
          <p:cNvSpPr txBox="1"/>
          <p:nvPr>
            <p:ph idx="1" type="body"/>
          </p:nvPr>
        </p:nvSpPr>
        <p:spPr>
          <a:xfrm>
            <a:off x="731668" y="1044389"/>
            <a:ext cx="10515600" cy="568818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GB"/>
              <a:t>1) </a:t>
            </a:r>
            <a:r>
              <a:rPr b="1" lang="en-GB"/>
              <a:t>Problems encountered in Jupyter Notebook</a:t>
            </a:r>
            <a:endParaRPr/>
          </a:p>
          <a:p>
            <a:pPr indent="0" lvl="0" marL="0" rtl="0" algn="just">
              <a:lnSpc>
                <a:spcPct val="90000"/>
              </a:lnSpc>
              <a:spcBef>
                <a:spcPts val="1000"/>
              </a:spcBef>
              <a:spcAft>
                <a:spcPts val="0"/>
              </a:spcAft>
              <a:buClr>
                <a:schemeClr val="dk1"/>
              </a:buClr>
              <a:buSzPct val="100000"/>
              <a:buNone/>
            </a:pPr>
            <a:r>
              <a:rPr lang="en-GB"/>
              <a:t>Had problems installing Tweepy 4.1.0 version. Runtime errors occurred when connecting to Twitter API v1.1 from Jupyter Notebook. </a:t>
            </a:r>
            <a:r>
              <a:rPr b="0" i="0" lang="en-GB">
                <a:solidFill>
                  <a:srgbClr val="000000"/>
                </a:solidFill>
                <a:latin typeface="Calibri"/>
                <a:ea typeface="Calibri"/>
                <a:cs typeface="Calibri"/>
                <a:sym typeface="Calibri"/>
              </a:rPr>
              <a:t>The troubleshooting process took a long time after the recent release of the version.  </a:t>
            </a:r>
            <a:r>
              <a:rPr lang="en-GB"/>
              <a:t>The changelog notes are still being released at Github. So started using Google Colab.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GB"/>
              <a:t>2) </a:t>
            </a:r>
            <a:r>
              <a:rPr b="1" lang="en-GB"/>
              <a:t>Errors encountered in getting local connection on Colab</a:t>
            </a:r>
            <a:endParaRPr/>
          </a:p>
          <a:p>
            <a:pPr indent="-228600" lvl="0" marL="228600" rtl="0" algn="l">
              <a:lnSpc>
                <a:spcPct val="90000"/>
              </a:lnSpc>
              <a:spcBef>
                <a:spcPts val="1000"/>
              </a:spcBef>
              <a:spcAft>
                <a:spcPts val="0"/>
              </a:spcAft>
              <a:buClr>
                <a:schemeClr val="dk1"/>
              </a:buClr>
              <a:buSzPct val="100000"/>
              <a:buChar char="•"/>
            </a:pPr>
            <a:r>
              <a:rPr lang="en-GB"/>
              <a:t>Server Extension error in Anaconda Prompt</a:t>
            </a:r>
            <a:endParaRPr/>
          </a:p>
          <a:p>
            <a:pPr indent="-228600" lvl="0" marL="228600" rtl="0" algn="l">
              <a:lnSpc>
                <a:spcPct val="90000"/>
              </a:lnSpc>
              <a:spcBef>
                <a:spcPts val="1000"/>
              </a:spcBef>
              <a:spcAft>
                <a:spcPts val="0"/>
              </a:spcAft>
              <a:buClr>
                <a:schemeClr val="dk1"/>
              </a:buClr>
              <a:buSzPct val="100000"/>
              <a:buChar char="•"/>
            </a:pPr>
            <a:r>
              <a:rPr lang="en-GB"/>
              <a:t>Jupyter Notebook won't start due to ports being already in use – ‘</a:t>
            </a:r>
            <a:r>
              <a:rPr i="1" lang="en-GB">
                <a:solidFill>
                  <a:srgbClr val="00B0F0"/>
                </a:solidFill>
              </a:rPr>
              <a:t>The port 8888 is already in use, trying another port</a:t>
            </a:r>
            <a:r>
              <a:rPr lang="en-GB"/>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GB"/>
              <a:t>3) </a:t>
            </a:r>
            <a:r>
              <a:rPr b="1" lang="en-GB"/>
              <a:t>Tweepy API Bug</a:t>
            </a:r>
            <a:endParaRPr/>
          </a:p>
          <a:p>
            <a:pPr indent="0" lvl="0" marL="0" rtl="0" algn="l">
              <a:lnSpc>
                <a:spcPct val="90000"/>
              </a:lnSpc>
              <a:spcBef>
                <a:spcPts val="1000"/>
              </a:spcBef>
              <a:spcAft>
                <a:spcPts val="0"/>
              </a:spcAft>
              <a:buClr>
                <a:schemeClr val="dk1"/>
              </a:buClr>
              <a:buSzPct val="100000"/>
              <a:buNone/>
            </a:pPr>
            <a:r>
              <a:rPr lang="en-GB"/>
              <a:t>Tweepy returns an error if we try to input a second set of data into PostgreSQL. Data will be recorded although the error still occurs. More information about the error is recorded in this link:</a:t>
            </a:r>
            <a:endParaRPr/>
          </a:p>
          <a:p>
            <a:pPr indent="0" lvl="0" marL="0" rtl="0" algn="l">
              <a:lnSpc>
                <a:spcPct val="90000"/>
              </a:lnSpc>
              <a:spcBef>
                <a:spcPts val="1000"/>
              </a:spcBef>
              <a:spcAft>
                <a:spcPts val="0"/>
              </a:spcAft>
              <a:buClr>
                <a:schemeClr val="dk1"/>
              </a:buClr>
              <a:buSzPct val="100000"/>
              <a:buNone/>
            </a:pPr>
            <a:r>
              <a:rPr lang="en-GB" u="sng">
                <a:solidFill>
                  <a:schemeClr val="hlink"/>
                </a:solidFill>
                <a:hlinkClick r:id="rId3"/>
              </a:rPr>
              <a:t>https://stackoverflow.com/questions/4448340/postgresql-duplicate-key-violates-unique-constraint</a:t>
            </a:r>
            <a:r>
              <a:rPr lang="en-GB"/>
              <a:t> </a:t>
            </a:r>
            <a:endParaRPr/>
          </a:p>
          <a:p>
            <a:pPr indent="0" lvl="0" marL="0" rtl="0" algn="l">
              <a:lnSpc>
                <a:spcPct val="90000"/>
              </a:lnSpc>
              <a:spcBef>
                <a:spcPts val="1000"/>
              </a:spcBef>
              <a:spcAft>
                <a:spcPts val="0"/>
              </a:spcAft>
              <a:buClr>
                <a:schemeClr val="dk1"/>
              </a:buClr>
              <a:buSzPct val="100000"/>
              <a:buNone/>
            </a:pPr>
            <a:r>
              <a:t/>
            </a:r>
            <a:endParaRPr/>
          </a:p>
        </p:txBody>
      </p:sp>
      <p:pic>
        <p:nvPicPr>
          <p:cNvPr descr="Head with gears with solid fill" id="162" name="Google Shape;162;p8"/>
          <p:cNvPicPr preferRelativeResize="0"/>
          <p:nvPr/>
        </p:nvPicPr>
        <p:blipFill rotWithShape="1">
          <a:blip r:embed="rId4">
            <a:alphaModFix/>
          </a:blip>
          <a:srcRect b="0" l="0" r="0" t="0"/>
          <a:stretch/>
        </p:blipFill>
        <p:spPr>
          <a:xfrm>
            <a:off x="8439797" y="201011"/>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465337" y="184278"/>
            <a:ext cx="9939291" cy="6976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Our Solutions</a:t>
            </a:r>
            <a:endParaRPr b="1"/>
          </a:p>
        </p:txBody>
      </p:sp>
      <p:sp>
        <p:nvSpPr>
          <p:cNvPr id="168" name="Google Shape;168;p9"/>
          <p:cNvSpPr txBox="1"/>
          <p:nvPr>
            <p:ph idx="1" type="body"/>
          </p:nvPr>
        </p:nvSpPr>
        <p:spPr>
          <a:xfrm>
            <a:off x="660647" y="1040084"/>
            <a:ext cx="10515600" cy="555995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GB" sz="2400"/>
              <a:t>1) </a:t>
            </a:r>
            <a:r>
              <a:rPr b="1" lang="en-GB" sz="2400"/>
              <a:t>Migrating from Jupyter Notebook to Google Colab</a:t>
            </a:r>
            <a:endParaRPr/>
          </a:p>
          <a:p>
            <a:pPr indent="0" lvl="0" marL="0" rtl="0" algn="just">
              <a:lnSpc>
                <a:spcPct val="90000"/>
              </a:lnSpc>
              <a:spcBef>
                <a:spcPts val="1000"/>
              </a:spcBef>
              <a:spcAft>
                <a:spcPts val="0"/>
              </a:spcAft>
              <a:buClr>
                <a:schemeClr val="dk1"/>
              </a:buClr>
              <a:buSzPts val="2000"/>
              <a:buNone/>
            </a:pPr>
            <a:r>
              <a:rPr lang="en-GB" sz="2400"/>
              <a:t>Google Colaboratory or Colab is a free Jupyter-like environment that runs in the cloud and stores its notebooks on Google Drive and can be loaded from GitHub. Jupyter notebooks and Colab notebooks can be opened interchangeably on both platforms. Like Jupyter notebook, Colab notebook can be shared easily like Google Docs. </a:t>
            </a:r>
            <a:endParaRPr sz="2400"/>
          </a:p>
          <a:p>
            <a:pPr indent="0" lvl="0" marL="0" rtl="0" algn="just">
              <a:lnSpc>
                <a:spcPct val="90000"/>
              </a:lnSpc>
              <a:spcBef>
                <a:spcPts val="1000"/>
              </a:spcBef>
              <a:spcAft>
                <a:spcPts val="0"/>
              </a:spcAft>
              <a:buClr>
                <a:schemeClr val="dk1"/>
              </a:buClr>
              <a:buSzPts val="2000"/>
              <a:buNone/>
            </a:pPr>
            <a:r>
              <a:t/>
            </a:r>
            <a:endParaRPr sz="2000"/>
          </a:p>
          <a:p>
            <a:pPr indent="0" lvl="0" marL="0" rtl="0" algn="just">
              <a:lnSpc>
                <a:spcPct val="90000"/>
              </a:lnSpc>
              <a:spcBef>
                <a:spcPts val="1000"/>
              </a:spcBef>
              <a:spcAft>
                <a:spcPts val="0"/>
              </a:spcAft>
              <a:buClr>
                <a:schemeClr val="dk1"/>
              </a:buClr>
              <a:buSzPts val="2400"/>
              <a:buNone/>
            </a:pPr>
            <a:r>
              <a:rPr lang="en-GB" sz="2400"/>
              <a:t>2) </a:t>
            </a:r>
            <a:r>
              <a:rPr b="1" lang="en-GB" sz="2400"/>
              <a:t>Updating Server Extension</a:t>
            </a:r>
            <a:endParaRPr/>
          </a:p>
          <a:p>
            <a:pPr indent="-342900" lvl="0" marL="342900" rtl="0" algn="just">
              <a:lnSpc>
                <a:spcPct val="90000"/>
              </a:lnSpc>
              <a:spcBef>
                <a:spcPts val="1000"/>
              </a:spcBef>
              <a:spcAft>
                <a:spcPts val="0"/>
              </a:spcAft>
              <a:buSzPts val="2000"/>
              <a:buChar char="•"/>
            </a:pPr>
            <a:r>
              <a:rPr lang="en-GB" sz="2400"/>
              <a:t>For first-time users, please update Server Extension in Anaconda Prompt. User Guide is available for reference.</a:t>
            </a:r>
            <a:endParaRPr/>
          </a:p>
          <a:p>
            <a:pPr indent="-342900" lvl="0" marL="342900" rtl="0" algn="just">
              <a:lnSpc>
                <a:spcPct val="90000"/>
              </a:lnSpc>
              <a:spcBef>
                <a:spcPts val="1000"/>
              </a:spcBef>
              <a:spcAft>
                <a:spcPts val="0"/>
              </a:spcAft>
              <a:buSzPts val="2000"/>
              <a:buChar char="•"/>
            </a:pPr>
            <a:r>
              <a:rPr lang="en-GB" sz="2400"/>
              <a:t>Retry by using another port instead, 8886. </a:t>
            </a:r>
            <a:endParaRPr/>
          </a:p>
          <a:p>
            <a:pPr indent="0" lvl="0" marL="0" rtl="0" algn="just">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400"/>
              <a:buNone/>
            </a:pPr>
            <a:r>
              <a:rPr lang="en-GB" sz="2400"/>
              <a:t>3) </a:t>
            </a:r>
            <a:r>
              <a:rPr b="1" lang="en-GB" sz="2400"/>
              <a:t>Bug Solution not required</a:t>
            </a:r>
            <a:endParaRPr/>
          </a:p>
          <a:p>
            <a:pPr indent="0" lvl="0" marL="0" rtl="0" algn="l">
              <a:lnSpc>
                <a:spcPct val="90000"/>
              </a:lnSpc>
              <a:spcBef>
                <a:spcPts val="1000"/>
              </a:spcBef>
              <a:spcAft>
                <a:spcPts val="0"/>
              </a:spcAft>
              <a:buClr>
                <a:schemeClr val="dk1"/>
              </a:buClr>
              <a:buSzPts val="2000"/>
              <a:buNone/>
            </a:pPr>
            <a:r>
              <a:rPr lang="en-GB" sz="2400"/>
              <a:t>Data was recorded, so ignored the error.</a:t>
            </a:r>
            <a:endParaRPr sz="2400"/>
          </a:p>
        </p:txBody>
      </p:sp>
      <p:pic>
        <p:nvPicPr>
          <p:cNvPr descr="Good Idea with solid fill" id="169" name="Google Shape;169;p9"/>
          <p:cNvPicPr preferRelativeResize="0"/>
          <p:nvPr/>
        </p:nvPicPr>
        <p:blipFill rotWithShape="1">
          <a:blip r:embed="rId3">
            <a:alphaModFix/>
          </a:blip>
          <a:srcRect b="0" l="0" r="0" t="0"/>
          <a:stretch/>
        </p:blipFill>
        <p:spPr>
          <a:xfrm>
            <a:off x="8427934" y="201100"/>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598502"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Our Products and Services</a:t>
            </a:r>
            <a:endParaRPr/>
          </a:p>
        </p:txBody>
      </p:sp>
      <p:sp>
        <p:nvSpPr>
          <p:cNvPr id="175" name="Google Shape;175;p15"/>
          <p:cNvSpPr txBox="1"/>
          <p:nvPr>
            <p:ph idx="1" type="body"/>
          </p:nvPr>
        </p:nvSpPr>
        <p:spPr>
          <a:xfrm>
            <a:off x="687278" y="1736847"/>
            <a:ext cx="11504722" cy="48681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GB" sz="2200"/>
              <a:t>Products</a:t>
            </a:r>
            <a:endParaRPr/>
          </a:p>
          <a:p>
            <a:pPr indent="-207645" lvl="0" marL="228600" rtl="0" algn="l">
              <a:lnSpc>
                <a:spcPct val="90000"/>
              </a:lnSpc>
              <a:spcBef>
                <a:spcPts val="1000"/>
              </a:spcBef>
              <a:spcAft>
                <a:spcPts val="0"/>
              </a:spcAft>
              <a:buClr>
                <a:schemeClr val="dk1"/>
              </a:buClr>
              <a:buSzPct val="100000"/>
              <a:buChar char="•"/>
            </a:pPr>
            <a:r>
              <a:rPr lang="en-GB" sz="2200"/>
              <a:t>Twitter Data Crawler		</a:t>
            </a:r>
            <a:r>
              <a:rPr lang="en-GB" sz="2200">
                <a:solidFill>
                  <a:srgbClr val="002060"/>
                </a:solidFill>
              </a:rPr>
              <a:t>USD 2999.00</a:t>
            </a:r>
            <a:endParaRPr/>
          </a:p>
          <a:p>
            <a:pPr indent="-207645" lvl="0" marL="228600" rtl="0" algn="l">
              <a:lnSpc>
                <a:spcPct val="90000"/>
              </a:lnSpc>
              <a:spcBef>
                <a:spcPts val="1000"/>
              </a:spcBef>
              <a:spcAft>
                <a:spcPts val="0"/>
              </a:spcAft>
              <a:buClr>
                <a:schemeClr val="dk1"/>
              </a:buClr>
              <a:buSzPct val="100000"/>
              <a:buChar char="•"/>
            </a:pPr>
            <a:r>
              <a:rPr lang="en-GB" sz="2200"/>
              <a:t>Google Colab User Guide	</a:t>
            </a:r>
            <a:r>
              <a:rPr lang="en-GB" sz="2200">
                <a:solidFill>
                  <a:srgbClr val="002060"/>
                </a:solidFill>
              </a:rPr>
              <a:t>USD 999.00</a:t>
            </a:r>
            <a:endParaRPr/>
          </a:p>
          <a:p>
            <a:pPr indent="-88900" lvl="0" marL="228600" rtl="0" algn="l">
              <a:lnSpc>
                <a:spcPct val="90000"/>
              </a:lnSpc>
              <a:spcBef>
                <a:spcPts val="1000"/>
              </a:spcBef>
              <a:spcAft>
                <a:spcPts val="0"/>
              </a:spcAft>
              <a:buClr>
                <a:schemeClr val="dk1"/>
              </a:buClr>
              <a:buSzPct val="100000"/>
              <a:buNone/>
            </a:pPr>
            <a:r>
              <a:t/>
            </a:r>
            <a:endParaRPr sz="2200"/>
          </a:p>
          <a:p>
            <a:pPr indent="0" lvl="0" marL="0" rtl="0" algn="l">
              <a:lnSpc>
                <a:spcPct val="90000"/>
              </a:lnSpc>
              <a:spcBef>
                <a:spcPts val="1000"/>
              </a:spcBef>
              <a:spcAft>
                <a:spcPts val="0"/>
              </a:spcAft>
              <a:buClr>
                <a:schemeClr val="dk1"/>
              </a:buClr>
              <a:buSzPct val="100000"/>
              <a:buNone/>
            </a:pPr>
            <a:r>
              <a:rPr lang="en-GB" sz="2200"/>
              <a:t>Services</a:t>
            </a:r>
            <a:endParaRPr/>
          </a:p>
          <a:p>
            <a:pPr indent="-207645" lvl="0" marL="228600" rtl="0" algn="l">
              <a:lnSpc>
                <a:spcPct val="90000"/>
              </a:lnSpc>
              <a:spcBef>
                <a:spcPts val="1000"/>
              </a:spcBef>
              <a:spcAft>
                <a:spcPts val="0"/>
              </a:spcAft>
              <a:buClr>
                <a:schemeClr val="dk1"/>
              </a:buClr>
              <a:buSzPct val="100000"/>
              <a:buChar char="•"/>
            </a:pPr>
            <a:r>
              <a:rPr lang="en-GB" sz="2200"/>
              <a:t>Twitter Data Crawling Service and Analysis Report				</a:t>
            </a:r>
            <a:r>
              <a:rPr lang="en-GB" sz="2200">
                <a:solidFill>
                  <a:srgbClr val="002060"/>
                </a:solidFill>
              </a:rPr>
              <a:t>USD 6888.00 (Standard Package)</a:t>
            </a:r>
            <a:endParaRPr/>
          </a:p>
          <a:p>
            <a:pPr indent="-207645" lvl="0" marL="228600" rtl="0" algn="l">
              <a:lnSpc>
                <a:spcPct val="90000"/>
              </a:lnSpc>
              <a:spcBef>
                <a:spcPts val="1000"/>
              </a:spcBef>
              <a:spcAft>
                <a:spcPts val="0"/>
              </a:spcAft>
              <a:buClr>
                <a:schemeClr val="dk1"/>
              </a:buClr>
              <a:buSzPct val="100000"/>
              <a:buChar char="•"/>
            </a:pPr>
            <a:r>
              <a:rPr lang="en-GB" sz="2200"/>
              <a:t>Twitter Data Crawling Service with Extensive Analysis Report	</a:t>
            </a:r>
            <a:r>
              <a:rPr lang="en-GB" sz="2200">
                <a:solidFill>
                  <a:srgbClr val="002060"/>
                </a:solidFill>
              </a:rPr>
              <a:t>USD 9888.00 (Premium Package)</a:t>
            </a:r>
            <a:endParaRPr/>
          </a:p>
          <a:p>
            <a:pPr indent="-207645" lvl="0" marL="228600" rtl="0" algn="l">
              <a:lnSpc>
                <a:spcPct val="90000"/>
              </a:lnSpc>
              <a:spcBef>
                <a:spcPts val="1000"/>
              </a:spcBef>
              <a:spcAft>
                <a:spcPts val="0"/>
              </a:spcAft>
              <a:buClr>
                <a:schemeClr val="dk1"/>
              </a:buClr>
              <a:buSzPct val="100000"/>
              <a:buChar char="•"/>
            </a:pPr>
            <a:r>
              <a:rPr lang="en-GB" sz="2200"/>
              <a:t>Additional Specification Requirements &amp; Personalisation		</a:t>
            </a:r>
            <a:r>
              <a:rPr lang="en-GB" sz="2200">
                <a:solidFill>
                  <a:srgbClr val="002060"/>
                </a:solidFill>
              </a:rPr>
              <a:t>NEGOTIABLE (Ultimate Package)</a:t>
            </a:r>
            <a:endParaRPr/>
          </a:p>
          <a:p>
            <a:pPr indent="0" lvl="0" marL="0" rtl="0" algn="l">
              <a:lnSpc>
                <a:spcPct val="90000"/>
              </a:lnSpc>
              <a:spcBef>
                <a:spcPts val="1000"/>
              </a:spcBef>
              <a:spcAft>
                <a:spcPts val="0"/>
              </a:spcAft>
              <a:buClr>
                <a:schemeClr val="dk1"/>
              </a:buClr>
              <a:buSzPct val="100000"/>
              <a:buNone/>
            </a:pPr>
            <a:r>
              <a:t/>
            </a:r>
            <a:endParaRPr sz="2200">
              <a:solidFill>
                <a:srgbClr val="002060"/>
              </a:solidFill>
            </a:endParaRPr>
          </a:p>
          <a:p>
            <a:pPr indent="-88900" lvl="0" marL="228600" rtl="0" algn="l">
              <a:lnSpc>
                <a:spcPct val="90000"/>
              </a:lnSpc>
              <a:spcBef>
                <a:spcPts val="1000"/>
              </a:spcBef>
              <a:spcAft>
                <a:spcPts val="0"/>
              </a:spcAft>
              <a:buClr>
                <a:schemeClr val="dk1"/>
              </a:buClr>
              <a:buSzPct val="78571"/>
              <a:buNone/>
            </a:pPr>
            <a:r>
              <a:t/>
            </a:r>
            <a:endParaRPr/>
          </a:p>
          <a:p>
            <a:pPr indent="0" lvl="0" marL="0" rtl="0" algn="l">
              <a:lnSpc>
                <a:spcPct val="90000"/>
              </a:lnSpc>
              <a:spcBef>
                <a:spcPts val="1000"/>
              </a:spcBef>
              <a:spcAft>
                <a:spcPts val="0"/>
              </a:spcAft>
              <a:buClr>
                <a:schemeClr val="dk1"/>
              </a:buClr>
              <a:buSzPct val="100000"/>
              <a:buNone/>
            </a:pPr>
            <a:r>
              <a:rPr lang="en-GB" sz="2200"/>
              <a:t>					                   	</a:t>
            </a:r>
            <a:endParaRPr sz="8600"/>
          </a:p>
          <a:p>
            <a:pPr indent="0" lvl="8" marL="3657600" rtl="0" algn="l">
              <a:lnSpc>
                <a:spcPct val="90000"/>
              </a:lnSpc>
              <a:spcBef>
                <a:spcPts val="500"/>
              </a:spcBef>
              <a:spcAft>
                <a:spcPts val="0"/>
              </a:spcAft>
              <a:buClr>
                <a:schemeClr val="dk1"/>
              </a:buClr>
              <a:buSzPct val="100000"/>
              <a:buNone/>
            </a:pPr>
            <a:r>
              <a:t/>
            </a:r>
            <a:endParaRPr sz="8600"/>
          </a:p>
          <a:p>
            <a:pPr indent="-50800" lvl="0" marL="228600" rtl="0" algn="l">
              <a:lnSpc>
                <a:spcPct val="90000"/>
              </a:lnSpc>
              <a:spcBef>
                <a:spcPts val="1000"/>
              </a:spcBef>
              <a:spcAft>
                <a:spcPts val="0"/>
              </a:spcAft>
              <a:buClr>
                <a:schemeClr val="dk1"/>
              </a:buClr>
              <a:buSzPct val="100000"/>
              <a:buNone/>
            </a:pPr>
            <a:r>
              <a:t/>
            </a:r>
            <a:endParaRPr/>
          </a:p>
        </p:txBody>
      </p:sp>
      <p:pic>
        <p:nvPicPr>
          <p:cNvPr descr="Continuous Improvement with solid fill" id="176" name="Google Shape;176;p15"/>
          <p:cNvPicPr preferRelativeResize="0"/>
          <p:nvPr/>
        </p:nvPicPr>
        <p:blipFill rotWithShape="1">
          <a:blip r:embed="rId3">
            <a:alphaModFix/>
          </a:blip>
          <a:srcRect b="0" l="0" r="0" t="0"/>
          <a:stretch/>
        </p:blipFill>
        <p:spPr>
          <a:xfrm>
            <a:off x="6896099" y="318966"/>
            <a:ext cx="1248569" cy="1248569"/>
          </a:xfrm>
          <a:prstGeom prst="rect">
            <a:avLst/>
          </a:prstGeom>
          <a:noFill/>
          <a:ln>
            <a:noFill/>
          </a:ln>
        </p:spPr>
      </p:pic>
      <p:pic>
        <p:nvPicPr>
          <p:cNvPr descr="Robot with solid fill" id="177" name="Google Shape;177;p15"/>
          <p:cNvPicPr preferRelativeResize="0"/>
          <p:nvPr/>
        </p:nvPicPr>
        <p:blipFill rotWithShape="1">
          <a:blip r:embed="rId4">
            <a:alphaModFix/>
          </a:blip>
          <a:srcRect b="0" l="0" r="0" t="0"/>
          <a:stretch/>
        </p:blipFill>
        <p:spPr>
          <a:xfrm>
            <a:off x="8097043" y="943250"/>
            <a:ext cx="914400" cy="914400"/>
          </a:xfrm>
          <a:prstGeom prst="rect">
            <a:avLst/>
          </a:prstGeom>
          <a:noFill/>
          <a:ln>
            <a:noFill/>
          </a:ln>
        </p:spPr>
      </p:pic>
      <p:pic>
        <p:nvPicPr>
          <p:cNvPr descr="Computer with solid fill" id="178" name="Google Shape;178;p15"/>
          <p:cNvPicPr preferRelativeResize="0"/>
          <p:nvPr/>
        </p:nvPicPr>
        <p:blipFill rotWithShape="1">
          <a:blip r:embed="rId5">
            <a:alphaModFix/>
          </a:blip>
          <a:srcRect b="0" l="0" r="0" t="0"/>
          <a:stretch/>
        </p:blipFill>
        <p:spPr>
          <a:xfrm>
            <a:off x="8973343" y="365125"/>
            <a:ext cx="9144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2021-10-11T14:59:10Z</dcterms:created>
  <dc:creator>LEE LI JIA</dc:creator>
</cp:coreProperties>
</file>