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329" r:id="rId1"/>
  </p:sldMasterIdLst>
  <p:notesMasterIdLst>
    <p:notesMasterId r:id="rId15"/>
  </p:notesMasterIdLst>
  <p:sldIdLst>
    <p:sldId id="256" r:id="rId2"/>
    <p:sldId id="260" r:id="rId3"/>
    <p:sldId id="267" r:id="rId4"/>
    <p:sldId id="264" r:id="rId5"/>
    <p:sldId id="272" r:id="rId6"/>
    <p:sldId id="276" r:id="rId7"/>
    <p:sldId id="277" r:id="rId8"/>
    <p:sldId id="268" r:id="rId9"/>
    <p:sldId id="258" r:id="rId10"/>
    <p:sldId id="273" r:id="rId11"/>
    <p:sldId id="274" r:id="rId12"/>
    <p:sldId id="275" r:id="rId13"/>
    <p:sldId id="269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393"/>
    <a:srgbClr val="427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DFB230-DEE9-43C5-8117-63FE50C17CC9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4DE454C-C906-4491-9B4B-34E6395EE5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454C-C906-4491-9B4B-34E6395EE58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2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454C-C906-4491-9B4B-34E6395EE58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33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454C-C906-4491-9B4B-34E6395EE58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43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454C-C906-4491-9B4B-34E6395EE58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47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454C-C906-4491-9B4B-34E6395EE58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82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6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9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3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30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4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9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3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8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7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7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799C1-EDD0-45A9-9E37-EA5956C16471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5F2D5D-10C8-42A0-93B0-E8065A56386F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1992798" y="1982577"/>
            <a:ext cx="77620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50800" dir="5400000" algn="ctr" rotWithShape="0">
                    <a:schemeClr val="accent5"/>
                  </a:outerShdw>
                  <a:reflection blurRad="6350" stA="56000" endPos="35500" dir="5400000" sy="-90000" algn="bl" rotWithShape="0"/>
                </a:effectLst>
                <a:latin typeface="AR BERKLEY" panose="02000000000000000000" pitchFamily="2" charset="0"/>
              </a:rPr>
              <a:t>מגישות:</a:t>
            </a:r>
          </a:p>
          <a:p>
            <a:pPr algn="ctr"/>
            <a:r>
              <a:rPr lang="he-IL" sz="540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50800" dir="5400000" algn="ctr" rotWithShape="0">
                    <a:schemeClr val="accent5"/>
                  </a:outerShdw>
                  <a:reflection blurRad="6350" stA="56000" endPos="35500" dir="5400000" sy="-90000" algn="bl" rotWithShape="0"/>
                </a:effectLst>
                <a:latin typeface="AR BERKLEY" panose="02000000000000000000" pitchFamily="2" charset="0"/>
              </a:rPr>
              <a:t>מירי, חגית, יפית, שרה ונאוה</a:t>
            </a:r>
            <a:endParaRPr lang="he-IL" sz="54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50800" dir="5400000" algn="ctr" rotWithShape="0">
                  <a:schemeClr val="accent5"/>
                </a:outerShdw>
                <a:reflection blurRad="6350" stA="56000" endPos="35500" dir="5400000" sy="-90000" algn="bl" rotWithShape="0"/>
              </a:effectLst>
              <a:latin typeface="AR BERKLEY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708189" y="301556"/>
            <a:ext cx="1362845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800" dirty="0" err="1" smtClean="0">
                <a:solidFill>
                  <a:schemeClr val="accent1"/>
                </a:solidFill>
                <a:latin typeface="AR BERKLEY" panose="02000000000000000000" pitchFamily="2" charset="0"/>
              </a:rPr>
              <a:t>ClickATable</a:t>
            </a:r>
            <a:endParaRPr lang="he-IL" sz="8800" dirty="0">
              <a:solidFill>
                <a:schemeClr val="accent1"/>
              </a:solidFill>
              <a:latin typeface="AR BERKL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188" y="1051491"/>
            <a:ext cx="368802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סיכום 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3" name="מלבן 2"/>
          <p:cNvSpPr/>
          <p:nvPr/>
        </p:nvSpPr>
        <p:spPr>
          <a:xfrm>
            <a:off x="4703805" y="1759377"/>
            <a:ext cx="6096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endParaRPr lang="he-IL" sz="1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 3" panose="05040102010807070707" pitchFamily="18" charset="2"/>
              <a:buChar char=""/>
            </a:pPr>
            <a:r>
              <a:rPr lang="he-IL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עבודה מול מנחי הפרויקט</a:t>
            </a:r>
            <a:endParaRPr lang="he-IL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endParaRPr lang="he-IL" sz="16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במהלך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הפרויקט קיבלנו המון עצות מעשיות ועזרה טכנית מהמנחים, שסייעו לנו בהבנת </a:t>
            </a:r>
            <a:r>
              <a:rPr lang="he-IL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הטכנלוגיות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וטכניקות שימוש בהן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בפועל,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והתאמת </a:t>
            </a:r>
            <a:r>
              <a:rPr lang="he-IL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הפרוייקט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שלנו בהתאם. 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endParaRPr lang="he-IL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בכל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סיום </a:t>
            </a:r>
            <a:r>
              <a:rPr lang="he-IL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איטרציה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קיבלנו ידע שתרם לנו לקראת מימוש </a:t>
            </a:r>
            <a:r>
              <a:rPr lang="he-IL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האיטרציה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הבאה.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188" y="1051491"/>
            <a:ext cx="368802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סיכום 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5" name="מלבן 4"/>
          <p:cNvSpPr/>
          <p:nvPr/>
        </p:nvSpPr>
        <p:spPr>
          <a:xfrm>
            <a:off x="1433384" y="1759377"/>
            <a:ext cx="9366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panose="05040102010807070707" pitchFamily="18" charset="2"/>
              <a:buChar char=""/>
            </a:pPr>
            <a:r>
              <a:rPr lang="he-IL" sz="24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תכניות </a:t>
            </a:r>
            <a:r>
              <a:rPr lang="he-IL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פיתוח להמשך </a:t>
            </a:r>
          </a:p>
          <a:p>
            <a:endParaRPr lang="he-IL" sz="1200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הפיכת התוכנה לאפליקציה לנייד. </a:t>
            </a:r>
            <a:endParaRPr lang="he-IL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endParaRPr lang="he-IL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חיבור מסעדות נוספות (התשתית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הנוכחית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נבנתה באופן מתאים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endParaRPr lang="he-IL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שקילת התחברות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לחברת סליקה מאובטחת לתשלום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(מתחשבים בטיפ של המלצרים...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 )</a:t>
            </a:r>
            <a:endParaRPr lang="he-IL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615" y="870819"/>
            <a:ext cx="368802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סיכום 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3713" y="1813522"/>
            <a:ext cx="593309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3" panose="05040102010807070707" pitchFamily="18" charset="2"/>
              <a:buChar char=""/>
            </a:pPr>
            <a:r>
              <a:rPr lang="he-IL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סיכום הקורס</a:t>
            </a:r>
          </a:p>
          <a:p>
            <a:endParaRPr lang="he-IL" sz="1000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קבלת ידע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וכלים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לבניית פרויקט שלם מתחילתו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ועד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סופו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endParaRPr lang="he-IL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למידת טכנולוגיות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חדשות ולא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מוכרות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endParaRPr lang="he-IL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עבודה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עם </a:t>
            </a: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כלי ניהול גרסאות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endParaRPr lang="he-IL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"/>
            </a:pPr>
            <a:r>
              <a:rPr lang="he-I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התנסות </a:t>
            </a:r>
            <a:r>
              <a:rPr lang="he-IL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בעבודת צוות.</a:t>
            </a:r>
            <a:endParaRPr lang="en-US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2936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1174361" y="380097"/>
            <a:ext cx="9728219" cy="56015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אז שיהיה לכולנו </a:t>
            </a:r>
          </a:p>
          <a:p>
            <a:pPr algn="ctr"/>
            <a:endParaRPr lang="he-IL" sz="9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he-IL" sz="1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בתיאבון !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1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149292" y="1616601"/>
            <a:ext cx="953858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קבלת שרות במסעדה במהירות וביעילות: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he-IL" sz="4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e-IL" sz="3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0" lvl="5" indent="-571500">
              <a:buFont typeface="Wingdings" panose="05000000000000000000" pitchFamily="2" charset="2"/>
              <a:buChar char="ü"/>
            </a:pPr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קבלת </a:t>
            </a:r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שירות בקליק </a:t>
            </a:r>
            <a:endParaRPr lang="he-IL" sz="4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0" lvl="5" indent="-571500">
              <a:buFont typeface="Wingdings" panose="05000000000000000000" pitchFamily="2" charset="2"/>
              <a:buChar char="ü"/>
            </a:pPr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הזמנת שולחן </a:t>
            </a:r>
          </a:p>
          <a:p>
            <a:pPr marL="2857500" lvl="5" indent="-571500">
              <a:buFont typeface="Wingdings" panose="05000000000000000000" pitchFamily="2" charset="2"/>
              <a:buChar char="ü"/>
            </a:pPr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צפייה במנות, מחירים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ONLINE</a:t>
            </a:r>
            <a:endParaRPr lang="he-IL" sz="4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e-IL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השירות מלווה </a:t>
            </a:r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אותך </a:t>
            </a:r>
            <a:r>
              <a:rPr lang="he-IL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עד לקבלת החשבון.</a:t>
            </a:r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49765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3" name="TextBox 2"/>
          <p:cNvSpPr txBox="1"/>
          <p:nvPr/>
        </p:nvSpPr>
        <p:spPr>
          <a:xfrm>
            <a:off x="1013254" y="972830"/>
            <a:ext cx="1036319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>
                <a:solidFill>
                  <a:schemeClr val="accent1"/>
                </a:solidFill>
              </a:rPr>
              <a:t>תזכורת קצרצרה – אפליקציית </a:t>
            </a:r>
            <a:r>
              <a:rPr lang="en-US" sz="4400" b="1" dirty="0" err="1" smtClean="0">
                <a:solidFill>
                  <a:schemeClr val="accent1"/>
                </a:solidFill>
                <a:latin typeface="AR BERKLEY" panose="02000000000000000000" pitchFamily="2" charset="0"/>
              </a:rPr>
              <a:t>ClickATable</a:t>
            </a:r>
            <a:endParaRPr lang="he-IL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5981" y="2037902"/>
            <a:ext cx="2957209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בצד לקוח:</a:t>
            </a:r>
          </a:p>
          <a:p>
            <a:endParaRPr lang="he-IL" sz="3200" dirty="0" smtClean="0"/>
          </a:p>
          <a:p>
            <a:r>
              <a:rPr lang="en-US" sz="4400" dirty="0">
                <a:solidFill>
                  <a:schemeClr val="accent1"/>
                </a:solidFill>
              </a:rPr>
              <a:t>Bootstrap</a:t>
            </a:r>
          </a:p>
          <a:p>
            <a:endParaRPr lang="en-US" sz="4400" dirty="0" smtClean="0"/>
          </a:p>
          <a:p>
            <a:r>
              <a:rPr lang="en-US" sz="4400" dirty="0">
                <a:solidFill>
                  <a:schemeClr val="accent1"/>
                </a:solidFill>
              </a:rPr>
              <a:t>Angular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85142" y="2044214"/>
            <a:ext cx="2957209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בצד שרת:</a:t>
            </a:r>
          </a:p>
          <a:p>
            <a:endParaRPr lang="he-IL" sz="3200" dirty="0" smtClean="0"/>
          </a:p>
          <a:p>
            <a:r>
              <a:rPr lang="en-US" sz="4400" dirty="0">
                <a:solidFill>
                  <a:schemeClr val="accent1"/>
                </a:solidFill>
              </a:rPr>
              <a:t>Mongo</a:t>
            </a:r>
          </a:p>
          <a:p>
            <a:endParaRPr lang="en-US" sz="4400" dirty="0">
              <a:solidFill>
                <a:schemeClr val="accent1"/>
              </a:solidFill>
            </a:endParaRPr>
          </a:p>
          <a:p>
            <a:r>
              <a:rPr lang="en-US" sz="4400" dirty="0" err="1">
                <a:solidFill>
                  <a:schemeClr val="accent1"/>
                </a:solidFill>
              </a:rPr>
              <a:t>NodeJs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47373" y="929546"/>
            <a:ext cx="706228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smtClean="0">
                <a:solidFill>
                  <a:schemeClr val="accent1"/>
                </a:solidFill>
              </a:rPr>
              <a:t>טכנולוגיות</a:t>
            </a:r>
            <a:r>
              <a:rPr lang="he-IL" sz="4400" dirty="0">
                <a:solidFill>
                  <a:schemeClr val="accent1"/>
                </a:solidFill>
              </a:rPr>
              <a:t> </a:t>
            </a:r>
            <a:r>
              <a:rPr lang="he-IL" sz="4400" dirty="0" smtClean="0">
                <a:solidFill>
                  <a:schemeClr val="accent1"/>
                </a:solidFill>
              </a:rPr>
              <a:t>עיקריות שהכרנו :</a:t>
            </a:r>
            <a:endParaRPr lang="he-IL" sz="4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0694" y="2037902"/>
            <a:ext cx="3612206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ניהול קוד:</a:t>
            </a:r>
          </a:p>
          <a:p>
            <a:endParaRPr lang="he-IL" sz="3200" dirty="0">
              <a:solidFill>
                <a:schemeClr val="accent2"/>
              </a:solidFill>
            </a:endParaRPr>
          </a:p>
          <a:p>
            <a:r>
              <a:rPr lang="en-US" sz="4400" dirty="0" err="1">
                <a:solidFill>
                  <a:schemeClr val="accent1"/>
                </a:solidFill>
              </a:rPr>
              <a:t>Git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sz="4800" dirty="0"/>
          </a:p>
          <a:p>
            <a:r>
              <a:rPr lang="en-US" sz="4800" dirty="0" smtClean="0"/>
              <a:t> </a:t>
            </a:r>
          </a:p>
          <a:p>
            <a:endParaRPr lang="en-US" sz="36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7755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267867" y="476740"/>
            <a:ext cx="6885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he-IL" sz="3600" b="1" dirty="0">
                <a:solidFill>
                  <a:schemeClr val="accent1"/>
                </a:solidFill>
              </a:rPr>
              <a:t>מהלך הפיתוח 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96855" y="1529761"/>
            <a:ext cx="1972407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רעיון התחלתי</a:t>
            </a:r>
          </a:p>
          <a:p>
            <a:pPr algn="ctr"/>
            <a:r>
              <a:rPr lang="en-US" dirty="0" err="1" smtClean="0"/>
              <a:t>ClickATable</a:t>
            </a:r>
            <a:endParaRPr lang="en-US" dirty="0" smtClean="0"/>
          </a:p>
          <a:p>
            <a:pPr algn="ctr"/>
            <a:r>
              <a:rPr lang="he-IL" dirty="0" smtClean="0"/>
              <a:t>(יפית ומירי)</a:t>
            </a:r>
            <a:endParaRPr lang="he-IL" dirty="0"/>
          </a:p>
        </p:txBody>
      </p:sp>
      <p:sp>
        <p:nvSpPr>
          <p:cNvPr id="7" name="Left Arrow 6"/>
          <p:cNvSpPr/>
          <p:nvPr/>
        </p:nvSpPr>
        <p:spPr>
          <a:xfrm>
            <a:off x="9139655" y="1674256"/>
            <a:ext cx="857199" cy="1733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7353148" y="1529761"/>
            <a:ext cx="1820007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אתחול הפרויקט </a:t>
            </a:r>
          </a:p>
          <a:p>
            <a:pPr algn="ctr"/>
            <a:r>
              <a:rPr lang="he-IL" dirty="0" smtClean="0"/>
              <a:t>(ציוות נאוה ,שרה וחגית לצוות)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4587208" y="1529761"/>
            <a:ext cx="1708750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כתיבת</a:t>
            </a:r>
          </a:p>
          <a:p>
            <a:pPr algn="ctr"/>
            <a:r>
              <a:rPr lang="he-IL" dirty="0" smtClean="0"/>
              <a:t> דרישות תוכנה</a:t>
            </a:r>
          </a:p>
          <a:p>
            <a:pPr algn="ctr"/>
            <a:r>
              <a:rPr lang="he-IL" dirty="0" smtClean="0"/>
              <a:t>(</a:t>
            </a:r>
            <a:r>
              <a:rPr lang="en-US" dirty="0" smtClean="0"/>
              <a:t>SRS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12" name="Left Arrow 11"/>
          <p:cNvSpPr/>
          <p:nvPr/>
        </p:nvSpPr>
        <p:spPr>
          <a:xfrm>
            <a:off x="3897602" y="1655177"/>
            <a:ext cx="681914" cy="18839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2473247" y="1529761"/>
            <a:ext cx="1424355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כתיבת</a:t>
            </a:r>
          </a:p>
          <a:p>
            <a:pPr algn="ctr"/>
            <a:r>
              <a:rPr lang="he-IL" dirty="0" smtClean="0"/>
              <a:t> תיכון תוכנה</a:t>
            </a:r>
          </a:p>
          <a:p>
            <a:pPr algn="ctr"/>
            <a:r>
              <a:rPr lang="he-IL" dirty="0" smtClean="0"/>
              <a:t>(</a:t>
            </a:r>
            <a:r>
              <a:rPr lang="en-US" dirty="0" smtClean="0"/>
              <a:t>SDS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201903" y="1549387"/>
            <a:ext cx="1655884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הקמת</a:t>
            </a:r>
          </a:p>
          <a:p>
            <a:pPr algn="ctr"/>
            <a:r>
              <a:rPr lang="he-IL" dirty="0" smtClean="0"/>
              <a:t>תשתיות</a:t>
            </a:r>
          </a:p>
          <a:p>
            <a:pPr algn="ctr"/>
            <a:r>
              <a:rPr lang="he-IL" dirty="0" smtClean="0"/>
              <a:t>(</a:t>
            </a:r>
            <a:r>
              <a:rPr lang="en-US" dirty="0" smtClean="0"/>
              <a:t>ZFR-</a:t>
            </a:r>
            <a:r>
              <a:rPr lang="en-US" dirty="0" err="1" smtClean="0"/>
              <a:t>iter</a:t>
            </a:r>
            <a:r>
              <a:rPr lang="en-US" dirty="0" smtClean="0"/>
              <a:t> 0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10149255" y="2694291"/>
            <a:ext cx="1820007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סבב ראשון</a:t>
            </a:r>
          </a:p>
          <a:p>
            <a:pPr algn="ctr"/>
            <a:r>
              <a:rPr lang="he-IL" dirty="0" smtClean="0"/>
              <a:t>- פיתוח מסכים עיקריים ותשתיות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622668" y="2694291"/>
            <a:ext cx="1650027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סבב שני</a:t>
            </a:r>
          </a:p>
          <a:p>
            <a:pPr algn="ctr"/>
            <a:r>
              <a:rPr lang="he-IL" dirty="0" smtClean="0"/>
              <a:t>- מסך </a:t>
            </a:r>
            <a:r>
              <a:rPr lang="he-IL" dirty="0" err="1" smtClean="0"/>
              <a:t>לוגין</a:t>
            </a:r>
            <a:r>
              <a:rPr lang="he-IL" dirty="0" smtClean="0"/>
              <a:t> והשלמת מסכים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4586077" y="2751573"/>
            <a:ext cx="2005483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סבב שלישי</a:t>
            </a:r>
          </a:p>
          <a:p>
            <a:pPr algn="ctr"/>
            <a:r>
              <a:rPr lang="he-IL" dirty="0" smtClean="0"/>
              <a:t>פיתוח קריאה למלצר והזמן חשבון</a:t>
            </a:r>
            <a:endParaRPr lang="he-IL" dirty="0"/>
          </a:p>
        </p:txBody>
      </p:sp>
      <p:sp>
        <p:nvSpPr>
          <p:cNvPr id="24" name="Left Arrow 23"/>
          <p:cNvSpPr/>
          <p:nvPr/>
        </p:nvSpPr>
        <p:spPr>
          <a:xfrm>
            <a:off x="9272695" y="3055301"/>
            <a:ext cx="876560" cy="18197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Left Arrow 24"/>
          <p:cNvSpPr/>
          <p:nvPr/>
        </p:nvSpPr>
        <p:spPr>
          <a:xfrm>
            <a:off x="6295958" y="1676829"/>
            <a:ext cx="1049498" cy="17072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Left Arrow 25"/>
          <p:cNvSpPr/>
          <p:nvPr/>
        </p:nvSpPr>
        <p:spPr>
          <a:xfrm>
            <a:off x="6591561" y="3063975"/>
            <a:ext cx="1096322" cy="1733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Left Arrow 26"/>
          <p:cNvSpPr/>
          <p:nvPr/>
        </p:nvSpPr>
        <p:spPr>
          <a:xfrm>
            <a:off x="3860867" y="3055301"/>
            <a:ext cx="718649" cy="18197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ounded Rectangle 29"/>
          <p:cNvSpPr/>
          <p:nvPr/>
        </p:nvSpPr>
        <p:spPr>
          <a:xfrm>
            <a:off x="6908800" y="4037108"/>
            <a:ext cx="2677835" cy="24852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יצירת מסך </a:t>
            </a:r>
            <a:r>
              <a:rPr lang="he-IL" dirty="0" err="1" smtClean="0">
                <a:solidFill>
                  <a:schemeClr val="accent2">
                    <a:lumMod val="75000"/>
                  </a:schemeClr>
                </a:solidFill>
              </a:rPr>
              <a:t>לוגין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 והוספת טבלאות נצרכות.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e-I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השלמת מסכים- תמונות, מלל נצרך 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e-I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accent2">
                    <a:lumMod val="75000"/>
                  </a:schemeClr>
                </a:solidFill>
              </a:rPr>
              <a:t>בדיקת תהליך </a:t>
            </a:r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ההזמנה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8323959" y="3529183"/>
            <a:ext cx="159726" cy="48905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9715031" y="3980186"/>
            <a:ext cx="2425843" cy="24852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accent2">
                    <a:lumMod val="75000"/>
                  </a:schemeClr>
                </a:solidFill>
              </a:rPr>
              <a:t>התחברות ל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mongo </a:t>
            </a:r>
            <a:r>
              <a:rPr lang="he-IL" sz="2000" dirty="0">
                <a:solidFill>
                  <a:schemeClr val="accent2">
                    <a:lumMod val="75000"/>
                  </a:schemeClr>
                </a:solidFill>
              </a:rPr>
              <a:t> , יצירת תשתית ב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nodejs</a:t>
            </a:r>
            <a:r>
              <a:rPr lang="he-IL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יצירת מסכי  תפריט, קינוחים, שתיה.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5930782" y="3564562"/>
            <a:ext cx="159726" cy="48905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ounded Rectangle 34"/>
          <p:cNvSpPr/>
          <p:nvPr/>
        </p:nvSpPr>
        <p:spPr>
          <a:xfrm>
            <a:off x="4291914" y="4037108"/>
            <a:ext cx="2458744" cy="24852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יצירת טבלאות בשרת והוספת לוגיקה.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השלמת עיצוב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navBar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הוספת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Unit test </a:t>
            </a:r>
            <a:endParaRPr lang="he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37928" y="2746178"/>
            <a:ext cx="1822939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סבב סופי</a:t>
            </a:r>
          </a:p>
          <a:p>
            <a:pPr algn="ctr"/>
            <a:r>
              <a:rPr lang="he-IL" dirty="0" smtClean="0"/>
              <a:t>- סיום עבודה</a:t>
            </a:r>
            <a:endParaRPr lang="he-IL" dirty="0"/>
          </a:p>
        </p:txBody>
      </p:sp>
      <p:sp>
        <p:nvSpPr>
          <p:cNvPr id="37" name="Down Arrow 36"/>
          <p:cNvSpPr/>
          <p:nvPr/>
        </p:nvSpPr>
        <p:spPr>
          <a:xfrm>
            <a:off x="3025697" y="3580117"/>
            <a:ext cx="159726" cy="48905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ounded Rectangle 37"/>
          <p:cNvSpPr/>
          <p:nvPr/>
        </p:nvSpPr>
        <p:spPr>
          <a:xfrm>
            <a:off x="1054443" y="4069170"/>
            <a:ext cx="3104044" cy="24852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בדיקת תהליך ההזמנה.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ניהול שולחנות במסעדה.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תשתית לשליפת מידע למנהל מערכת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עיצוב סופי לפרויקט</a:t>
            </a:r>
            <a:endParaRPr lang="he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Left Arrow 38"/>
          <p:cNvSpPr/>
          <p:nvPr/>
        </p:nvSpPr>
        <p:spPr>
          <a:xfrm>
            <a:off x="1841108" y="1674256"/>
            <a:ext cx="615460" cy="1733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Down Arrow 40"/>
          <p:cNvSpPr/>
          <p:nvPr/>
        </p:nvSpPr>
        <p:spPr>
          <a:xfrm>
            <a:off x="10979395" y="3491133"/>
            <a:ext cx="159726" cy="48905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8" name="תמונה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29" name="Picture 2" descr="http://www.prolinxservices.com/Portals/0/Agile%20Logo%20with%20text%20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55" y="-136455"/>
            <a:ext cx="1452118" cy="17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0" name="TextBox 9"/>
          <p:cNvSpPr txBox="1"/>
          <p:nvPr/>
        </p:nvSpPr>
        <p:spPr>
          <a:xfrm>
            <a:off x="2932671" y="934545"/>
            <a:ext cx="62857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לקחים עיקריים מהפרויקט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582" y="2142758"/>
            <a:ext cx="1181253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חלוקת זמן : </a:t>
            </a:r>
          </a:p>
          <a:p>
            <a:pPr marL="285750" indent="-285750" algn="r">
              <a:buFont typeface="Wingdings" panose="05000000000000000000" pitchFamily="2" charset="2"/>
              <a:buChar char="v"/>
            </a:pPr>
            <a:endParaRPr lang="he-IL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במהלך הסבבים ראינו את חשיבות החלוקה הנכונה של המשימות</a:t>
            </a:r>
          </a:p>
          <a:p>
            <a:pPr algn="r"/>
            <a:endParaRPr lang="he-IL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ולמדנו </a:t>
            </a: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לחלק עבודה בצורה מבוקרת ביחס לסבב ולצוות.</a:t>
            </a:r>
          </a:p>
          <a:p>
            <a:pPr algn="r"/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endParaRPr lang="he-IL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he-IL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1" name="TextBox 10"/>
          <p:cNvSpPr txBox="1"/>
          <p:nvPr/>
        </p:nvSpPr>
        <p:spPr>
          <a:xfrm>
            <a:off x="140567" y="1870913"/>
            <a:ext cx="1181253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6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בדיקות:</a:t>
            </a: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he-IL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he-IL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3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CodeReview</a:t>
            </a:r>
            <a:r>
              <a:rPr lang="he-IL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בין אנשי הצוות מסייע למזעור </a:t>
            </a: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באגים </a:t>
            </a: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ושדרוג הקוד.</a:t>
            </a:r>
          </a:p>
          <a:p>
            <a:endParaRPr lang="he-IL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חשיבות ניהול משימות עבור באגים שנמצאו כדי לוודא טיפול.</a:t>
            </a:r>
            <a:endParaRPr lang="he-IL" sz="24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671" y="934545"/>
            <a:ext cx="62857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לקחים עיקריים מהפרויקט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1" name="TextBox 10"/>
          <p:cNvSpPr txBox="1"/>
          <p:nvPr/>
        </p:nvSpPr>
        <p:spPr>
          <a:xfrm>
            <a:off x="140567" y="2208662"/>
            <a:ext cx="11812531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חשיבות </a:t>
            </a: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עבודה עם כלי בקרת תצורה: </a:t>
            </a:r>
            <a:endParaRPr lang="he-IL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העבודה </a:t>
            </a:r>
            <a:r>
              <a:rPr lang="he-I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עם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Git</a:t>
            </a:r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בשילוב </a:t>
            </a:r>
            <a:r>
              <a:rPr lang="he-I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עם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webstrom</a:t>
            </a:r>
            <a:r>
              <a:rPr lang="he-I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סייעה רבות לניהול מהיר ומסונכרן בין </a:t>
            </a:r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המפתחות.</a:t>
            </a:r>
          </a:p>
          <a:p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he-I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עבודה עם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Pull Request</a:t>
            </a:r>
            <a:r>
              <a:rPr lang="he-IL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ולא ישירות לפרויקט – עוזרת למיזוג נכון וקוד מבוקר.</a:t>
            </a:r>
          </a:p>
          <a:p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endParaRPr lang="he-IL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671" y="934545"/>
            <a:ext cx="62857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לקחים עיקריים מהפרויקט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125" y="839928"/>
            <a:ext cx="998057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אבטחת מידע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02" y="1663776"/>
            <a:ext cx="1078559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האתר מאפשר 2 אופציות כניסה: כניסה כמנהל, וכניסה כלקוח.</a:t>
            </a:r>
          </a:p>
          <a:p>
            <a:pPr>
              <a:lnSpc>
                <a:spcPct val="150000"/>
              </a:lnSpc>
            </a:pP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כאשר לכל אחד מהאפשרויות יש הרשאות גישה שונות ותפריט שונה.</a:t>
            </a:r>
          </a:p>
          <a:p>
            <a:pPr>
              <a:lnSpc>
                <a:spcPct val="150000"/>
              </a:lnSpc>
            </a:pPr>
            <a:r>
              <a:rPr lang="he-IL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לגבי תשלום – הוחלט שהצורך עם עדיפות נמוכה, ולכן בשלב זה אין תשלום באשראי. אפשרות שאולי תתווסף במקרה הצורך</a:t>
            </a:r>
          </a:p>
          <a:p>
            <a:endParaRPr lang="he-IL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592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188" y="1051491"/>
            <a:ext cx="3688029" cy="769441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r>
              <a:rPr lang="he-IL" sz="4400" b="1" dirty="0">
                <a:solidFill>
                  <a:schemeClr val="accent1"/>
                </a:solidFill>
              </a:rPr>
              <a:t>סיכום הפרויקט</a:t>
            </a:r>
            <a:endParaRPr lang="he-IL" sz="4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128" y="1813522"/>
            <a:ext cx="10408683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3" panose="05040102010807070707" pitchFamily="18" charset="2"/>
              <a:buChar char=""/>
            </a:pPr>
            <a:r>
              <a:rPr lang="he-IL" sz="2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כלים שסייעו להשלמת </a:t>
            </a:r>
            <a:r>
              <a:rPr lang="he-IL" sz="24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הפרויקט</a:t>
            </a:r>
          </a:p>
          <a:p>
            <a:endParaRPr lang="he-IL" sz="1000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</a:t>
            </a:r>
            <a:r>
              <a:rPr lang="he-IL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</a:p>
          <a:p>
            <a:pPr lvl="1">
              <a:buClr>
                <a:schemeClr val="bg1"/>
              </a:buClr>
            </a:pPr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תרם </a:t>
            </a:r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רבות לעבודה המקבילית בין חברי הצוות ולניהול הקוד והסנכרון שלו.</a:t>
            </a:r>
          </a:p>
          <a:p>
            <a:pPr lvl="1">
              <a:buClr>
                <a:schemeClr val="bg1"/>
              </a:buClr>
            </a:pPr>
            <a:endParaRPr lang="he-IL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webStom</a:t>
            </a:r>
            <a:r>
              <a:rPr lang="he-IL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–</a:t>
            </a:r>
          </a:p>
          <a:p>
            <a:pPr lvl="1">
              <a:buClr>
                <a:schemeClr val="bg1"/>
              </a:buClr>
            </a:pPr>
            <a:r>
              <a:rPr lang="he-IL" sz="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endParaRPr lang="he-IL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he-IL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סביבת </a:t>
            </a:r>
            <a:r>
              <a:rPr lang="he-IL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העבודה סייעה לנו רבות מאחר והיא נתנה תמיכה לכל השפות </a:t>
            </a:r>
            <a:r>
              <a:rPr lang="he-IL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השימושיות </a:t>
            </a:r>
            <a:r>
              <a:rPr lang="he-IL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בפרוייקט</a:t>
            </a:r>
            <a:r>
              <a:rPr lang="he-IL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he-IL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"/>
            </a:pPr>
            <a:endParaRPr lang="he-IL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120582" y="99294"/>
            <a:ext cx="2356717" cy="771525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3810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1086</TotalTime>
  <Words>378</Words>
  <Application>Microsoft Office PowerPoint</Application>
  <PresentationFormat>Widescreen</PresentationFormat>
  <Paragraphs>140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 BERKLEY</vt:lpstr>
      <vt:lpstr>Arial</vt:lpstr>
      <vt:lpstr>Calibri</vt:lpstr>
      <vt:lpstr>Calibri Light</vt:lpstr>
      <vt:lpstr>Times New Roman</vt:lpstr>
      <vt:lpstr>Wingdings</vt:lpstr>
      <vt:lpstr>Wingdings 3</vt:lpstr>
      <vt:lpstr>מבט לאחור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Omri Sharvit</dc:creator>
  <cp:lastModifiedBy>Nava Cohen</cp:lastModifiedBy>
  <cp:revision>75</cp:revision>
  <dcterms:created xsi:type="dcterms:W3CDTF">2015-06-23T08:08:34Z</dcterms:created>
  <dcterms:modified xsi:type="dcterms:W3CDTF">2016-06-23T14:28:24Z</dcterms:modified>
</cp:coreProperties>
</file>