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57" r:id="rId4"/>
    <p:sldId id="263" r:id="rId5"/>
    <p:sldId id="264" r:id="rId6"/>
    <p:sldId id="259" r:id="rId7"/>
    <p:sldId id="260" r:id="rId8"/>
    <p:sldId id="261" r:id="rId9"/>
  </p:sldIdLst>
  <p:sldSz cx="7556500" cy="10680700"/>
  <p:notesSz cx="7556500" cy="1068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316" y="-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bpkapkr/online-streaming-dat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632439" y="364430"/>
            <a:ext cx="2481580" cy="384721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690880">
              <a:lnSpc>
                <a:spcPct val="100000"/>
              </a:lnSpc>
              <a:spcBef>
                <a:spcPts val="840"/>
              </a:spcBef>
            </a:pPr>
            <a:r>
              <a:rPr lang="en-IN" dirty="0">
                <a:latin typeface="Tahoma"/>
                <a:cs typeface="Tahoma"/>
              </a:rPr>
              <a:t>USE</a:t>
            </a:r>
            <a:r>
              <a:rPr lang="en-IN" spc="30" dirty="0">
                <a:latin typeface="Tahoma"/>
                <a:cs typeface="Tahoma"/>
              </a:rPr>
              <a:t> </a:t>
            </a:r>
            <a:r>
              <a:rPr lang="en-IN" dirty="0">
                <a:latin typeface="Tahoma"/>
                <a:cs typeface="Tahoma"/>
              </a:rPr>
              <a:t>CASE</a:t>
            </a:r>
            <a:r>
              <a:rPr lang="en-IN" spc="35" dirty="0">
                <a:latin typeface="Tahoma"/>
                <a:cs typeface="Tahoma"/>
              </a:rPr>
              <a:t> </a:t>
            </a:r>
            <a:endParaRPr lang="en-IN" dirty="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85756" y="2063750"/>
            <a:ext cx="6400799" cy="763875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b="1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Aim: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an effective video recommendation system for streaming platforms by analyzing user behavior through K-Means clustering and sequential models like LSTM, enhancing user experience and content engagement.</a:t>
            </a:r>
          </a:p>
          <a:p>
            <a:pPr marL="12700">
              <a:spcBef>
                <a:spcPts val="865"/>
              </a:spcBef>
            </a:pPr>
            <a:endParaRPr lang="en-US" sz="1100" dirty="0"/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Statement:</a:t>
            </a:r>
            <a:endParaRPr lang="en-US" sz="1300" dirty="0">
              <a:latin typeface="Tahoma"/>
              <a:cs typeface="Tahoma"/>
            </a:endParaRP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endParaRPr lang="en-US" sz="1050" dirty="0">
              <a:latin typeface="Tahoma"/>
              <a:cs typeface="Tahoma"/>
            </a:endParaRP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Scope:</a:t>
            </a: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scope of User Behavior Analysis and Video Recommendation system for streaming platforms using K-Means Clustering and LSTM models covers multiple critical areas like:</a:t>
            </a:r>
          </a:p>
          <a:p>
            <a:pPr marL="241300" marR="569595" indent="-228600">
              <a:lnSpc>
                <a:spcPct val="107800"/>
              </a:lnSpc>
              <a:spcBef>
                <a:spcPts val="815"/>
              </a:spcBef>
              <a:buFont typeface="+mj-lt"/>
              <a:buAutoNum type="arabicPeriod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Segmentation: </a:t>
            </a:r>
            <a:r>
              <a:rPr lang="en-US" sz="1200" dirty="0"/>
              <a:t>Implementing K-Means clustering for user segmentation based on viewing patterns.</a:t>
            </a:r>
          </a:p>
          <a:p>
            <a:pPr marL="241300" marR="569595" indent="-228600">
              <a:lnSpc>
                <a:spcPct val="107800"/>
              </a:lnSpc>
              <a:spcBef>
                <a:spcPts val="815"/>
              </a:spcBef>
              <a:buFont typeface="+mj-lt"/>
              <a:buAutoNum type="arabicPeriod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Temporal </a:t>
            </a:r>
            <a:r>
              <a:rPr lang="en-IN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</a:t>
            </a: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Analysis: </a:t>
            </a:r>
            <a:r>
              <a:rPr lang="en-US" sz="1200" dirty="0"/>
              <a:t>Utilizing sequential models, specifically LSTM, to predict future user interactions and recommend videos tailored to individual preferences.</a:t>
            </a:r>
          </a:p>
          <a:p>
            <a:pPr marL="241300" marR="569595" indent="-228600">
              <a:lnSpc>
                <a:spcPct val="107800"/>
              </a:lnSpc>
              <a:spcBef>
                <a:spcPts val="815"/>
              </a:spcBef>
              <a:buFont typeface="+mj-lt"/>
              <a:buAutoNum type="arabicPeriod"/>
            </a:pPr>
            <a:r>
              <a:rPr lang="en-IN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Trend Forecasting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/>
              <a:t>Evaluating the effectiveness of the proposed recommendation system in enhancing user satisfaction and engagement on streaming platforms like YouTube.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r>
              <a:rPr lang="en-US" sz="1300" b="1" dirty="0">
                <a:latin typeface="Tahoma"/>
                <a:cs typeface="Tahoma"/>
              </a:rPr>
              <a:t>Methodologies:</a:t>
            </a:r>
          </a:p>
          <a:p>
            <a:pPr marL="12700" marR="569595">
              <a:lnSpc>
                <a:spcPct val="107800"/>
              </a:lnSpc>
              <a:spcBef>
                <a:spcPts val="815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Behavior Analysis and Video Recommendation system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involves</a:t>
            </a:r>
            <a:r>
              <a:rPr sz="1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several</a:t>
            </a:r>
            <a:r>
              <a:rPr sz="1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sz="1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methodologies</a:t>
            </a:r>
            <a:r>
              <a:rPr sz="1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1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approaches</a:t>
            </a:r>
            <a:r>
              <a:rPr sz="1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aimed</a:t>
            </a:r>
            <a:r>
              <a:rPr sz="1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effectively</a:t>
            </a:r>
            <a:r>
              <a:rPr sz="1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</a:t>
            </a:r>
            <a:r>
              <a:rPr sz="1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 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claims</a:t>
            </a: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like</a:t>
            </a:r>
            <a:r>
              <a:rPr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6565" lvl="1" indent="-222885">
              <a:lnSpc>
                <a:spcPct val="100000"/>
              </a:lnSpc>
              <a:spcBef>
                <a:spcPts val="865"/>
              </a:spcBef>
              <a:buSzPct val="95238"/>
              <a:buFont typeface="Arial MT"/>
              <a:buAutoNum type="arabicPeriod"/>
              <a:tabLst>
                <a:tab pos="456565" algn="l"/>
                <a:tab pos="457200" algn="l"/>
              </a:tabLst>
            </a:pPr>
            <a:r>
              <a:rPr lang="en-US" sz="1200" spc="-10" dirty="0">
                <a:latin typeface="Tahoma"/>
                <a:cs typeface="Tahoma"/>
              </a:rPr>
              <a:t>Data</a:t>
            </a:r>
            <a:r>
              <a:rPr lang="en-US" sz="1050" spc="-10" dirty="0">
                <a:latin typeface="Tahoma"/>
                <a:cs typeface="Tahoma"/>
              </a:rPr>
              <a:t> </a:t>
            </a:r>
            <a:r>
              <a:rPr lang="en-US" sz="1200" spc="-10" dirty="0">
                <a:latin typeface="Tahoma"/>
                <a:cs typeface="Tahoma"/>
              </a:rPr>
              <a:t>preprocessing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lang="en-IN" sz="1100" spc="-10" dirty="0">
              <a:latin typeface="Arial MT"/>
              <a:cs typeface="Arial MT"/>
            </a:endParaRPr>
          </a:p>
          <a:p>
            <a:pPr marL="849630" marR="15240" lvl="2" indent="-171450">
              <a:lnSpc>
                <a:spcPct val="106500"/>
              </a:lnSpc>
              <a:spcBef>
                <a:spcPts val="785"/>
              </a:spcBef>
              <a:buSzPct val="90476"/>
              <a:buFont typeface="Arial" panose="020B0604020202020204" pitchFamily="34" charset="0"/>
              <a:buChar char="•"/>
              <a:tabLst>
                <a:tab pos="900430" algn="l"/>
                <a:tab pos="901065" algn="l"/>
              </a:tabLst>
            </a:pPr>
            <a:r>
              <a:rPr lang="en-US" sz="1050" b="1" dirty="0"/>
              <a:t>Data Cleaning</a:t>
            </a:r>
            <a:r>
              <a:rPr lang="en-US" sz="1050" dirty="0"/>
              <a:t>: Handling missing values, filtering irrelevant data points, and formatting timestamps. </a:t>
            </a:r>
          </a:p>
          <a:p>
            <a:pPr marL="849630" marR="15240" lvl="2" indent="-171450">
              <a:lnSpc>
                <a:spcPct val="106500"/>
              </a:lnSpc>
              <a:spcBef>
                <a:spcPts val="785"/>
              </a:spcBef>
              <a:buSzPct val="90476"/>
              <a:buFont typeface="Arial" panose="020B0604020202020204" pitchFamily="34" charset="0"/>
              <a:buChar char="•"/>
              <a:tabLst>
                <a:tab pos="900430" algn="l"/>
                <a:tab pos="901065" algn="l"/>
              </a:tabLst>
            </a:pPr>
            <a:r>
              <a:rPr lang="en-US" sz="1050" b="1" dirty="0"/>
              <a:t>Feature Engineering</a:t>
            </a:r>
            <a:r>
              <a:rPr lang="en-US" sz="1050" dirty="0"/>
              <a:t>: Creating features like session duration, day-of-week, time-of-day, and interaction events (e.g., likes, comments, shares).</a:t>
            </a:r>
          </a:p>
          <a:p>
            <a:pPr marL="849630" marR="15240" lvl="2" indent="-171450">
              <a:lnSpc>
                <a:spcPct val="106500"/>
              </a:lnSpc>
              <a:spcBef>
                <a:spcPts val="785"/>
              </a:spcBef>
              <a:buSzPct val="90476"/>
              <a:buFont typeface="Arial" panose="020B0604020202020204" pitchFamily="34" charset="0"/>
              <a:buChar char="•"/>
              <a:tabLst>
                <a:tab pos="900430" algn="l"/>
                <a:tab pos="901065" algn="l"/>
              </a:tabLst>
            </a:pPr>
            <a:r>
              <a:rPr lang="en-US" sz="1050" b="1" dirty="0"/>
              <a:t>Normalization/Standardization</a:t>
            </a:r>
            <a:r>
              <a:rPr lang="en-US" sz="1050" dirty="0"/>
              <a:t>: Scaling numerical features for clustering and sequential models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369A6A-5BCF-99B3-A871-450D929EF12B}"/>
              </a:ext>
            </a:extLst>
          </p:cNvPr>
          <p:cNvSpPr txBox="1"/>
          <p:nvPr/>
        </p:nvSpPr>
        <p:spPr>
          <a:xfrm>
            <a:off x="672829" y="997559"/>
            <a:ext cx="6400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Title: User Behavior Analysis and Video Recommendation System for Streaming Platforms Using K-Means Clustering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86C8C1-9114-B8A5-43DB-B2D55D0E1708}"/>
              </a:ext>
            </a:extLst>
          </p:cNvPr>
          <p:cNvSpPr txBox="1"/>
          <p:nvPr/>
        </p:nvSpPr>
        <p:spPr>
          <a:xfrm>
            <a:off x="501650" y="3435350"/>
            <a:ext cx="6199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develop an efficient recommendation system for streaming platforms like Netflix,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spotify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CC04C4-BE87-C023-2C73-2A5505BF441E}"/>
              </a:ext>
            </a:extLst>
          </p:cNvPr>
          <p:cNvSpPr txBox="1"/>
          <p:nvPr/>
        </p:nvSpPr>
        <p:spPr>
          <a:xfrm>
            <a:off x="311150" y="147047"/>
            <a:ext cx="6934200" cy="10533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3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Data preprocessing:</a:t>
            </a:r>
          </a:p>
          <a:p>
            <a:pPr marL="576580" lvl="1" indent="-34290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K-Means Algorithm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Segmenting users based on viewing patterns (e.g., duration watched, interaction frequency) to group users with similar behaviors. </a:t>
            </a:r>
          </a:p>
          <a:p>
            <a:pPr marL="576580" lvl="1" indent="-34290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Hyperparameter Tuning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Experimenting with different numbers of clusters (K) to find the optimal grouping of users.</a:t>
            </a:r>
          </a:p>
          <a:p>
            <a:pPr marL="576580" lvl="1" indent="-34290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3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Video Recommendations: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Collaborative Filtering</a:t>
            </a:r>
            <a:r>
              <a:rPr lang="en-US" sz="1200" dirty="0"/>
              <a:t>: Using 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Singular Value Decomposition (SVD)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/>
              <a:t>for matrix factorization to recommend videos based on user-video interaction history.</a:t>
            </a:r>
            <a:endParaRPr lang="en-US" sz="12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Sequential Models (RNN/LSTM)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/>
              <a:t>Using Recurrent Neural Networks (RNN) and Long Short-Term Memory (LSTM) networks to forecast user engagement over time, providing future video recommendations based on past behavior.</a:t>
            </a: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endParaRPr lang="en-US" sz="12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3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4.Visualization: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Clusters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Visualizing user segments based on K-Means clustering (e.g., duration watched vs. interaction events).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Interaction Forecasting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Plotting future interaction predictions for individual users using LSTM models.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endParaRPr lang="en-US" sz="12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Information:</a:t>
            </a: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name: Streaming user data for video recommendations</a:t>
            </a: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endParaRPr lang="en-US" sz="1200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Source:</a:t>
            </a: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is based on user interaction data from a video streaming platform, which includes            the following attributes: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Unique identifier for each user.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Video_ID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Unique identifier for each video/content.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Timestamp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time at which the user interacted with the video.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Total minutes the user spent watching a particular video.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 Quality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The video playback quality settings (e.g., 480p, 720p, 1080p).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Genre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Video genre (e.g., Action, Comedy, Drama).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Subscription Status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Whether the user is a paid subscriber or a free user.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r>
              <a:rPr lang="en-US" sz="1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Dataset Details: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file appears to be named streaming_data.csv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imported from Kaggle website</a:t>
            </a:r>
          </a:p>
          <a:p>
            <a:pPr marL="405130" lvl="1" indent="-171450">
              <a:lnSpc>
                <a:spcPct val="100000"/>
              </a:lnSpc>
              <a:spcBef>
                <a:spcPts val="865"/>
              </a:spcBef>
              <a:buSzPct val="95238"/>
              <a:buFont typeface="Arial" panose="020B0604020202020204" pitchFamily="34" charset="0"/>
              <a:buChar char="•"/>
              <a:tabLst>
                <a:tab pos="456565" algn="l"/>
                <a:tab pos="457200" algn="l"/>
              </a:tabLst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is stored in google drive (/content/drive/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MyDrive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/streaming_data.csv).</a:t>
            </a:r>
          </a:p>
          <a:p>
            <a:pPr marL="233680" lvl="1">
              <a:lnSpc>
                <a:spcPct val="100000"/>
              </a:lnSpc>
              <a:spcBef>
                <a:spcPts val="865"/>
              </a:spcBef>
              <a:buSzPct val="95238"/>
              <a:tabLst>
                <a:tab pos="456565" algn="l"/>
                <a:tab pos="457200" algn="l"/>
              </a:tabLst>
            </a:pPr>
            <a:endParaRPr lang="en-US" sz="1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/>
          <p:nvPr/>
        </p:nvSpPr>
        <p:spPr>
          <a:xfrm>
            <a:off x="577850" y="387350"/>
            <a:ext cx="6324600" cy="948759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14935">
              <a:lnSpc>
                <a:spcPct val="165600"/>
              </a:lnSpc>
            </a:pPr>
            <a:r>
              <a:rPr sz="1200" dirty="0">
                <a:latin typeface="Tahoma"/>
                <a:cs typeface="Tahoma"/>
              </a:rPr>
              <a:t>SOURCE</a:t>
            </a:r>
            <a:r>
              <a:rPr sz="1200" spc="39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URL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409" dirty="0">
                <a:latin typeface="Arial MT"/>
                <a:cs typeface="Arial MT"/>
              </a:rPr>
              <a:t> </a:t>
            </a:r>
            <a:r>
              <a:rPr sz="105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ahoma"/>
                <a:cs typeface="Tahoma"/>
                <a:hlinkClick r:id="rId2"/>
              </a:rPr>
              <a:t>https</a:t>
            </a:r>
            <a:r>
              <a:rPr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://</a:t>
            </a:r>
            <a:r>
              <a:rPr lang="en-US" sz="1100" u="sng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2"/>
              </a:rPr>
              <a:t>www.Kaggle.com/datasets/bpkapkr/online-streaming-data</a:t>
            </a:r>
            <a:endParaRPr lang="en-US" sz="1100" u="sng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 MT"/>
              <a:cs typeface="Arial MT"/>
            </a:endParaRPr>
          </a:p>
          <a:p>
            <a:pPr marL="12700" marR="114935">
              <a:lnSpc>
                <a:spcPct val="165600"/>
              </a:lnSpc>
            </a:pPr>
            <a:endParaRPr lang="en-US" sz="1100" u="sng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Arial MT"/>
              <a:cs typeface="Tahoma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 </a:t>
            </a:r>
            <a:r>
              <a:rPr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Setup:</a:t>
            </a:r>
            <a:endParaRPr lang="en-US" sz="1300" b="1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execute this project efficiently, you need the following tools and libraries:</a:t>
            </a:r>
          </a:p>
          <a:p>
            <a:pPr marL="12700" marR="114935">
              <a:lnSpc>
                <a:spcPct val="165600"/>
              </a:lnSpc>
            </a:pPr>
            <a:r>
              <a:rPr lang="en-IN" sz="1200" b="1" dirty="0"/>
              <a:t>Python Libraries</a:t>
            </a:r>
            <a:r>
              <a:rPr lang="en-IN" sz="1200" dirty="0"/>
              <a:t>: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Scikit-learn,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Matplotlib,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stramlit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etc.</a:t>
            </a:r>
          </a:p>
          <a:p>
            <a:pPr marL="12700" marR="114935">
              <a:lnSpc>
                <a:spcPct val="165600"/>
              </a:lnSpc>
            </a:pP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(Python code):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setup libraries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np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pandas as pd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matplotlib.pyplot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as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sklearn.preprocessing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tensorflow.keras.models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Sequential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tensorflow.keras.layers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LSTM, Dense, Dropout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sklearn.model_selection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train_test_split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sklearn.decomposition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TruncatedSVD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sklearn.metrics.pairwise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cosine_similarity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mean_squared_error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surprise import Dataset, Reader, SVD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surprise.model_selection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train_test_split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surprise import accuracy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classification_report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sklearn.cluster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sklearn.preprocessing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sklearn.metrics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import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silhouette_score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mean_squared_error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114935">
              <a:lnSpc>
                <a:spcPct val="1656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Load dataset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pd.read_csv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('/content/drive/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MyDrive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/streaming_data.csv')</a:t>
            </a:r>
          </a:p>
          <a:p>
            <a:pPr marL="12700" marR="114935">
              <a:lnSpc>
                <a:spcPct val="1656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df.head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36EC7-C0EB-63A9-96E5-2893232B717F}"/>
              </a:ext>
            </a:extLst>
          </p:cNvPr>
          <p:cNvSpPr txBox="1"/>
          <p:nvPr/>
        </p:nvSpPr>
        <p:spPr>
          <a:xfrm>
            <a:off x="349250" y="463550"/>
            <a:ext cx="6781800" cy="9749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#Data Preprocessing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df.isnull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().sum()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(minutes)'].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fillna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(minutes)'].mean(),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inplace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['Ratings'].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fillna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['Ratings'].mode()[0],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inplace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pd.get_dummies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columns=['Genre', 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Playback_Quality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Subscription_Status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Device_Type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'Languages'],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drop_first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user_video_matrix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df.pivot_table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(index='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columns='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', values='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(minutes)',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fill_value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user_video_matrix.head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#Normalization of data for clustering using K-means clustering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scaler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StandardScaler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normalized_data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scaler.fit_transform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(minutes)', 'Ratings', 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Interaction_Events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']])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n_clusters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=5,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random_state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=42)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['Cluster']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kmeans.fit_predict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normalized_data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Visualize the clusters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plt.scatter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Duration_Watched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(minutes)'],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Interaction_Events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'], c=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['Cluster'],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cmap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viridis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plt.title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('K-Means User Segmentation')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plt.xlabel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('Duration Watched (minutes)')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plt.ylabel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('Interaction Events')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plt.show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Build the LSTM model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 = Sequential()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(LSTM(50,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return_sequences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input_shape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X_train.shape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[1],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X_train.shape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[2])))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(Dropout(0.2))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(LSTM(50,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return_sequences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=False))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(Dropout(0.2))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(Dense(25))</a:t>
            </a:r>
          </a:p>
          <a:p>
            <a:pPr>
              <a:lnSpc>
                <a:spcPct val="150000"/>
              </a:lnSpc>
            </a:pP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model.add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(Dense(1))</a:t>
            </a:r>
          </a:p>
        </p:txBody>
      </p:sp>
    </p:spTree>
    <p:extLst>
      <p:ext uri="{BB962C8B-B14F-4D97-AF65-F5344CB8AC3E}">
        <p14:creationId xmlns:p14="http://schemas.microsoft.com/office/powerpoint/2010/main" val="342101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0FBC2-7E08-91FB-C41E-CD908B7DB933}"/>
              </a:ext>
            </a:extLst>
          </p:cNvPr>
          <p:cNvSpPr txBox="1"/>
          <p:nvPr/>
        </p:nvSpPr>
        <p:spPr>
          <a:xfrm>
            <a:off x="387350" y="158750"/>
            <a:ext cx="6781800" cy="4763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get_recommendations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n=5):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video_ids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['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'].unique()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predictions = [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algo.predict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user_id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vid) for vid in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video_ids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recommendations = sorted(predictions, key=lambda x: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x.est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reverse=True)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top_recommendations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recommendations[:n]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return [(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rec.iid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rec.est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for rec in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top_recommendations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Evaluation Metrics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 = SVD()</a:t>
            </a:r>
          </a:p>
          <a:p>
            <a:pPr>
              <a:lnSpc>
                <a:spcPct val="150000"/>
              </a:lnSpc>
            </a:pP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 = 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algo.test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IN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testset</a:t>
            </a:r>
            <a:r>
              <a:rPr lang="en-IN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predicted_ratings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pred.est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pred in predictions]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actual_ratings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[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pred.r_ui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pred in predictions]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bins = [0, 1, 2, 3, 4, 5]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predicted_classes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np.digitize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predicted_ratings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bins)  # Digitize predicted ratings</a:t>
            </a:r>
          </a:p>
          <a:p>
            <a:pPr>
              <a:lnSpc>
                <a:spcPct val="150000"/>
              </a:lnSpc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actual_classes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np.digitize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actual_ratings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bins)  # Digitize actual ratings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Print classification report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classification_report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actual_classes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predicted_classes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target_names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=['1', '2', '3', '4', '5']))</a:t>
            </a:r>
            <a:endParaRPr lang="en-IN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6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4050" y="539750"/>
            <a:ext cx="2521852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 </a:t>
            </a:r>
            <a:r>
              <a:rPr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SCREENSHOTS:</a:t>
            </a:r>
            <a:endParaRPr sz="13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D3D1C-2D5A-5B06-8D66-E7B7095A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9" y="996950"/>
            <a:ext cx="6950901" cy="2211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C4F9C-0D21-177E-AE3D-224CF7C3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976" y="3511550"/>
            <a:ext cx="4637698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0B414-CAC0-DC3B-23E9-0FC1B097E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3824" y="7245350"/>
            <a:ext cx="4768850" cy="32577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BD203F-0573-033B-1650-6010F4A66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" y="158751"/>
            <a:ext cx="7162800" cy="2971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ED3F4-06ED-76E8-D99D-AF79D55AD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" y="3587750"/>
            <a:ext cx="7359650" cy="25207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50F7A-818A-4B4D-CC3F-09104867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25" y="6407150"/>
            <a:ext cx="7359650" cy="40045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750" y="9378950"/>
            <a:ext cx="6477000" cy="7822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Result:</a:t>
            </a:r>
            <a:endParaRPr lang="en-US" sz="1300" b="1" spc="-1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Thus enhancing Video Recommendations  on Streaming Platform like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youtube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through User Behavior Analysis Using K-Means Clustering and Sequential Deep Learning Models (LSTM) is done successfully. Model’s performance is evaluated using following metrics.</a:t>
            </a:r>
            <a:endParaRPr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F13E87-511F-5D0F-964D-27E718351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50" y="234950"/>
            <a:ext cx="6925642" cy="3915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1407</Words>
  <Application>Microsoft Office PowerPoint</Application>
  <PresentationFormat>Custom</PresentationFormat>
  <Paragraphs>131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MT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Leela Krishna Jakkamsetti</cp:lastModifiedBy>
  <cp:revision>1</cp:revision>
  <dcterms:created xsi:type="dcterms:W3CDTF">2024-10-08T16:28:10Z</dcterms:created>
  <dcterms:modified xsi:type="dcterms:W3CDTF">2024-10-08T18:32:14Z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