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20"/>
  </p:notesMasterIdLst>
  <p:sldIdLst>
    <p:sldId id="256" r:id="rId5"/>
    <p:sldId id="257" r:id="rId6"/>
    <p:sldId id="259" r:id="rId7"/>
    <p:sldId id="271" r:id="rId8"/>
    <p:sldId id="266" r:id="rId9"/>
    <p:sldId id="272" r:id="rId10"/>
    <p:sldId id="274" r:id="rId11"/>
    <p:sldId id="273" r:id="rId12"/>
    <p:sldId id="278" r:id="rId13"/>
    <p:sldId id="275" r:id="rId14"/>
    <p:sldId id="276" r:id="rId15"/>
    <p:sldId id="279" r:id="rId16"/>
    <p:sldId id="280" r:id="rId17"/>
    <p:sldId id="28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4598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D5F22-8BD0-4589-84E1-1507EF232EA1}" type="doc">
      <dgm:prSet loTypeId="urn:microsoft.com/office/officeart/2005/8/layout/vProcess5" loCatId="process" qsTypeId="urn:microsoft.com/office/officeart/2005/8/quickstyle/simple4#2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4879D0C6-0087-460E-8854-CE66BBB4B137}">
      <dgm:prSet/>
      <dgm:spPr/>
      <dgm:t>
        <a:bodyPr/>
        <a:lstStyle/>
        <a:p>
          <a:r>
            <a:rPr lang="en-GB"/>
            <a:t>3 types namely-H1,H2,H3 receptors.</a:t>
          </a:r>
          <a:endParaRPr lang="en-US"/>
        </a:p>
      </dgm:t>
    </dgm:pt>
    <dgm:pt modelId="{8B277BD1-0495-4DB8-8ECA-8279435EAA8A}" type="parTrans" cxnId="{D1D08D2F-DE41-4F0F-B303-78B35F68DDB2}">
      <dgm:prSet/>
      <dgm:spPr/>
      <dgm:t>
        <a:bodyPr/>
        <a:lstStyle/>
        <a:p>
          <a:endParaRPr lang="en-US"/>
        </a:p>
      </dgm:t>
    </dgm:pt>
    <dgm:pt modelId="{FC0A4CAC-E806-4A3E-9FFF-750908DF4846}" type="sibTrans" cxnId="{D1D08D2F-DE41-4F0F-B303-78B35F68DDB2}">
      <dgm:prSet/>
      <dgm:spPr/>
      <dgm:t>
        <a:bodyPr/>
        <a:lstStyle/>
        <a:p>
          <a:endParaRPr lang="en-US"/>
        </a:p>
      </dgm:t>
    </dgm:pt>
    <dgm:pt modelId="{78D0625A-692C-45B1-81AA-13315E70E6A1}">
      <dgm:prSet/>
      <dgm:spPr/>
      <dgm:t>
        <a:bodyPr/>
        <a:lstStyle/>
        <a:p>
          <a:r>
            <a:rPr lang="en-GB"/>
            <a:t>Found in brain&amp;peripheral tissues</a:t>
          </a:r>
          <a:endParaRPr lang="en-US"/>
        </a:p>
      </dgm:t>
    </dgm:pt>
    <dgm:pt modelId="{2F76B7C6-C2EF-4AB2-B6AB-0F40E9BCEB97}" type="parTrans" cxnId="{A761A276-5909-4DB4-9B2B-94CEFBA14F53}">
      <dgm:prSet/>
      <dgm:spPr/>
      <dgm:t>
        <a:bodyPr/>
        <a:lstStyle/>
        <a:p>
          <a:endParaRPr lang="en-US"/>
        </a:p>
      </dgm:t>
    </dgm:pt>
    <dgm:pt modelId="{80B9BED4-FEB9-4696-8561-2DA551887F90}" type="sibTrans" cxnId="{A761A276-5909-4DB4-9B2B-94CEFBA14F53}">
      <dgm:prSet/>
      <dgm:spPr/>
      <dgm:t>
        <a:bodyPr/>
        <a:lstStyle/>
        <a:p>
          <a:endParaRPr lang="en-US"/>
        </a:p>
      </dgm:t>
    </dgm:pt>
    <dgm:pt modelId="{71C27AE0-419B-4FC7-A1EB-D8BFC639DBC2}">
      <dgm:prSet/>
      <dgm:spPr/>
      <dgm:t>
        <a:bodyPr/>
        <a:lstStyle/>
        <a:p>
          <a:r>
            <a:rPr lang="en-GB" dirty="0"/>
            <a:t>H1 receptors: attached to phospholipids C.it mediate inflammation &amp;allergy.</a:t>
          </a:r>
          <a:endParaRPr lang="en-US" dirty="0"/>
        </a:p>
      </dgm:t>
    </dgm:pt>
    <dgm:pt modelId="{C50E83E9-379C-4226-81D1-1CDD1312CCC9}" type="parTrans" cxnId="{05117CB1-0B0B-4DE9-8BD0-AF055BB8AAB2}">
      <dgm:prSet/>
      <dgm:spPr/>
      <dgm:t>
        <a:bodyPr/>
        <a:lstStyle/>
        <a:p>
          <a:endParaRPr lang="en-US"/>
        </a:p>
      </dgm:t>
    </dgm:pt>
    <dgm:pt modelId="{046A0C75-3E22-488A-B783-0A7B42267C76}" type="sibTrans" cxnId="{05117CB1-0B0B-4DE9-8BD0-AF055BB8AAB2}">
      <dgm:prSet/>
      <dgm:spPr/>
      <dgm:t>
        <a:bodyPr/>
        <a:lstStyle/>
        <a:p>
          <a:endParaRPr lang="en-US"/>
        </a:p>
      </dgm:t>
    </dgm:pt>
    <dgm:pt modelId="{F1CE4B67-7950-419D-B27C-9DF44D74D9C3}">
      <dgm:prSet/>
      <dgm:spPr/>
      <dgm:t>
        <a:bodyPr/>
        <a:lstStyle/>
        <a:p>
          <a:r>
            <a:rPr lang="en-GB"/>
            <a:t>H2 receptors:acts by increasing intracellular cAMP.found in gastric mucosa&amp;mediate gastric acid secretion. </a:t>
          </a:r>
          <a:endParaRPr lang="en-US"/>
        </a:p>
      </dgm:t>
    </dgm:pt>
    <dgm:pt modelId="{31E3FEEE-AA34-4E2B-8555-83E3EDC870DA}" type="parTrans" cxnId="{EA287BAC-0D20-40FA-990E-A66C39EBD443}">
      <dgm:prSet/>
      <dgm:spPr/>
      <dgm:t>
        <a:bodyPr/>
        <a:lstStyle/>
        <a:p>
          <a:endParaRPr lang="en-US"/>
        </a:p>
      </dgm:t>
    </dgm:pt>
    <dgm:pt modelId="{B7A2B4C8-9B41-4AFC-826C-51CC1A2B5698}" type="sibTrans" cxnId="{EA287BAC-0D20-40FA-990E-A66C39EBD443}">
      <dgm:prSet/>
      <dgm:spPr/>
      <dgm:t>
        <a:bodyPr/>
        <a:lstStyle/>
        <a:p>
          <a:endParaRPr lang="en-US"/>
        </a:p>
      </dgm:t>
    </dgm:pt>
    <dgm:pt modelId="{AAA8CC9F-AB1C-4EB4-9480-EB919A9DF24D}">
      <dgm:prSet/>
      <dgm:spPr/>
      <dgm:t>
        <a:bodyPr/>
        <a:lstStyle/>
        <a:p>
          <a:r>
            <a:rPr lang="en-GB"/>
            <a:t>H3 receptors:found in CNS,in presynaptic membrane. Inhibit release of histamine &amp;other NT from presynaptic nerve terminals.</a:t>
          </a:r>
          <a:endParaRPr lang="en-US"/>
        </a:p>
      </dgm:t>
    </dgm:pt>
    <dgm:pt modelId="{654540D0-2203-432B-8620-128A37A2E6A2}" type="parTrans" cxnId="{65D50CF0-EA6B-476E-A489-760BFF5A6C0E}">
      <dgm:prSet/>
      <dgm:spPr/>
      <dgm:t>
        <a:bodyPr/>
        <a:lstStyle/>
        <a:p>
          <a:endParaRPr lang="en-US"/>
        </a:p>
      </dgm:t>
    </dgm:pt>
    <dgm:pt modelId="{02424744-8C3E-483F-B7CD-D34F5F0307C3}" type="sibTrans" cxnId="{65D50CF0-EA6B-476E-A489-760BFF5A6C0E}">
      <dgm:prSet/>
      <dgm:spPr/>
      <dgm:t>
        <a:bodyPr/>
        <a:lstStyle/>
        <a:p>
          <a:endParaRPr lang="en-US"/>
        </a:p>
      </dgm:t>
    </dgm:pt>
    <dgm:pt modelId="{A2FC6E4F-F72A-FF40-A066-0AC86A75DC16}" type="pres">
      <dgm:prSet presAssocID="{868D5F22-8BD0-4589-84E1-1507EF232EA1}" presName="outerComposite" presStyleCnt="0">
        <dgm:presLayoutVars>
          <dgm:chMax val="5"/>
          <dgm:dir/>
          <dgm:resizeHandles val="exact"/>
        </dgm:presLayoutVars>
      </dgm:prSet>
      <dgm:spPr/>
    </dgm:pt>
    <dgm:pt modelId="{5DD982C5-9943-A444-8A0B-0B844E7AD2B6}" type="pres">
      <dgm:prSet presAssocID="{868D5F22-8BD0-4589-84E1-1507EF232EA1}" presName="dummyMaxCanvas" presStyleCnt="0">
        <dgm:presLayoutVars/>
      </dgm:prSet>
      <dgm:spPr/>
    </dgm:pt>
    <dgm:pt modelId="{1DD377C0-F1D6-474C-9B36-C0CEA71F649A}" type="pres">
      <dgm:prSet presAssocID="{868D5F22-8BD0-4589-84E1-1507EF232EA1}" presName="FiveNodes_1" presStyleLbl="node1" presStyleIdx="0" presStyleCnt="5" custLinFactNeighborY="-1463">
        <dgm:presLayoutVars>
          <dgm:bulletEnabled val="1"/>
        </dgm:presLayoutVars>
      </dgm:prSet>
      <dgm:spPr/>
    </dgm:pt>
    <dgm:pt modelId="{194D233F-A3F2-EE4F-8C46-46F9B90025B5}" type="pres">
      <dgm:prSet presAssocID="{868D5F22-8BD0-4589-84E1-1507EF232EA1}" presName="FiveNodes_2" presStyleLbl="node1" presStyleIdx="1" presStyleCnt="5">
        <dgm:presLayoutVars>
          <dgm:bulletEnabled val="1"/>
        </dgm:presLayoutVars>
      </dgm:prSet>
      <dgm:spPr/>
    </dgm:pt>
    <dgm:pt modelId="{D3C78A82-C3FE-2041-8286-57433A63925F}" type="pres">
      <dgm:prSet presAssocID="{868D5F22-8BD0-4589-84E1-1507EF232EA1}" presName="FiveNodes_3" presStyleLbl="node1" presStyleIdx="2" presStyleCnt="5">
        <dgm:presLayoutVars>
          <dgm:bulletEnabled val="1"/>
        </dgm:presLayoutVars>
      </dgm:prSet>
      <dgm:spPr/>
    </dgm:pt>
    <dgm:pt modelId="{6C80288D-D70B-A44A-851C-7F8ED87D7A34}" type="pres">
      <dgm:prSet presAssocID="{868D5F22-8BD0-4589-84E1-1507EF232EA1}" presName="FiveNodes_4" presStyleLbl="node1" presStyleIdx="3" presStyleCnt="5">
        <dgm:presLayoutVars>
          <dgm:bulletEnabled val="1"/>
        </dgm:presLayoutVars>
      </dgm:prSet>
      <dgm:spPr/>
    </dgm:pt>
    <dgm:pt modelId="{9194A006-9037-C741-B4EA-306CB688187D}" type="pres">
      <dgm:prSet presAssocID="{868D5F22-8BD0-4589-84E1-1507EF232EA1}" presName="FiveNodes_5" presStyleLbl="node1" presStyleIdx="4" presStyleCnt="5">
        <dgm:presLayoutVars>
          <dgm:bulletEnabled val="1"/>
        </dgm:presLayoutVars>
      </dgm:prSet>
      <dgm:spPr/>
    </dgm:pt>
    <dgm:pt modelId="{D69D45AF-9D36-4A4F-9C17-A4EAC0DB5C40}" type="pres">
      <dgm:prSet presAssocID="{868D5F22-8BD0-4589-84E1-1507EF232EA1}" presName="FiveConn_1-2" presStyleLbl="fgAccFollowNode1" presStyleIdx="0" presStyleCnt="4">
        <dgm:presLayoutVars>
          <dgm:bulletEnabled val="1"/>
        </dgm:presLayoutVars>
      </dgm:prSet>
      <dgm:spPr/>
    </dgm:pt>
    <dgm:pt modelId="{8AD097CB-3B1B-7848-8DBF-10C65FB18593}" type="pres">
      <dgm:prSet presAssocID="{868D5F22-8BD0-4589-84E1-1507EF232EA1}" presName="FiveConn_2-3" presStyleLbl="fgAccFollowNode1" presStyleIdx="1" presStyleCnt="4">
        <dgm:presLayoutVars>
          <dgm:bulletEnabled val="1"/>
        </dgm:presLayoutVars>
      </dgm:prSet>
      <dgm:spPr/>
    </dgm:pt>
    <dgm:pt modelId="{21CEDDBE-500B-7144-B60A-C44594C9D287}" type="pres">
      <dgm:prSet presAssocID="{868D5F22-8BD0-4589-84E1-1507EF232EA1}" presName="FiveConn_3-4" presStyleLbl="fgAccFollowNode1" presStyleIdx="2" presStyleCnt="4">
        <dgm:presLayoutVars>
          <dgm:bulletEnabled val="1"/>
        </dgm:presLayoutVars>
      </dgm:prSet>
      <dgm:spPr/>
    </dgm:pt>
    <dgm:pt modelId="{7B5AB8AF-115F-A34D-9C31-8BF7A0DDF1F6}" type="pres">
      <dgm:prSet presAssocID="{868D5F22-8BD0-4589-84E1-1507EF232EA1}" presName="FiveConn_4-5" presStyleLbl="fgAccFollowNode1" presStyleIdx="3" presStyleCnt="4">
        <dgm:presLayoutVars>
          <dgm:bulletEnabled val="1"/>
        </dgm:presLayoutVars>
      </dgm:prSet>
      <dgm:spPr/>
    </dgm:pt>
    <dgm:pt modelId="{7828B01E-ADD7-924D-9314-C7344F583E3A}" type="pres">
      <dgm:prSet presAssocID="{868D5F22-8BD0-4589-84E1-1507EF232EA1}" presName="FiveNodes_1_text" presStyleLbl="node1" presStyleIdx="4" presStyleCnt="5">
        <dgm:presLayoutVars>
          <dgm:bulletEnabled val="1"/>
        </dgm:presLayoutVars>
      </dgm:prSet>
      <dgm:spPr/>
    </dgm:pt>
    <dgm:pt modelId="{A079E8FC-709E-3E42-BDC2-26784EE0624C}" type="pres">
      <dgm:prSet presAssocID="{868D5F22-8BD0-4589-84E1-1507EF232EA1}" presName="FiveNodes_2_text" presStyleLbl="node1" presStyleIdx="4" presStyleCnt="5">
        <dgm:presLayoutVars>
          <dgm:bulletEnabled val="1"/>
        </dgm:presLayoutVars>
      </dgm:prSet>
      <dgm:spPr/>
    </dgm:pt>
    <dgm:pt modelId="{E9E0EFE2-4ECC-D14F-8347-E18E3A46253B}" type="pres">
      <dgm:prSet presAssocID="{868D5F22-8BD0-4589-84E1-1507EF232EA1}" presName="FiveNodes_3_text" presStyleLbl="node1" presStyleIdx="4" presStyleCnt="5">
        <dgm:presLayoutVars>
          <dgm:bulletEnabled val="1"/>
        </dgm:presLayoutVars>
      </dgm:prSet>
      <dgm:spPr/>
    </dgm:pt>
    <dgm:pt modelId="{0DE69E4F-4720-5342-A19D-6105641F8231}" type="pres">
      <dgm:prSet presAssocID="{868D5F22-8BD0-4589-84E1-1507EF232EA1}" presName="FiveNodes_4_text" presStyleLbl="node1" presStyleIdx="4" presStyleCnt="5">
        <dgm:presLayoutVars>
          <dgm:bulletEnabled val="1"/>
        </dgm:presLayoutVars>
      </dgm:prSet>
      <dgm:spPr/>
    </dgm:pt>
    <dgm:pt modelId="{D2ABFB91-2842-4B4D-9C1B-95B7E473AFBC}" type="pres">
      <dgm:prSet presAssocID="{868D5F22-8BD0-4589-84E1-1507EF232EA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36C8C09-4CE0-C941-B0D7-538B26CF47CF}" type="presOf" srcId="{AAA8CC9F-AB1C-4EB4-9480-EB919A9DF24D}" destId="{D2ABFB91-2842-4B4D-9C1B-95B7E473AFBC}" srcOrd="1" destOrd="0" presId="urn:microsoft.com/office/officeart/2005/8/layout/vProcess5"/>
    <dgm:cxn modelId="{F2C4AE22-090A-7A45-9586-AD5423AEEE8C}" type="presOf" srcId="{F1CE4B67-7950-419D-B27C-9DF44D74D9C3}" destId="{6C80288D-D70B-A44A-851C-7F8ED87D7A34}" srcOrd="0" destOrd="0" presId="urn:microsoft.com/office/officeart/2005/8/layout/vProcess5"/>
    <dgm:cxn modelId="{04467226-CC96-7D45-A23C-3B3FBBAEA4CF}" type="presOf" srcId="{B7A2B4C8-9B41-4AFC-826C-51CC1A2B5698}" destId="{7B5AB8AF-115F-A34D-9C31-8BF7A0DDF1F6}" srcOrd="0" destOrd="0" presId="urn:microsoft.com/office/officeart/2005/8/layout/vProcess5"/>
    <dgm:cxn modelId="{D1D08D2F-DE41-4F0F-B303-78B35F68DDB2}" srcId="{868D5F22-8BD0-4589-84E1-1507EF232EA1}" destId="{4879D0C6-0087-460E-8854-CE66BBB4B137}" srcOrd="0" destOrd="0" parTransId="{8B277BD1-0495-4DB8-8ECA-8279435EAA8A}" sibTransId="{FC0A4CAC-E806-4A3E-9FFF-750908DF4846}"/>
    <dgm:cxn modelId="{D129F04C-D4EA-324C-B442-31F5877B5A7D}" type="presOf" srcId="{F1CE4B67-7950-419D-B27C-9DF44D74D9C3}" destId="{0DE69E4F-4720-5342-A19D-6105641F8231}" srcOrd="1" destOrd="0" presId="urn:microsoft.com/office/officeart/2005/8/layout/vProcess5"/>
    <dgm:cxn modelId="{DFDD9251-8423-6E44-AC79-73229D964DBA}" type="presOf" srcId="{71C27AE0-419B-4FC7-A1EB-D8BFC639DBC2}" destId="{D3C78A82-C3FE-2041-8286-57433A63925F}" srcOrd="0" destOrd="0" presId="urn:microsoft.com/office/officeart/2005/8/layout/vProcess5"/>
    <dgm:cxn modelId="{0B2EBB52-D49B-8A4A-8659-F35498645E65}" type="presOf" srcId="{80B9BED4-FEB9-4696-8561-2DA551887F90}" destId="{8AD097CB-3B1B-7848-8DBF-10C65FB18593}" srcOrd="0" destOrd="0" presId="urn:microsoft.com/office/officeart/2005/8/layout/vProcess5"/>
    <dgm:cxn modelId="{A761A276-5909-4DB4-9B2B-94CEFBA14F53}" srcId="{868D5F22-8BD0-4589-84E1-1507EF232EA1}" destId="{78D0625A-692C-45B1-81AA-13315E70E6A1}" srcOrd="1" destOrd="0" parTransId="{2F76B7C6-C2EF-4AB2-B6AB-0F40E9BCEB97}" sibTransId="{80B9BED4-FEB9-4696-8561-2DA551887F90}"/>
    <dgm:cxn modelId="{435D5D81-A22F-1F49-8FE6-4540CCD078F9}" type="presOf" srcId="{046A0C75-3E22-488A-B783-0A7B42267C76}" destId="{21CEDDBE-500B-7144-B60A-C44594C9D287}" srcOrd="0" destOrd="0" presId="urn:microsoft.com/office/officeart/2005/8/layout/vProcess5"/>
    <dgm:cxn modelId="{C95FFE98-01D7-3C4E-89E8-622C2F19EECF}" type="presOf" srcId="{4879D0C6-0087-460E-8854-CE66BBB4B137}" destId="{1DD377C0-F1D6-474C-9B36-C0CEA71F649A}" srcOrd="0" destOrd="0" presId="urn:microsoft.com/office/officeart/2005/8/layout/vProcess5"/>
    <dgm:cxn modelId="{EA287BAC-0D20-40FA-990E-A66C39EBD443}" srcId="{868D5F22-8BD0-4589-84E1-1507EF232EA1}" destId="{F1CE4B67-7950-419D-B27C-9DF44D74D9C3}" srcOrd="3" destOrd="0" parTransId="{31E3FEEE-AA34-4E2B-8555-83E3EDC870DA}" sibTransId="{B7A2B4C8-9B41-4AFC-826C-51CC1A2B5698}"/>
    <dgm:cxn modelId="{05117CB1-0B0B-4DE9-8BD0-AF055BB8AAB2}" srcId="{868D5F22-8BD0-4589-84E1-1507EF232EA1}" destId="{71C27AE0-419B-4FC7-A1EB-D8BFC639DBC2}" srcOrd="2" destOrd="0" parTransId="{C50E83E9-379C-4226-81D1-1CDD1312CCC9}" sibTransId="{046A0C75-3E22-488A-B783-0A7B42267C76}"/>
    <dgm:cxn modelId="{53E3D1BD-7041-CE49-A117-4EFE687470C4}" type="presOf" srcId="{4879D0C6-0087-460E-8854-CE66BBB4B137}" destId="{7828B01E-ADD7-924D-9314-C7344F583E3A}" srcOrd="1" destOrd="0" presId="urn:microsoft.com/office/officeart/2005/8/layout/vProcess5"/>
    <dgm:cxn modelId="{C17AC7C1-8C8E-1F43-889C-82F39751B90A}" type="presOf" srcId="{71C27AE0-419B-4FC7-A1EB-D8BFC639DBC2}" destId="{E9E0EFE2-4ECC-D14F-8347-E18E3A46253B}" srcOrd="1" destOrd="0" presId="urn:microsoft.com/office/officeart/2005/8/layout/vProcess5"/>
    <dgm:cxn modelId="{778993C5-AA49-844C-A1D7-A103ED0AE942}" type="presOf" srcId="{868D5F22-8BD0-4589-84E1-1507EF232EA1}" destId="{A2FC6E4F-F72A-FF40-A066-0AC86A75DC16}" srcOrd="0" destOrd="0" presId="urn:microsoft.com/office/officeart/2005/8/layout/vProcess5"/>
    <dgm:cxn modelId="{EE60D5C8-9AC8-3942-A8F4-CF2F68C7DE6E}" type="presOf" srcId="{AAA8CC9F-AB1C-4EB4-9480-EB919A9DF24D}" destId="{9194A006-9037-C741-B4EA-306CB688187D}" srcOrd="0" destOrd="0" presId="urn:microsoft.com/office/officeart/2005/8/layout/vProcess5"/>
    <dgm:cxn modelId="{5FB51FD5-ACE6-E346-8A71-1EBFCDEC8907}" type="presOf" srcId="{FC0A4CAC-E806-4A3E-9FFF-750908DF4846}" destId="{D69D45AF-9D36-4A4F-9C17-A4EAC0DB5C40}" srcOrd="0" destOrd="0" presId="urn:microsoft.com/office/officeart/2005/8/layout/vProcess5"/>
    <dgm:cxn modelId="{72B44BE3-BFAB-8548-858A-D814AE8CE61B}" type="presOf" srcId="{78D0625A-692C-45B1-81AA-13315E70E6A1}" destId="{194D233F-A3F2-EE4F-8C46-46F9B90025B5}" srcOrd="0" destOrd="0" presId="urn:microsoft.com/office/officeart/2005/8/layout/vProcess5"/>
    <dgm:cxn modelId="{F17BD4E4-7901-0F42-873B-91900A35037E}" type="presOf" srcId="{78D0625A-692C-45B1-81AA-13315E70E6A1}" destId="{A079E8FC-709E-3E42-BDC2-26784EE0624C}" srcOrd="1" destOrd="0" presId="urn:microsoft.com/office/officeart/2005/8/layout/vProcess5"/>
    <dgm:cxn modelId="{65D50CF0-EA6B-476E-A489-760BFF5A6C0E}" srcId="{868D5F22-8BD0-4589-84E1-1507EF232EA1}" destId="{AAA8CC9F-AB1C-4EB4-9480-EB919A9DF24D}" srcOrd="4" destOrd="0" parTransId="{654540D0-2203-432B-8620-128A37A2E6A2}" sibTransId="{02424744-8C3E-483F-B7CD-D34F5F0307C3}"/>
    <dgm:cxn modelId="{4AE82A5A-AAB6-CB40-8749-05A56DBE8555}" type="presParOf" srcId="{A2FC6E4F-F72A-FF40-A066-0AC86A75DC16}" destId="{5DD982C5-9943-A444-8A0B-0B844E7AD2B6}" srcOrd="0" destOrd="0" presId="urn:microsoft.com/office/officeart/2005/8/layout/vProcess5"/>
    <dgm:cxn modelId="{FF03CA13-6FA3-2145-A292-B1E6134D35D2}" type="presParOf" srcId="{A2FC6E4F-F72A-FF40-A066-0AC86A75DC16}" destId="{1DD377C0-F1D6-474C-9B36-C0CEA71F649A}" srcOrd="1" destOrd="0" presId="urn:microsoft.com/office/officeart/2005/8/layout/vProcess5"/>
    <dgm:cxn modelId="{1E1603B0-5FAD-934A-9911-E1534A84CAF3}" type="presParOf" srcId="{A2FC6E4F-F72A-FF40-A066-0AC86A75DC16}" destId="{194D233F-A3F2-EE4F-8C46-46F9B90025B5}" srcOrd="2" destOrd="0" presId="urn:microsoft.com/office/officeart/2005/8/layout/vProcess5"/>
    <dgm:cxn modelId="{5E383E11-50BF-944E-936B-659CD2985272}" type="presParOf" srcId="{A2FC6E4F-F72A-FF40-A066-0AC86A75DC16}" destId="{D3C78A82-C3FE-2041-8286-57433A63925F}" srcOrd="3" destOrd="0" presId="urn:microsoft.com/office/officeart/2005/8/layout/vProcess5"/>
    <dgm:cxn modelId="{5292FD07-F9E7-A342-941A-988EB513C684}" type="presParOf" srcId="{A2FC6E4F-F72A-FF40-A066-0AC86A75DC16}" destId="{6C80288D-D70B-A44A-851C-7F8ED87D7A34}" srcOrd="4" destOrd="0" presId="urn:microsoft.com/office/officeart/2005/8/layout/vProcess5"/>
    <dgm:cxn modelId="{CF1C90F3-E537-AB4B-90F2-6481E5697430}" type="presParOf" srcId="{A2FC6E4F-F72A-FF40-A066-0AC86A75DC16}" destId="{9194A006-9037-C741-B4EA-306CB688187D}" srcOrd="5" destOrd="0" presId="urn:microsoft.com/office/officeart/2005/8/layout/vProcess5"/>
    <dgm:cxn modelId="{5F4167B3-0BCF-8E46-941E-A38A025F206E}" type="presParOf" srcId="{A2FC6E4F-F72A-FF40-A066-0AC86A75DC16}" destId="{D69D45AF-9D36-4A4F-9C17-A4EAC0DB5C40}" srcOrd="6" destOrd="0" presId="urn:microsoft.com/office/officeart/2005/8/layout/vProcess5"/>
    <dgm:cxn modelId="{08BB056C-8E5C-604A-AF75-FF738D37BC66}" type="presParOf" srcId="{A2FC6E4F-F72A-FF40-A066-0AC86A75DC16}" destId="{8AD097CB-3B1B-7848-8DBF-10C65FB18593}" srcOrd="7" destOrd="0" presId="urn:microsoft.com/office/officeart/2005/8/layout/vProcess5"/>
    <dgm:cxn modelId="{3C26BB07-5EC3-3046-8EA9-BD08A194FD62}" type="presParOf" srcId="{A2FC6E4F-F72A-FF40-A066-0AC86A75DC16}" destId="{21CEDDBE-500B-7144-B60A-C44594C9D287}" srcOrd="8" destOrd="0" presId="urn:microsoft.com/office/officeart/2005/8/layout/vProcess5"/>
    <dgm:cxn modelId="{418F3C1F-5D36-6B40-ACAF-7429898B75D2}" type="presParOf" srcId="{A2FC6E4F-F72A-FF40-A066-0AC86A75DC16}" destId="{7B5AB8AF-115F-A34D-9C31-8BF7A0DDF1F6}" srcOrd="9" destOrd="0" presId="urn:microsoft.com/office/officeart/2005/8/layout/vProcess5"/>
    <dgm:cxn modelId="{C0A71B88-2369-0F4D-80CB-8E17D478F9D6}" type="presParOf" srcId="{A2FC6E4F-F72A-FF40-A066-0AC86A75DC16}" destId="{7828B01E-ADD7-924D-9314-C7344F583E3A}" srcOrd="10" destOrd="0" presId="urn:microsoft.com/office/officeart/2005/8/layout/vProcess5"/>
    <dgm:cxn modelId="{BCA26045-BB8D-794E-BE61-76F0114EBAAB}" type="presParOf" srcId="{A2FC6E4F-F72A-FF40-A066-0AC86A75DC16}" destId="{A079E8FC-709E-3E42-BDC2-26784EE0624C}" srcOrd="11" destOrd="0" presId="urn:microsoft.com/office/officeart/2005/8/layout/vProcess5"/>
    <dgm:cxn modelId="{4917132C-7BDE-6241-A84D-4BBECB4A33E0}" type="presParOf" srcId="{A2FC6E4F-F72A-FF40-A066-0AC86A75DC16}" destId="{E9E0EFE2-4ECC-D14F-8347-E18E3A46253B}" srcOrd="12" destOrd="0" presId="urn:microsoft.com/office/officeart/2005/8/layout/vProcess5"/>
    <dgm:cxn modelId="{B9CA7F3B-5944-504C-A349-A68D59751DE1}" type="presParOf" srcId="{A2FC6E4F-F72A-FF40-A066-0AC86A75DC16}" destId="{0DE69E4F-4720-5342-A19D-6105641F8231}" srcOrd="13" destOrd="0" presId="urn:microsoft.com/office/officeart/2005/8/layout/vProcess5"/>
    <dgm:cxn modelId="{E8E4D2C9-21D7-A844-8A93-9A7A1C8F710E}" type="presParOf" srcId="{A2FC6E4F-F72A-FF40-A066-0AC86A75DC16}" destId="{D2ABFB91-2842-4B4D-9C1B-95B7E473AFB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377C0-F1D6-474C-9B36-C0CEA71F649A}">
      <dsp:nvSpPr>
        <dsp:cNvPr id="0" name=""/>
        <dsp:cNvSpPr/>
      </dsp:nvSpPr>
      <dsp:spPr>
        <a:xfrm>
          <a:off x="0" y="0"/>
          <a:ext cx="8554448" cy="62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3 types namely-H1,H2,H3 receptors.</a:t>
          </a:r>
          <a:endParaRPr lang="en-US" sz="1700" kern="1200"/>
        </a:p>
      </dsp:txBody>
      <dsp:txXfrm>
        <a:off x="18305" y="18305"/>
        <a:ext cx="7806922" cy="588371"/>
      </dsp:txXfrm>
    </dsp:sp>
    <dsp:sp modelId="{194D233F-A3F2-EE4F-8C46-46F9B90025B5}">
      <dsp:nvSpPr>
        <dsp:cNvPr id="0" name=""/>
        <dsp:cNvSpPr/>
      </dsp:nvSpPr>
      <dsp:spPr>
        <a:xfrm>
          <a:off x="638806" y="711784"/>
          <a:ext cx="8554448" cy="62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Found in brain&amp;peripheral tissues</a:t>
          </a:r>
          <a:endParaRPr lang="en-US" sz="1700" kern="1200"/>
        </a:p>
      </dsp:txBody>
      <dsp:txXfrm>
        <a:off x="657111" y="730089"/>
        <a:ext cx="7472794" cy="588371"/>
      </dsp:txXfrm>
    </dsp:sp>
    <dsp:sp modelId="{D3C78A82-C3FE-2041-8286-57433A63925F}">
      <dsp:nvSpPr>
        <dsp:cNvPr id="0" name=""/>
        <dsp:cNvSpPr/>
      </dsp:nvSpPr>
      <dsp:spPr>
        <a:xfrm>
          <a:off x="1277612" y="1423568"/>
          <a:ext cx="8554448" cy="62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H1 receptors: attached to phospholipids C.it mediate inflammation &amp;allergy.</a:t>
          </a:r>
          <a:endParaRPr lang="en-US" sz="1700" kern="1200" dirty="0"/>
        </a:p>
      </dsp:txBody>
      <dsp:txXfrm>
        <a:off x="1295917" y="1441873"/>
        <a:ext cx="7472794" cy="588371"/>
      </dsp:txXfrm>
    </dsp:sp>
    <dsp:sp modelId="{6C80288D-D70B-A44A-851C-7F8ED87D7A34}">
      <dsp:nvSpPr>
        <dsp:cNvPr id="0" name=""/>
        <dsp:cNvSpPr/>
      </dsp:nvSpPr>
      <dsp:spPr>
        <a:xfrm>
          <a:off x="1916418" y="2135352"/>
          <a:ext cx="8554448" cy="62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H2 receptors:acts by increasing intracellular cAMP.found in gastric mucosa&amp;mediate gastric acid secretion. </a:t>
          </a:r>
          <a:endParaRPr lang="en-US" sz="1700" kern="1200"/>
        </a:p>
      </dsp:txBody>
      <dsp:txXfrm>
        <a:off x="1934723" y="2153657"/>
        <a:ext cx="7472794" cy="588371"/>
      </dsp:txXfrm>
    </dsp:sp>
    <dsp:sp modelId="{9194A006-9037-C741-B4EA-306CB688187D}">
      <dsp:nvSpPr>
        <dsp:cNvPr id="0" name=""/>
        <dsp:cNvSpPr/>
      </dsp:nvSpPr>
      <dsp:spPr>
        <a:xfrm>
          <a:off x="2555225" y="2847136"/>
          <a:ext cx="8554448" cy="62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H3 receptors:found in CNS,in presynaptic membrane. Inhibit release of histamine &amp;other NT from presynaptic nerve terminals.</a:t>
          </a:r>
          <a:endParaRPr lang="en-US" sz="1700" kern="1200"/>
        </a:p>
      </dsp:txBody>
      <dsp:txXfrm>
        <a:off x="2573530" y="2865441"/>
        <a:ext cx="7472794" cy="588371"/>
      </dsp:txXfrm>
    </dsp:sp>
    <dsp:sp modelId="{D69D45AF-9D36-4A4F-9C17-A4EAC0DB5C40}">
      <dsp:nvSpPr>
        <dsp:cNvPr id="0" name=""/>
        <dsp:cNvSpPr/>
      </dsp:nvSpPr>
      <dsp:spPr>
        <a:xfrm>
          <a:off x="8148211" y="456583"/>
          <a:ext cx="406237" cy="406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239614" y="456583"/>
        <a:ext cx="223431" cy="305693"/>
      </dsp:txXfrm>
    </dsp:sp>
    <dsp:sp modelId="{8AD097CB-3B1B-7848-8DBF-10C65FB18593}">
      <dsp:nvSpPr>
        <dsp:cNvPr id="0" name=""/>
        <dsp:cNvSpPr/>
      </dsp:nvSpPr>
      <dsp:spPr>
        <a:xfrm>
          <a:off x="8787017" y="1168367"/>
          <a:ext cx="406237" cy="406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878420" y="1168367"/>
        <a:ext cx="223431" cy="305693"/>
      </dsp:txXfrm>
    </dsp:sp>
    <dsp:sp modelId="{21CEDDBE-500B-7144-B60A-C44594C9D287}">
      <dsp:nvSpPr>
        <dsp:cNvPr id="0" name=""/>
        <dsp:cNvSpPr/>
      </dsp:nvSpPr>
      <dsp:spPr>
        <a:xfrm>
          <a:off x="9425823" y="1869735"/>
          <a:ext cx="406237" cy="406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517226" y="1869735"/>
        <a:ext cx="223431" cy="305693"/>
      </dsp:txXfrm>
    </dsp:sp>
    <dsp:sp modelId="{7B5AB8AF-115F-A34D-9C31-8BF7A0DDF1F6}">
      <dsp:nvSpPr>
        <dsp:cNvPr id="0" name=""/>
        <dsp:cNvSpPr/>
      </dsp:nvSpPr>
      <dsp:spPr>
        <a:xfrm>
          <a:off x="10064629" y="2588463"/>
          <a:ext cx="406237" cy="406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0156032" y="2588463"/>
        <a:ext cx="223431" cy="305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 dirty="0"/>
              <a:t>Local hormones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/>
          <a:p>
            <a:r>
              <a:rPr lang="en-US" dirty="0"/>
              <a:t>MOULIKA S</a:t>
            </a:r>
          </a:p>
        </p:txBody>
      </p:sp>
      <p:pic>
        <p:nvPicPr>
          <p:cNvPr id="1026" name="Picture 2" descr="105,516 Hormones Images, Stock Photos &amp; Vectors | Shutterstock">
            <a:extLst>
              <a:ext uri="{FF2B5EF4-FFF2-40B4-BE49-F238E27FC236}">
                <a16:creationId xmlns:a16="http://schemas.microsoft.com/office/drawing/2014/main" id="{32AAFD50-92E2-99A0-A8B0-3004D84C3D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6" b="21776"/>
          <a:stretch>
            <a:fillRect/>
          </a:stretch>
        </p:blipFill>
        <p:spPr bwMode="auto">
          <a:xfrm>
            <a:off x="463296" y="3146841"/>
            <a:ext cx="11265408" cy="35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5306-2022-1C30-5A5A-5BC4BBF9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27" y="563419"/>
            <a:ext cx="11905673" cy="6225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u="sng" dirty="0">
                <a:latin typeface="Britannic Bold" panose="020B0903060703020204" pitchFamily="34" charset="0"/>
              </a:rPr>
              <a:t>KIDNEY:</a:t>
            </a:r>
          </a:p>
          <a:p>
            <a:pPr marL="0" indent="0">
              <a:buNone/>
            </a:pPr>
            <a:r>
              <a:rPr lang="en-IN" dirty="0"/>
              <a:t>		# Has mild antidiuretic effect.</a:t>
            </a:r>
          </a:p>
          <a:p>
            <a:pPr marL="0" indent="0">
              <a:buNone/>
            </a:pPr>
            <a:r>
              <a:rPr lang="en-IN" dirty="0"/>
              <a:t>		# Prevents diuresis by </a:t>
            </a:r>
            <a:r>
              <a:rPr lang="en-IN" dirty="0" err="1"/>
              <a:t>decearsing</a:t>
            </a:r>
            <a:r>
              <a:rPr lang="en-IN" dirty="0"/>
              <a:t> GER.</a:t>
            </a:r>
          </a:p>
          <a:p>
            <a:pPr marL="0" indent="0">
              <a:buNone/>
            </a:pPr>
            <a:r>
              <a:rPr lang="en-IN" dirty="0"/>
              <a:t>		# Cause-</a:t>
            </a:r>
            <a:r>
              <a:rPr lang="en-IN" dirty="0" err="1"/>
              <a:t>uretric</a:t>
            </a:r>
            <a:r>
              <a:rPr lang="en-IN" dirty="0"/>
              <a:t> </a:t>
            </a:r>
            <a:r>
              <a:rPr lang="en-IN" dirty="0" err="1"/>
              <a:t>sparm</a:t>
            </a:r>
            <a:r>
              <a:rPr lang="en-IN" dirty="0"/>
              <a:t> and temporarily steps urination.</a:t>
            </a:r>
          </a:p>
          <a:p>
            <a:pPr marL="0" indent="0">
              <a:buNone/>
            </a:pPr>
            <a:r>
              <a:rPr lang="en-IN" sz="2600" u="sng" dirty="0">
                <a:latin typeface="Britannic Bold" panose="020B0903060703020204" pitchFamily="34" charset="0"/>
              </a:rPr>
              <a:t>GIT: </a:t>
            </a:r>
          </a:p>
          <a:p>
            <a:pPr marL="0" indent="0">
              <a:buNone/>
            </a:pPr>
            <a:r>
              <a:rPr lang="en-IN" dirty="0"/>
              <a:t>		# Stimulates GI secretion and motility.</a:t>
            </a:r>
          </a:p>
          <a:p>
            <a:pPr marL="0" indent="0">
              <a:buNone/>
            </a:pPr>
            <a:r>
              <a:rPr lang="en-IN" dirty="0"/>
              <a:t>		# Promotes peristalsis and produce </a:t>
            </a:r>
            <a:r>
              <a:rPr lang="en-IN" dirty="0" err="1"/>
              <a:t>diarrha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800" u="sng" dirty="0">
                <a:latin typeface="Britannic Bold" panose="020B0903060703020204" pitchFamily="34" charset="0"/>
              </a:rPr>
              <a:t>CNS:</a:t>
            </a:r>
          </a:p>
          <a:p>
            <a:pPr marL="0" indent="0">
              <a:buNone/>
            </a:pPr>
            <a:r>
              <a:rPr lang="en-IN" dirty="0"/>
              <a:t>		# </a:t>
            </a:r>
            <a:r>
              <a:rPr lang="en-IN" dirty="0" err="1"/>
              <a:t>Resphespinal</a:t>
            </a:r>
            <a:r>
              <a:rPr lang="en-IN" dirty="0"/>
              <a:t> system (on stimulation produces analgesia).</a:t>
            </a:r>
          </a:p>
          <a:p>
            <a:pPr marL="0" indent="0">
              <a:buNone/>
            </a:pPr>
            <a:r>
              <a:rPr lang="en-IN" dirty="0"/>
              <a:t>		# 5-HT3 receptors includes vomiting, 5-HT6 &amp; 5-HT7 are distributed </a:t>
            </a:r>
            <a:r>
              <a:rPr lang="en-IN" dirty="0" err="1"/>
              <a:t>throught</a:t>
            </a:r>
            <a:r>
              <a:rPr lang="en-IN" dirty="0"/>
              <a:t> limbic system, neocortex and spinal 				cord.</a:t>
            </a:r>
          </a:p>
          <a:p>
            <a:pPr marL="0" indent="0">
              <a:buNone/>
            </a:pPr>
            <a:r>
              <a:rPr lang="en-IN" sz="2600" u="sng" dirty="0">
                <a:latin typeface="Britannic Bold" panose="020B0903060703020204" pitchFamily="34" charset="0"/>
              </a:rPr>
              <a:t>CENTRAL FUNCTIONS:</a:t>
            </a:r>
          </a:p>
          <a:p>
            <a:pPr marL="0" indent="0">
              <a:buNone/>
            </a:pPr>
            <a:r>
              <a:rPr lang="en-IN" dirty="0"/>
              <a:t>		# Inhibits transmission of pain impulses.</a:t>
            </a:r>
          </a:p>
          <a:p>
            <a:pPr marL="0" indent="0">
              <a:buNone/>
            </a:pPr>
            <a:r>
              <a:rPr lang="en-IN" dirty="0"/>
              <a:t>		# Stimulate prolactin secretion.</a:t>
            </a:r>
          </a:p>
          <a:p>
            <a:pPr marL="0" indent="0">
              <a:buNone/>
            </a:pPr>
            <a:r>
              <a:rPr lang="en-IN" dirty="0"/>
              <a:t>		# Regulates circadian rhythm.</a:t>
            </a:r>
          </a:p>
          <a:p>
            <a:pPr marL="0" indent="0">
              <a:buNone/>
            </a:pPr>
            <a:r>
              <a:rPr lang="en-IN" dirty="0"/>
              <a:t>		# Strong antidepressant.</a:t>
            </a:r>
          </a:p>
          <a:p>
            <a:pPr marL="0" indent="0">
              <a:buNone/>
            </a:pPr>
            <a:r>
              <a:rPr lang="en-IN" dirty="0"/>
              <a:t>		# Suppresses sleep.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28D50-20CA-8037-8190-A327C27B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8D475-1487-9943-1065-F55B50A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3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45DE-C4C1-5349-4320-79733381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PROSTAGLANDINS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4B82-4E52-E527-CA55-00AA7A4B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01" y="1989882"/>
            <a:ext cx="7024759" cy="3634486"/>
          </a:xfrm>
        </p:spPr>
        <p:txBody>
          <a:bodyPr/>
          <a:lstStyle/>
          <a:p>
            <a:r>
              <a:rPr lang="en-IN" dirty="0"/>
              <a:t>By von </a:t>
            </a:r>
            <a:r>
              <a:rPr lang="en-IN" dirty="0" err="1"/>
              <a:t>euler</a:t>
            </a:r>
            <a:r>
              <a:rPr lang="en-IN" dirty="0"/>
              <a:t>.</a:t>
            </a:r>
          </a:p>
          <a:p>
            <a:r>
              <a:rPr lang="en-IN" dirty="0"/>
              <a:t>Found in various tissue of body.</a:t>
            </a:r>
          </a:p>
          <a:p>
            <a:r>
              <a:rPr lang="en-IN" dirty="0"/>
              <a:t>They are 20-carbon unsaturated fatty acids containing cyclopentane ring.</a:t>
            </a:r>
          </a:p>
          <a:p>
            <a:r>
              <a:rPr lang="en-IN" dirty="0"/>
              <a:t>TYPES:</a:t>
            </a:r>
          </a:p>
          <a:p>
            <a:pPr marL="0" indent="0">
              <a:buNone/>
            </a:pPr>
            <a:r>
              <a:rPr lang="en-IN" dirty="0"/>
              <a:t>              PGE, PGF, PGI, PFH and PGA (common).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C2320-9D4C-E603-A7FB-BF3BFA22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8C436-80BB-4B88-2F4E-DE7AE45D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6608-B990-504C-68A3-244B6EF4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Prostaglandin Images – Browse 427 Stock Photos, Vectors, and Video | Adobe  Stock">
            <a:extLst>
              <a:ext uri="{FF2B5EF4-FFF2-40B4-BE49-F238E27FC236}">
                <a16:creationId xmlns:a16="http://schemas.microsoft.com/office/drawing/2014/main" id="{DDAEB37E-5A87-38B8-CBF9-A0405090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418" y="1719072"/>
            <a:ext cx="5024582" cy="411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4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2D70-FCB5-1BF5-44F7-91719D4C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18" y="729673"/>
            <a:ext cx="11896437" cy="6128327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PHYSIOLOGICAL ACTIONS:</a:t>
            </a:r>
          </a:p>
          <a:p>
            <a:pPr marL="0" indent="0">
              <a:buNone/>
            </a:pPr>
            <a:r>
              <a:rPr lang="en-IN" dirty="0"/>
              <a:t>		All tissue of body.</a:t>
            </a:r>
          </a:p>
          <a:p>
            <a:pPr marL="0" indent="0">
              <a:buNone/>
            </a:pPr>
            <a:r>
              <a:rPr lang="en-IN" dirty="0"/>
              <a:t>		Mainly involved in control of functions of various organ systems, </a:t>
            </a:r>
            <a:r>
              <a:rPr lang="en-IN" dirty="0" err="1"/>
              <a:t>hemostasis</a:t>
            </a:r>
            <a:r>
              <a:rPr lang="en-IN" dirty="0"/>
              <a:t> and metabolism and inflammation.</a:t>
            </a:r>
          </a:p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CVS:</a:t>
            </a:r>
          </a:p>
          <a:p>
            <a:pPr marL="0" indent="0">
              <a:buNone/>
            </a:pPr>
            <a:r>
              <a:rPr lang="en-IN" dirty="0"/>
              <a:t>		PGA &amp; PGA2 cause peripheral </a:t>
            </a:r>
            <a:r>
              <a:rPr lang="en-IN" dirty="0" err="1"/>
              <a:t>artiolar</a:t>
            </a:r>
            <a:r>
              <a:rPr lang="en-IN" dirty="0"/>
              <a:t> dilation.</a:t>
            </a:r>
          </a:p>
          <a:p>
            <a:pPr marL="0" indent="0">
              <a:buNone/>
            </a:pPr>
            <a:r>
              <a:rPr lang="en-IN" dirty="0"/>
              <a:t>		Facilitate </a:t>
            </a:r>
            <a:r>
              <a:rPr lang="en-IN" dirty="0" err="1"/>
              <a:t>Lutealysis</a:t>
            </a:r>
            <a:r>
              <a:rPr lang="en-IN" dirty="0"/>
              <a:t> (decreases </a:t>
            </a:r>
            <a:r>
              <a:rPr lang="en-IN" dirty="0" err="1"/>
              <a:t>secrtion</a:t>
            </a:r>
            <a:r>
              <a:rPr lang="en-IN" dirty="0"/>
              <a:t> of progesterone).</a:t>
            </a:r>
            <a:br>
              <a:rPr lang="en-IN" dirty="0"/>
            </a:br>
            <a:r>
              <a:rPr lang="en-IN" dirty="0"/>
              <a:t>		Increase in uterine fluid.</a:t>
            </a:r>
          </a:p>
          <a:p>
            <a:pPr marL="0" indent="0">
              <a:buNone/>
            </a:pPr>
            <a:r>
              <a:rPr lang="en-IN" dirty="0"/>
              <a:t>		Increase 	</a:t>
            </a:r>
            <a:r>
              <a:rPr lang="en-IN" dirty="0" err="1"/>
              <a:t>secrtion</a:t>
            </a:r>
            <a:r>
              <a:rPr lang="en-IN" dirty="0"/>
              <a:t> of GnRH from </a:t>
            </a:r>
            <a:r>
              <a:rPr lang="en-IN" dirty="0" err="1"/>
              <a:t>hyphalamus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RS:</a:t>
            </a:r>
            <a:br>
              <a:rPr lang="en-IN" dirty="0"/>
            </a:br>
            <a:r>
              <a:rPr lang="en-IN" dirty="0"/>
              <a:t>		</a:t>
            </a:r>
            <a:r>
              <a:rPr lang="en-IN" dirty="0" err="1"/>
              <a:t>Prostagladin</a:t>
            </a:r>
            <a:r>
              <a:rPr lang="en-IN" dirty="0"/>
              <a:t> E causes bronchodilation whereas.</a:t>
            </a:r>
          </a:p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PGF2:</a:t>
            </a:r>
          </a:p>
          <a:p>
            <a:pPr marL="0" indent="0">
              <a:buNone/>
            </a:pPr>
            <a:r>
              <a:rPr lang="en-IN" dirty="0"/>
              <a:t>		Produces bronchoconstriction.</a:t>
            </a:r>
          </a:p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HEMOSTASIS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2A3CD-76FF-ED9C-0AC6-5B2F5421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3C014-B712-F076-385D-89A85A84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CF84-4250-426F-CE99-2F7A69FF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4321-6C60-9030-7A4F-00C50CAB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28" y="600364"/>
            <a:ext cx="11684000" cy="6257636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GI:</a:t>
            </a:r>
          </a:p>
          <a:p>
            <a:pPr marL="0" indent="0">
              <a:buNone/>
            </a:pPr>
            <a:r>
              <a:rPr lang="en-IN" dirty="0"/>
              <a:t>		Inhibit absorption of sodium and water.</a:t>
            </a:r>
          </a:p>
          <a:p>
            <a:pPr marL="0" indent="0">
              <a:buNone/>
            </a:pPr>
            <a:r>
              <a:rPr lang="en-IN" dirty="0"/>
              <a:t>		Watery </a:t>
            </a:r>
            <a:r>
              <a:rPr lang="en-IN" dirty="0" err="1"/>
              <a:t>diarrea</a:t>
            </a:r>
            <a:r>
              <a:rPr lang="en-IN" dirty="0"/>
              <a:t> produced in cholera is by prostaglandins.</a:t>
            </a:r>
          </a:p>
          <a:p>
            <a:pPr marL="0" indent="0">
              <a:buNone/>
            </a:pPr>
            <a:r>
              <a:rPr lang="en-IN" dirty="0"/>
              <a:t>		Stimulates intestinal </a:t>
            </a:r>
            <a:r>
              <a:rPr lang="en-IN" dirty="0" err="1"/>
              <a:t>mortility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CNS: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Intibits</a:t>
            </a:r>
            <a:r>
              <a:rPr lang="en-IN" dirty="0"/>
              <a:t> release of norepinephrine from nerve ending(PGE).</a:t>
            </a:r>
          </a:p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INFLAMTION:</a:t>
            </a:r>
          </a:p>
          <a:p>
            <a:pPr marL="0" indent="0">
              <a:buNone/>
            </a:pPr>
            <a:r>
              <a:rPr lang="en-IN" dirty="0"/>
              <a:t>		PGE &amp; A increase capillary permeability.</a:t>
            </a:r>
          </a:p>
          <a:p>
            <a:pPr marL="0" indent="0">
              <a:buNone/>
            </a:pPr>
            <a:r>
              <a:rPr lang="en-IN" dirty="0"/>
              <a:t>		Sensitize nerve ending to bradykinin and produces pain.</a:t>
            </a:r>
          </a:p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METABOLISM:</a:t>
            </a:r>
          </a:p>
          <a:p>
            <a:pPr marL="0" indent="0">
              <a:buNone/>
            </a:pPr>
            <a:r>
              <a:rPr lang="en-IN" dirty="0"/>
              <a:t>		PGE, inhibits lipolysis, induced by ACTH, GH, </a:t>
            </a:r>
            <a:r>
              <a:rPr lang="en-IN" dirty="0" err="1"/>
              <a:t>glucagons</a:t>
            </a:r>
            <a:r>
              <a:rPr lang="en-IN" dirty="0"/>
              <a:t> and epinephrine.</a:t>
            </a:r>
          </a:p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CLINICAL CORRELATION:</a:t>
            </a:r>
          </a:p>
          <a:p>
            <a:pPr marL="0" indent="0">
              <a:buNone/>
            </a:pPr>
            <a:r>
              <a:rPr lang="en-IN" dirty="0"/>
              <a:t>		Steroidal anti-inflammatory drugs.</a:t>
            </a:r>
          </a:p>
          <a:p>
            <a:pPr marL="0" indent="0">
              <a:buNone/>
            </a:pPr>
            <a:r>
              <a:rPr lang="en-IN" dirty="0"/>
              <a:t>		Non-steroidal anti-inflammatory drugs.</a:t>
            </a:r>
          </a:p>
        </p:txBody>
      </p:sp>
    </p:spTree>
    <p:extLst>
      <p:ext uri="{BB962C8B-B14F-4D97-AF65-F5344CB8AC3E}">
        <p14:creationId xmlns:p14="http://schemas.microsoft.com/office/powerpoint/2010/main" val="158327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0C38-48EF-B7B9-8BDA-F25C1324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42" y="268732"/>
            <a:ext cx="11029616" cy="987552"/>
          </a:xfrm>
        </p:spPr>
        <p:txBody>
          <a:bodyPr/>
          <a:lstStyle/>
          <a:p>
            <a:r>
              <a:rPr lang="en-IN" dirty="0"/>
              <a:t>CARCINOID SYNDROME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05A7-AF7B-5116-574D-829C89D0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42" y="1313053"/>
            <a:ext cx="7024759" cy="42318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Tumors</a:t>
            </a:r>
            <a:r>
              <a:rPr lang="en-IN" dirty="0"/>
              <a:t> of enterochromaffin cells of GIT or bronchus or pancreas.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Episodic flushing of skin, with hypertension, abdominal pain, </a:t>
            </a:r>
            <a:r>
              <a:rPr lang="en-IN" dirty="0" err="1"/>
              <a:t>diarrea</a:t>
            </a:r>
            <a:r>
              <a:rPr lang="en-IN" dirty="0"/>
              <a:t> and </a:t>
            </a:r>
            <a:r>
              <a:rPr lang="en-IN" dirty="0" err="1"/>
              <a:t>bronchosteriction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Episodic attack due to </a:t>
            </a:r>
            <a:r>
              <a:rPr lang="en-IN" dirty="0" err="1"/>
              <a:t>secrtion</a:t>
            </a:r>
            <a:r>
              <a:rPr lang="en-IN" dirty="0"/>
              <a:t> of various from </a:t>
            </a:r>
            <a:r>
              <a:rPr lang="en-IN" dirty="0" err="1"/>
              <a:t>tumer</a:t>
            </a:r>
            <a:r>
              <a:rPr lang="en-IN" dirty="0"/>
              <a:t> enterochromaffin cells.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Secrete excess of serotonin and histamine.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Diagnosed by excretion of increased amount of 5—HIAA in urine.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23AD0-9EDB-3A8B-3716-F3B2DFC8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965F9-8DA8-33A7-306E-480A78A3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0E079-9CC1-B8BF-5396-39471D6A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0631FF3-973E-7E79-FD59-AEA6E5CD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02" y="1435989"/>
            <a:ext cx="5149081" cy="469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2AA6-9E74-43FC-B452-142C7571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027" y="1916922"/>
            <a:ext cx="3327612" cy="365202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1,000+ Best Thank You Images · 100% Free Download · Pexels Stock Photos">
            <a:extLst>
              <a:ext uri="{FF2B5EF4-FFF2-40B4-BE49-F238E27FC236}">
                <a16:creationId xmlns:a16="http://schemas.microsoft.com/office/drawing/2014/main" id="{F5DEA5F2-CDE3-2500-4862-1FD7983DE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6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/>
          <a:p>
            <a:r>
              <a:rPr lang="en-US" dirty="0"/>
              <a:t>LOCAL HORMONES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88" y="2325212"/>
            <a:ext cx="3561037" cy="397577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      Chemicals that are secreted locally from endocrine tissue &amp; involved in control of local tissue.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        Major Local Hormones-histamine, </a:t>
            </a:r>
            <a:r>
              <a:rPr lang="en-US" dirty="0" err="1"/>
              <a:t>serotoin</a:t>
            </a:r>
            <a:r>
              <a:rPr lang="en-US" dirty="0"/>
              <a:t>, prostaglandin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DFAC773-B88D-4D58-9F49-43222F2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Local Hormones Vs Systemic Hormones.">
            <a:extLst>
              <a:ext uri="{FF2B5EF4-FFF2-40B4-BE49-F238E27FC236}">
                <a16:creationId xmlns:a16="http://schemas.microsoft.com/office/drawing/2014/main" id="{4DACEB66-DD6B-9711-F997-BF3340D4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952" y="597160"/>
            <a:ext cx="8049771" cy="62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98" y="350458"/>
            <a:ext cx="9869558" cy="1478341"/>
          </a:xfrm>
        </p:spPr>
        <p:txBody>
          <a:bodyPr/>
          <a:lstStyle/>
          <a:p>
            <a:r>
              <a:rPr lang="en-US" dirty="0"/>
              <a:t>HISTAMINE, </a:t>
            </a:r>
            <a:r>
              <a:rPr lang="en-US" dirty="0" err="1"/>
              <a:t>serotoin</a:t>
            </a:r>
            <a:r>
              <a:rPr lang="en-US" dirty="0"/>
              <a:t>, prostaglandin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3,570 Histamine Images, Stock Photos &amp; Vectors | Shutterstock">
            <a:extLst>
              <a:ext uri="{FF2B5EF4-FFF2-40B4-BE49-F238E27FC236}">
                <a16:creationId xmlns:a16="http://schemas.microsoft.com/office/drawing/2014/main" id="{96ACAEE1-241C-A560-64FC-E30D1E2AE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76" b="6907"/>
          <a:stretch/>
        </p:blipFill>
        <p:spPr bwMode="auto">
          <a:xfrm>
            <a:off x="4067449" y="1903444"/>
            <a:ext cx="8134892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43BE464-FB3A-F637-32FD-933DF6F5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26" y="2032032"/>
            <a:ext cx="3475915" cy="367830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Source, Synthesis&amp; </a:t>
            </a:r>
            <a:r>
              <a:rPr lang="en-US" dirty="0" err="1"/>
              <a:t>Metabolim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Receptors.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Physiological 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Clinical correlation.</a:t>
            </a:r>
            <a:endParaRPr lang="en-IN" dirty="0"/>
          </a:p>
        </p:txBody>
      </p:sp>
      <p:pic>
        <p:nvPicPr>
          <p:cNvPr id="1030" name="Picture 6" descr="3,570 Histamine Images, Stock Photos &amp; Vectors | Shutterstock">
            <a:extLst>
              <a:ext uri="{FF2B5EF4-FFF2-40B4-BE49-F238E27FC236}">
                <a16:creationId xmlns:a16="http://schemas.microsoft.com/office/drawing/2014/main" id="{1FCBC8F4-7328-D505-38AD-6C3E95029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3" b="8649"/>
          <a:stretch/>
        </p:blipFill>
        <p:spPr bwMode="auto">
          <a:xfrm>
            <a:off x="5822301" y="2883159"/>
            <a:ext cx="4879911" cy="28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15A3-1D96-3DF8-7D31-2D252FFF7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72" y="722376"/>
            <a:ext cx="10993549" cy="1022075"/>
          </a:xfrm>
        </p:spPr>
        <p:txBody>
          <a:bodyPr/>
          <a:lstStyle/>
          <a:p>
            <a:r>
              <a:rPr lang="en-IN" dirty="0"/>
              <a:t>SOURCE, SYNTHESIS &amp; METABOLISM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EE9E7-FF8D-C995-49C2-0FDB64D72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92694"/>
            <a:ext cx="4830561" cy="437605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Secreted from mast cells and basophil.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Widely in mammalian tissue.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Present in high concentration in skin, gastric mucosa.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Pituitary and lungs.</a:t>
            </a:r>
          </a:p>
        </p:txBody>
      </p:sp>
      <p:pic>
        <p:nvPicPr>
          <p:cNvPr id="3074" name="Picture 2" descr="9,800+ Drug Metabolism Stock Photos, Pictures &amp; Royalty-Free Images -  iStock | Mechanism of action">
            <a:extLst>
              <a:ext uri="{FF2B5EF4-FFF2-40B4-BE49-F238E27FC236}">
                <a16:creationId xmlns:a16="http://schemas.microsoft.com/office/drawing/2014/main" id="{3913A0A3-3A2B-BAB6-8AE5-875B0AA60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469" y="569167"/>
            <a:ext cx="5800531" cy="628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2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4489-FC73-422D-B916-0D61046F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6112"/>
            <a:ext cx="12079224" cy="585216"/>
          </a:xfrm>
        </p:spPr>
        <p:txBody>
          <a:bodyPr>
            <a:normAutofit/>
          </a:bodyPr>
          <a:lstStyle/>
          <a:p>
            <a:r>
              <a:rPr lang="en-US" dirty="0"/>
              <a:t>receptors</a:t>
            </a:r>
          </a:p>
        </p:txBody>
      </p:sp>
      <p:graphicFrame>
        <p:nvGraphicFramePr>
          <p:cNvPr id="7" name="Content Placeholder">
            <a:extLst>
              <a:ext uri="{FF2B5EF4-FFF2-40B4-BE49-F238E27FC236}">
                <a16:creationId xmlns:a16="http://schemas.microsoft.com/office/drawing/2014/main" id="{F184A60D-4001-51C6-5EB3-110CC94B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88632"/>
              </p:ext>
            </p:extLst>
          </p:nvPr>
        </p:nvGraphicFramePr>
        <p:xfrm>
          <a:off x="762112" y="2069338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F4FC-3F49-3A98-EC26-9C1DC569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12" y="539496"/>
            <a:ext cx="11029616" cy="987552"/>
          </a:xfrm>
        </p:spPr>
        <p:txBody>
          <a:bodyPr/>
          <a:lstStyle/>
          <a:p>
            <a:r>
              <a:rPr lang="en-IN" dirty="0"/>
              <a:t>PHYSIOLOGICAL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5F27-15A9-D1E5-E67D-EE5A1D70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392" y="2029968"/>
            <a:ext cx="8474415" cy="3945382"/>
          </a:xfrm>
        </p:spPr>
        <p:txBody>
          <a:bodyPr/>
          <a:lstStyle/>
          <a:p>
            <a:pPr lvl="0">
              <a:lnSpc>
                <a:spcPct val="140000"/>
              </a:lnSpc>
            </a:pPr>
            <a:r>
              <a:rPr lang="en-GB" sz="1800" dirty="0"/>
              <a:t>Acts mainly on CVS, </a:t>
            </a:r>
            <a:r>
              <a:rPr lang="en-GB" sz="1800" dirty="0" err="1"/>
              <a:t>smoothmuscle</a:t>
            </a:r>
            <a:r>
              <a:rPr lang="en-GB" sz="1800" dirty="0"/>
              <a:t>, exocrine secretion. It mediate inflammation &amp;allergy. </a:t>
            </a:r>
          </a:p>
          <a:p>
            <a:pPr lvl="0">
              <a:lnSpc>
                <a:spcPct val="140000"/>
              </a:lnSpc>
            </a:pPr>
            <a:r>
              <a:rPr lang="en-GB" sz="1800" dirty="0"/>
              <a:t>On CVS-potent vasodilator, decreases BP(hypotension)&amp;cardiac output.</a:t>
            </a:r>
          </a:p>
          <a:p>
            <a:pPr lvl="0">
              <a:lnSpc>
                <a:spcPct val="140000"/>
              </a:lnSpc>
            </a:pPr>
            <a:r>
              <a:rPr lang="en-GB" sz="1800" dirty="0"/>
              <a:t>On smooth muscle-increases tone of muscle&amp; intestinal motility, cause bronchoconstriction.</a:t>
            </a:r>
          </a:p>
          <a:p>
            <a:pPr lvl="0">
              <a:lnSpc>
                <a:spcPct val="140000"/>
              </a:lnSpc>
            </a:pPr>
            <a:r>
              <a:rPr lang="en-GB" sz="1800" dirty="0"/>
              <a:t>On exocrine secretion-it is a powerful stimulator of HCL secretion from parietal cells stomach.  Also potentials salivary, pancreatic &amp;intestinal secretions.</a:t>
            </a:r>
          </a:p>
          <a:p>
            <a:pPr>
              <a:lnSpc>
                <a:spcPct val="140000"/>
              </a:lnSpc>
            </a:pPr>
            <a:endParaRPr lang="en-GB" sz="18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BDB87-F825-C1F4-C728-15BF4F3C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8AE3C-26E9-3BBD-34D2-654E7A67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6B90-DF25-6C34-6D9A-DF14E1DF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 descr="133,717 Physiology Images, Stock Photos &amp; Vectors | Shutterstock">
            <a:extLst>
              <a:ext uri="{FF2B5EF4-FFF2-40B4-BE49-F238E27FC236}">
                <a16:creationId xmlns:a16="http://schemas.microsoft.com/office/drawing/2014/main" id="{0D73267F-23B2-EA1C-FF0A-A76C13C9B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3"/>
          <a:stretch/>
        </p:blipFill>
        <p:spPr bwMode="auto">
          <a:xfrm>
            <a:off x="0" y="1549844"/>
            <a:ext cx="3136392" cy="530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79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558E-A69B-A9EE-FAC0-32D40C76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ANTIHSTAMINE 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3A7A-6182-5D10-8ED5-DE851865B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57" y="1851336"/>
            <a:ext cx="7574516" cy="363448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Used for treatment.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H1 Receptor Antagonists-like mepyramine &amp; promethazine are used to prevent histamine induced contractions of smooth muscle of intestine &amp; bronchi.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Frequently in treatment of allergies.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H2 Receptor Antagonists-like </a:t>
            </a:r>
            <a:r>
              <a:rPr lang="en-IN" dirty="0" err="1"/>
              <a:t>crimetidine</a:t>
            </a:r>
            <a:r>
              <a:rPr lang="en-IN" dirty="0"/>
              <a:t>, ranitidine &amp; famotidine are used to inhibit histamine induced HCl </a:t>
            </a:r>
            <a:r>
              <a:rPr lang="en-IN" dirty="0" err="1"/>
              <a:t>secrtion</a:t>
            </a:r>
            <a:r>
              <a:rPr lang="en-IN" dirty="0"/>
              <a:t> in stomach.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Frequently in treatment of peptic ulcer.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45580-FF52-65A4-A234-7E1EE0BC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6C68-4D0E-7104-A128-35CE6FD2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E33A-E683-5476-3AAD-866E4B19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170" name="Picture 2" descr="Antihistamine hi-res stock photography and images - Alamy">
            <a:extLst>
              <a:ext uri="{FF2B5EF4-FFF2-40B4-BE49-F238E27FC236}">
                <a16:creationId xmlns:a16="http://schemas.microsoft.com/office/drawing/2014/main" id="{28CEA8A5-2623-1859-2EFA-0B404D75F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1" b="16412"/>
          <a:stretch/>
        </p:blipFill>
        <p:spPr bwMode="auto">
          <a:xfrm rot="20203711">
            <a:off x="8136124" y="2066465"/>
            <a:ext cx="3692092" cy="260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9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3A7A-E789-1C7D-4D04-69B3DA41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SEROTONIN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DA79-50B1-EBF8-EE02-E4CACF9E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30552"/>
            <a:ext cx="5514809" cy="3634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5 </a:t>
            </a:r>
            <a:r>
              <a:rPr lang="en-IN" dirty="0" err="1"/>
              <a:t>Hydroxytryptamine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Various tissue.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Present in high conc. in GIT, GNS especially in hypothalamus &amp; brainstem, skin.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Due to higher </a:t>
            </a:r>
            <a:r>
              <a:rPr lang="en-IN" dirty="0" err="1"/>
              <a:t>conc</a:t>
            </a:r>
            <a:r>
              <a:rPr lang="en-IN" dirty="0"/>
              <a:t> in </a:t>
            </a:r>
            <a:r>
              <a:rPr lang="en-IN" dirty="0" err="1"/>
              <a:t>Instestine</a:t>
            </a:r>
            <a:r>
              <a:rPr lang="en-IN" dirty="0"/>
              <a:t> (</a:t>
            </a:r>
            <a:r>
              <a:rPr lang="en-IN" dirty="0" err="1"/>
              <a:t>enteramine</a:t>
            </a:r>
            <a:r>
              <a:rPr lang="en-IN" dirty="0"/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Also in platelets &amp; basophils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0F155-D073-6F74-E70B-79B2A9A9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B0655-A4DA-6C78-1F10-95E84627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2,000+ Serotonin Stock Photos, Pictures &amp; Royalty-Free Images - iStock |  Serotonin molecule, Serotonin food, Serotonin brain">
            <a:extLst>
              <a:ext uri="{FF2B5EF4-FFF2-40B4-BE49-F238E27FC236}">
                <a16:creationId xmlns:a16="http://schemas.microsoft.com/office/drawing/2014/main" id="{7D40D657-05D0-ED66-419E-5C657A00B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766" y="1126836"/>
            <a:ext cx="5907233" cy="522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93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84DE-B166-63FA-ADE8-F97E96EB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674255"/>
            <a:ext cx="6881091" cy="60498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u="sng" dirty="0">
                <a:latin typeface="Britannic Bold" panose="020B0903060703020204" pitchFamily="34" charset="0"/>
              </a:rPr>
              <a:t>RECEPTORS:</a:t>
            </a:r>
          </a:p>
          <a:p>
            <a:pPr marL="0" indent="0">
              <a:buNone/>
            </a:pPr>
            <a:r>
              <a:rPr lang="en-IN" dirty="0"/>
              <a:t>                   -7 types (5-HT1, 5-HT2, 5-HT3, 5-HT4, 5-HT5, 5-HT6, 5-HT7).</a:t>
            </a:r>
          </a:p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PHYSIOLOGICAL ACTIONS:</a:t>
            </a:r>
          </a:p>
          <a:p>
            <a:pPr marL="0" indent="0">
              <a:buNone/>
            </a:pPr>
            <a:r>
              <a:rPr lang="en-IN" dirty="0"/>
              <a:t>                  -Mainly on CVS, RS, Kidney, Smooth muscle &amp; NS.</a:t>
            </a:r>
          </a:p>
          <a:p>
            <a:pPr marL="0" indent="0">
              <a:buNone/>
            </a:pPr>
            <a:r>
              <a:rPr lang="en-IN" sz="2400" u="sng" dirty="0">
                <a:latin typeface="Britannic Bold" panose="020B0903060703020204" pitchFamily="34" charset="0"/>
              </a:rPr>
              <a:t>CVS: 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Acting locally produces </a:t>
            </a:r>
            <a:r>
              <a:rPr lang="en-IN" dirty="0" err="1"/>
              <a:t>vasocentriction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Facilities platelet aggregation.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/>
              <a:t>Esstial</a:t>
            </a:r>
            <a:r>
              <a:rPr lang="en-IN" dirty="0"/>
              <a:t> for temporary </a:t>
            </a:r>
            <a:r>
              <a:rPr lang="en-IN" dirty="0" err="1"/>
              <a:t>hemestasis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Produce </a:t>
            </a:r>
            <a:r>
              <a:rPr lang="en-IN" dirty="0" err="1"/>
              <a:t>tachtcardia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600" u="sng" dirty="0">
                <a:latin typeface="Britannic Bold" panose="020B0903060703020204" pitchFamily="34" charset="0"/>
              </a:rPr>
              <a:t>RS: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Increase bronchial tone (causes </a:t>
            </a:r>
            <a:r>
              <a:rPr lang="en-IN" dirty="0" err="1"/>
              <a:t>bronchonstrition</a:t>
            </a:r>
            <a:r>
              <a:rPr lang="en-IN" dirty="0"/>
              <a:t>). 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Includes acute attack of asthma (asthmatic patients).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Stimulates rate of respiration.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</a:p>
        </p:txBody>
      </p:sp>
      <p:pic>
        <p:nvPicPr>
          <p:cNvPr id="9218" name="Picture 2" descr="809 Serotonin Stock Photos - Free &amp; Royalty-Free Stock Photos from  Dreamstime">
            <a:extLst>
              <a:ext uri="{FF2B5EF4-FFF2-40B4-BE49-F238E27FC236}">
                <a16:creationId xmlns:a16="http://schemas.microsoft.com/office/drawing/2014/main" id="{DD943767-D618-B529-082E-F648F3A91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1"/>
          <a:stretch/>
        </p:blipFill>
        <p:spPr bwMode="auto">
          <a:xfrm>
            <a:off x="6225309" y="1579418"/>
            <a:ext cx="5902036" cy="45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2247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_Win32_JB_SL_v2.potx" id="{1C1B9226-0BCF-4F11-8C9C-4780CC1ABB3B}" vid="{6B91BC45-CF1E-4756-9009-7BE00F9B2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237</TotalTime>
  <Words>844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Britannic Bold</vt:lpstr>
      <vt:lpstr>Calibri</vt:lpstr>
      <vt:lpstr>Courier New</vt:lpstr>
      <vt:lpstr>Gill Sans MT</vt:lpstr>
      <vt:lpstr>Wingdings</vt:lpstr>
      <vt:lpstr>Wingdings 2</vt:lpstr>
      <vt:lpstr>DividendVTI</vt:lpstr>
      <vt:lpstr>Local hormones</vt:lpstr>
      <vt:lpstr>LOCAL HORMONES </vt:lpstr>
      <vt:lpstr>HISTAMINE, serotoin, prostaglandin</vt:lpstr>
      <vt:lpstr>SOURCE, SYNTHESIS &amp; METABOLISM</vt:lpstr>
      <vt:lpstr>receptors</vt:lpstr>
      <vt:lpstr>PHYSIOLOGICAL ACTIONS</vt:lpstr>
      <vt:lpstr>ANTIHSTAMINE DRUGS</vt:lpstr>
      <vt:lpstr>SEROTONIN</vt:lpstr>
      <vt:lpstr>PowerPoint Presentation</vt:lpstr>
      <vt:lpstr>PowerPoint Presentation</vt:lpstr>
      <vt:lpstr>PROSTAGLANDINS</vt:lpstr>
      <vt:lpstr>PowerPoint Presentation</vt:lpstr>
      <vt:lpstr>PowerPoint Presentation</vt:lpstr>
      <vt:lpstr>CARCINOID SYNDROME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Navadeepa Raj</dc:creator>
  <cp:lastModifiedBy>Navadeepa Raj</cp:lastModifiedBy>
  <cp:revision>5</cp:revision>
  <dcterms:created xsi:type="dcterms:W3CDTF">2023-04-30T14:46:52Z</dcterms:created>
  <dcterms:modified xsi:type="dcterms:W3CDTF">2023-05-01T15:14:51Z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