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3" r:id="rId5"/>
    <p:sldId id="274" r:id="rId6"/>
    <p:sldId id="261" r:id="rId7"/>
    <p:sldId id="262" r:id="rId8"/>
    <p:sldId id="264" r:id="rId9"/>
    <p:sldId id="265" r:id="rId10"/>
    <p:sldId id="267" r:id="rId11"/>
    <p:sldId id="268" r:id="rId12"/>
    <p:sldId id="269" r:id="rId13"/>
    <p:sldId id="271" r:id="rId14"/>
    <p:sldId id="272"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7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CF7B02-1400-46EE-8346-71B595EDCCA2}" type="doc">
      <dgm:prSet loTypeId="urn:microsoft.com/office/officeart/2005/8/layout/vList5" loCatId="list" qsTypeId="urn:microsoft.com/office/officeart/2005/8/quickstyle/simple2" qsCatId="simple" csTypeId="urn:microsoft.com/office/officeart/2005/8/colors/accent2_2" csCatId="accent2" phldr="1"/>
      <dgm:spPr/>
      <dgm:t>
        <a:bodyPr/>
        <a:lstStyle/>
        <a:p>
          <a:endParaRPr lang="ru-RU"/>
        </a:p>
      </dgm:t>
    </dgm:pt>
    <dgm:pt modelId="{06A1E101-104C-4E9B-87E9-BA4739414DD6}">
      <dgm:prSet phldrT="[Text]"/>
      <dgm:spPr/>
      <dgm:t>
        <a:bodyPr/>
        <a:lstStyle/>
        <a:p>
          <a:r>
            <a:rPr lang="en-US" dirty="0"/>
            <a:t>Cops</a:t>
          </a:r>
          <a:endParaRPr lang="ru-RU" dirty="0"/>
        </a:p>
      </dgm:t>
    </dgm:pt>
    <dgm:pt modelId="{ED0EB58B-3043-435D-BA80-9E785AFC26AF}" type="parTrans" cxnId="{158D8D44-0129-4656-A392-6AD5498E22B8}">
      <dgm:prSet/>
      <dgm:spPr/>
      <dgm:t>
        <a:bodyPr/>
        <a:lstStyle/>
        <a:p>
          <a:endParaRPr lang="ru-RU"/>
        </a:p>
      </dgm:t>
    </dgm:pt>
    <dgm:pt modelId="{D2BB7386-C3F3-43CA-A151-3D9D2247B72F}" type="sibTrans" cxnId="{158D8D44-0129-4656-A392-6AD5498E22B8}">
      <dgm:prSet/>
      <dgm:spPr/>
      <dgm:t>
        <a:bodyPr/>
        <a:lstStyle/>
        <a:p>
          <a:endParaRPr lang="ru-RU"/>
        </a:p>
      </dgm:t>
    </dgm:pt>
    <dgm:pt modelId="{FDDA8BE4-691A-4532-8CEE-FA734CDCCD2F}">
      <dgm:prSet phldrT="[Text]"/>
      <dgm:spPr/>
      <dgm:t>
        <a:bodyPr/>
        <a:lstStyle/>
        <a:p>
          <a:r>
            <a:rPr lang="en-US" dirty="0"/>
            <a:t>Kill</a:t>
          </a:r>
          <a:endParaRPr lang="ru-RU" dirty="0"/>
        </a:p>
      </dgm:t>
    </dgm:pt>
    <dgm:pt modelId="{694833A9-4105-4BE5-BC61-F62F3CD72097}" type="parTrans" cxnId="{DB4ED82E-66A4-4AAC-8F39-2BB30E6CC798}">
      <dgm:prSet/>
      <dgm:spPr/>
      <dgm:t>
        <a:bodyPr/>
        <a:lstStyle/>
        <a:p>
          <a:endParaRPr lang="ru-RU"/>
        </a:p>
      </dgm:t>
    </dgm:pt>
    <dgm:pt modelId="{9485200E-7636-45A8-9889-C6AABD0E0B3B}" type="sibTrans" cxnId="{DB4ED82E-66A4-4AAC-8F39-2BB30E6CC798}">
      <dgm:prSet/>
      <dgm:spPr/>
      <dgm:t>
        <a:bodyPr/>
        <a:lstStyle/>
        <a:p>
          <a:endParaRPr lang="ru-RU"/>
        </a:p>
      </dgm:t>
    </dgm:pt>
    <dgm:pt modelId="{1B0E4A9E-7CD6-48FD-86DF-3F7093DA936A}">
      <dgm:prSet phldrT="[Text]"/>
      <dgm:spPr/>
      <dgm:t>
        <a:bodyPr/>
        <a:lstStyle/>
        <a:p>
          <a:r>
            <a:rPr lang="en-US" dirty="0"/>
            <a:t>Arrest</a:t>
          </a:r>
          <a:endParaRPr lang="ru-RU" dirty="0"/>
        </a:p>
      </dgm:t>
    </dgm:pt>
    <dgm:pt modelId="{6217DA5F-FAC8-44CC-9A1C-2EF6C5729441}" type="parTrans" cxnId="{437D78F8-2C23-496D-9FF8-62A4D4532C41}">
      <dgm:prSet/>
      <dgm:spPr/>
      <dgm:t>
        <a:bodyPr/>
        <a:lstStyle/>
        <a:p>
          <a:endParaRPr lang="ru-RU"/>
        </a:p>
      </dgm:t>
    </dgm:pt>
    <dgm:pt modelId="{56C2E098-66A2-4723-97CE-2BDA3DC918AD}" type="sibTrans" cxnId="{437D78F8-2C23-496D-9FF8-62A4D4532C41}">
      <dgm:prSet/>
      <dgm:spPr/>
      <dgm:t>
        <a:bodyPr/>
        <a:lstStyle/>
        <a:p>
          <a:endParaRPr lang="ru-RU"/>
        </a:p>
      </dgm:t>
    </dgm:pt>
    <dgm:pt modelId="{4EAA6661-0928-4071-837A-793C291F6893}">
      <dgm:prSet phldrT="[Text]"/>
      <dgm:spPr/>
      <dgm:t>
        <a:bodyPr/>
        <a:lstStyle/>
        <a:p>
          <a:r>
            <a:rPr lang="en-US" dirty="0"/>
            <a:t>Agents (people)</a:t>
          </a:r>
          <a:endParaRPr lang="ru-RU" dirty="0"/>
        </a:p>
      </dgm:t>
    </dgm:pt>
    <dgm:pt modelId="{AEC81F16-1C5C-496C-A589-BD804A2062C1}" type="parTrans" cxnId="{E7B24E28-7CEB-454C-A753-0BE11308E171}">
      <dgm:prSet/>
      <dgm:spPr/>
      <dgm:t>
        <a:bodyPr/>
        <a:lstStyle/>
        <a:p>
          <a:endParaRPr lang="ru-RU"/>
        </a:p>
      </dgm:t>
    </dgm:pt>
    <dgm:pt modelId="{8BC515A4-BB91-40DA-BD82-838770238240}" type="sibTrans" cxnId="{E7B24E28-7CEB-454C-A753-0BE11308E171}">
      <dgm:prSet/>
      <dgm:spPr/>
      <dgm:t>
        <a:bodyPr/>
        <a:lstStyle/>
        <a:p>
          <a:endParaRPr lang="ru-RU"/>
        </a:p>
      </dgm:t>
    </dgm:pt>
    <dgm:pt modelId="{2BFC1FAD-1718-4217-B40D-5649B745C40C}">
      <dgm:prSet phldrT="[Text]"/>
      <dgm:spPr/>
      <dgm:t>
        <a:bodyPr/>
        <a:lstStyle/>
        <a:p>
          <a:r>
            <a:rPr lang="en-US" dirty="0"/>
            <a:t>Rebel (act)</a:t>
          </a:r>
          <a:endParaRPr lang="ru-RU" dirty="0"/>
        </a:p>
      </dgm:t>
    </dgm:pt>
    <dgm:pt modelId="{7725196D-E294-4FE0-9D77-7868B4C32AAE}" type="parTrans" cxnId="{F5C7B3A8-8E5A-4DA4-9AB9-FBF6410B175D}">
      <dgm:prSet/>
      <dgm:spPr/>
      <dgm:t>
        <a:bodyPr/>
        <a:lstStyle/>
        <a:p>
          <a:endParaRPr lang="ru-RU"/>
        </a:p>
      </dgm:t>
    </dgm:pt>
    <dgm:pt modelId="{EDE0B35E-DA98-4885-84CF-901449CA55E5}" type="sibTrans" cxnId="{F5C7B3A8-8E5A-4DA4-9AB9-FBF6410B175D}">
      <dgm:prSet/>
      <dgm:spPr/>
      <dgm:t>
        <a:bodyPr/>
        <a:lstStyle/>
        <a:p>
          <a:endParaRPr lang="ru-RU"/>
        </a:p>
      </dgm:t>
    </dgm:pt>
    <dgm:pt modelId="{1FC9756B-1441-4FBC-B752-4013F741F2C4}">
      <dgm:prSet phldrT="[Text]"/>
      <dgm:spPr/>
      <dgm:t>
        <a:bodyPr/>
        <a:lstStyle/>
        <a:p>
          <a:r>
            <a:rPr lang="en-US" dirty="0"/>
            <a:t>Emigrate</a:t>
          </a:r>
          <a:endParaRPr lang="ru-RU" dirty="0"/>
        </a:p>
      </dgm:t>
    </dgm:pt>
    <dgm:pt modelId="{DA59A683-3D41-4D45-AEAE-19198187FAFE}" type="parTrans" cxnId="{4CA505EB-1FD4-4636-8096-F19440B5CF81}">
      <dgm:prSet/>
      <dgm:spPr/>
      <dgm:t>
        <a:bodyPr/>
        <a:lstStyle/>
        <a:p>
          <a:endParaRPr lang="ru-RU"/>
        </a:p>
      </dgm:t>
    </dgm:pt>
    <dgm:pt modelId="{05AEDC62-922D-4DEF-AAC8-9677381AE97E}" type="sibTrans" cxnId="{4CA505EB-1FD4-4636-8096-F19440B5CF81}">
      <dgm:prSet/>
      <dgm:spPr/>
      <dgm:t>
        <a:bodyPr/>
        <a:lstStyle/>
        <a:p>
          <a:endParaRPr lang="ru-RU"/>
        </a:p>
      </dgm:t>
    </dgm:pt>
    <dgm:pt modelId="{8F0050C0-0DE6-40C3-9253-9307AF3C9FDB}" type="pres">
      <dgm:prSet presAssocID="{3FCF7B02-1400-46EE-8346-71B595EDCCA2}" presName="Name0" presStyleCnt="0">
        <dgm:presLayoutVars>
          <dgm:dir/>
          <dgm:animLvl val="lvl"/>
          <dgm:resizeHandles val="exact"/>
        </dgm:presLayoutVars>
      </dgm:prSet>
      <dgm:spPr/>
    </dgm:pt>
    <dgm:pt modelId="{8DEB1D91-BEBF-46D7-AE88-A323D8CB495F}" type="pres">
      <dgm:prSet presAssocID="{06A1E101-104C-4E9B-87E9-BA4739414DD6}" presName="linNode" presStyleCnt="0"/>
      <dgm:spPr/>
    </dgm:pt>
    <dgm:pt modelId="{EEC4EAC0-DD9B-40F9-8429-8C3AC532071D}" type="pres">
      <dgm:prSet presAssocID="{06A1E101-104C-4E9B-87E9-BA4739414DD6}" presName="parentText" presStyleLbl="node1" presStyleIdx="0" presStyleCnt="2">
        <dgm:presLayoutVars>
          <dgm:chMax val="1"/>
          <dgm:bulletEnabled val="1"/>
        </dgm:presLayoutVars>
      </dgm:prSet>
      <dgm:spPr/>
    </dgm:pt>
    <dgm:pt modelId="{08799CD0-00B9-4145-B1EE-7D491E217213}" type="pres">
      <dgm:prSet presAssocID="{06A1E101-104C-4E9B-87E9-BA4739414DD6}" presName="descendantText" presStyleLbl="alignAccFollowNode1" presStyleIdx="0" presStyleCnt="2">
        <dgm:presLayoutVars>
          <dgm:bulletEnabled val="1"/>
        </dgm:presLayoutVars>
      </dgm:prSet>
      <dgm:spPr/>
    </dgm:pt>
    <dgm:pt modelId="{63FAD41E-5D3C-4920-8A82-EE42932009EA}" type="pres">
      <dgm:prSet presAssocID="{D2BB7386-C3F3-43CA-A151-3D9D2247B72F}" presName="sp" presStyleCnt="0"/>
      <dgm:spPr/>
    </dgm:pt>
    <dgm:pt modelId="{79FA7C48-98D9-46BA-815F-D028B05610D2}" type="pres">
      <dgm:prSet presAssocID="{4EAA6661-0928-4071-837A-793C291F6893}" presName="linNode" presStyleCnt="0"/>
      <dgm:spPr/>
    </dgm:pt>
    <dgm:pt modelId="{3C8C14C8-06DA-4FDA-A0DF-0FBD2EA58AE9}" type="pres">
      <dgm:prSet presAssocID="{4EAA6661-0928-4071-837A-793C291F6893}" presName="parentText" presStyleLbl="node1" presStyleIdx="1" presStyleCnt="2">
        <dgm:presLayoutVars>
          <dgm:chMax val="1"/>
          <dgm:bulletEnabled val="1"/>
        </dgm:presLayoutVars>
      </dgm:prSet>
      <dgm:spPr/>
    </dgm:pt>
    <dgm:pt modelId="{BDD0F04A-C34F-440A-BE61-8ACB78072092}" type="pres">
      <dgm:prSet presAssocID="{4EAA6661-0928-4071-837A-793C291F6893}" presName="descendantText" presStyleLbl="alignAccFollowNode1" presStyleIdx="1" presStyleCnt="2">
        <dgm:presLayoutVars>
          <dgm:bulletEnabled val="1"/>
        </dgm:presLayoutVars>
      </dgm:prSet>
      <dgm:spPr/>
    </dgm:pt>
  </dgm:ptLst>
  <dgm:cxnLst>
    <dgm:cxn modelId="{9686F902-A78B-4353-BB51-8B217C80DB19}" type="presOf" srcId="{3FCF7B02-1400-46EE-8346-71B595EDCCA2}" destId="{8F0050C0-0DE6-40C3-9253-9307AF3C9FDB}" srcOrd="0" destOrd="0" presId="urn:microsoft.com/office/officeart/2005/8/layout/vList5"/>
    <dgm:cxn modelId="{E7B24E28-7CEB-454C-A753-0BE11308E171}" srcId="{3FCF7B02-1400-46EE-8346-71B595EDCCA2}" destId="{4EAA6661-0928-4071-837A-793C291F6893}" srcOrd="1" destOrd="0" parTransId="{AEC81F16-1C5C-496C-A589-BD804A2062C1}" sibTransId="{8BC515A4-BB91-40DA-BD82-838770238240}"/>
    <dgm:cxn modelId="{1B7BED2B-4140-4E34-B206-69A6CFA8F1B0}" type="presOf" srcId="{4EAA6661-0928-4071-837A-793C291F6893}" destId="{3C8C14C8-06DA-4FDA-A0DF-0FBD2EA58AE9}" srcOrd="0" destOrd="0" presId="urn:microsoft.com/office/officeart/2005/8/layout/vList5"/>
    <dgm:cxn modelId="{DB4ED82E-66A4-4AAC-8F39-2BB30E6CC798}" srcId="{06A1E101-104C-4E9B-87E9-BA4739414DD6}" destId="{FDDA8BE4-691A-4532-8CEE-FA734CDCCD2F}" srcOrd="0" destOrd="0" parTransId="{694833A9-4105-4BE5-BC61-F62F3CD72097}" sibTransId="{9485200E-7636-45A8-9889-C6AABD0E0B3B}"/>
    <dgm:cxn modelId="{158D8D44-0129-4656-A392-6AD5498E22B8}" srcId="{3FCF7B02-1400-46EE-8346-71B595EDCCA2}" destId="{06A1E101-104C-4E9B-87E9-BA4739414DD6}" srcOrd="0" destOrd="0" parTransId="{ED0EB58B-3043-435D-BA80-9E785AFC26AF}" sibTransId="{D2BB7386-C3F3-43CA-A151-3D9D2247B72F}"/>
    <dgm:cxn modelId="{242DDE6F-8511-4EC4-BCFB-29AD340EA4CF}" type="presOf" srcId="{FDDA8BE4-691A-4532-8CEE-FA734CDCCD2F}" destId="{08799CD0-00B9-4145-B1EE-7D491E217213}" srcOrd="0" destOrd="0" presId="urn:microsoft.com/office/officeart/2005/8/layout/vList5"/>
    <dgm:cxn modelId="{B3B2C39C-75EE-4191-A4DE-072B9969E1B9}" type="presOf" srcId="{06A1E101-104C-4E9B-87E9-BA4739414DD6}" destId="{EEC4EAC0-DD9B-40F9-8429-8C3AC532071D}" srcOrd="0" destOrd="0" presId="urn:microsoft.com/office/officeart/2005/8/layout/vList5"/>
    <dgm:cxn modelId="{0877DFA1-898A-4151-AABA-0C657868DFEC}" type="presOf" srcId="{1B0E4A9E-7CD6-48FD-86DF-3F7093DA936A}" destId="{08799CD0-00B9-4145-B1EE-7D491E217213}" srcOrd="0" destOrd="1" presId="urn:microsoft.com/office/officeart/2005/8/layout/vList5"/>
    <dgm:cxn modelId="{C1C45DA6-DE8A-4B53-A24C-E126BA779F66}" type="presOf" srcId="{1FC9756B-1441-4FBC-B752-4013F741F2C4}" destId="{BDD0F04A-C34F-440A-BE61-8ACB78072092}" srcOrd="0" destOrd="1" presId="urn:microsoft.com/office/officeart/2005/8/layout/vList5"/>
    <dgm:cxn modelId="{F5C7B3A8-8E5A-4DA4-9AB9-FBF6410B175D}" srcId="{4EAA6661-0928-4071-837A-793C291F6893}" destId="{2BFC1FAD-1718-4217-B40D-5649B745C40C}" srcOrd="0" destOrd="0" parTransId="{7725196D-E294-4FE0-9D77-7868B4C32AAE}" sibTransId="{EDE0B35E-DA98-4885-84CF-901449CA55E5}"/>
    <dgm:cxn modelId="{3EF93CE2-104B-4061-9446-E65365E18C71}" type="presOf" srcId="{2BFC1FAD-1718-4217-B40D-5649B745C40C}" destId="{BDD0F04A-C34F-440A-BE61-8ACB78072092}" srcOrd="0" destOrd="0" presId="urn:microsoft.com/office/officeart/2005/8/layout/vList5"/>
    <dgm:cxn modelId="{4CA505EB-1FD4-4636-8096-F19440B5CF81}" srcId="{4EAA6661-0928-4071-837A-793C291F6893}" destId="{1FC9756B-1441-4FBC-B752-4013F741F2C4}" srcOrd="1" destOrd="0" parTransId="{DA59A683-3D41-4D45-AEAE-19198187FAFE}" sibTransId="{05AEDC62-922D-4DEF-AAC8-9677381AE97E}"/>
    <dgm:cxn modelId="{437D78F8-2C23-496D-9FF8-62A4D4532C41}" srcId="{06A1E101-104C-4E9B-87E9-BA4739414DD6}" destId="{1B0E4A9E-7CD6-48FD-86DF-3F7093DA936A}" srcOrd="1" destOrd="0" parTransId="{6217DA5F-FAC8-44CC-9A1C-2EF6C5729441}" sibTransId="{56C2E098-66A2-4723-97CE-2BDA3DC918AD}"/>
    <dgm:cxn modelId="{2DD48000-5FFD-4376-B894-F0F9F26D1C9C}" type="presParOf" srcId="{8F0050C0-0DE6-40C3-9253-9307AF3C9FDB}" destId="{8DEB1D91-BEBF-46D7-AE88-A323D8CB495F}" srcOrd="0" destOrd="0" presId="urn:microsoft.com/office/officeart/2005/8/layout/vList5"/>
    <dgm:cxn modelId="{973DD21B-41DF-4E78-9428-A201E231358E}" type="presParOf" srcId="{8DEB1D91-BEBF-46D7-AE88-A323D8CB495F}" destId="{EEC4EAC0-DD9B-40F9-8429-8C3AC532071D}" srcOrd="0" destOrd="0" presId="urn:microsoft.com/office/officeart/2005/8/layout/vList5"/>
    <dgm:cxn modelId="{931584E4-D032-41CE-B9F4-FBB14F438619}" type="presParOf" srcId="{8DEB1D91-BEBF-46D7-AE88-A323D8CB495F}" destId="{08799CD0-00B9-4145-B1EE-7D491E217213}" srcOrd="1" destOrd="0" presId="urn:microsoft.com/office/officeart/2005/8/layout/vList5"/>
    <dgm:cxn modelId="{2030E310-DCE7-4D0E-A867-905CB60152FA}" type="presParOf" srcId="{8F0050C0-0DE6-40C3-9253-9307AF3C9FDB}" destId="{63FAD41E-5D3C-4920-8A82-EE42932009EA}" srcOrd="1" destOrd="0" presId="urn:microsoft.com/office/officeart/2005/8/layout/vList5"/>
    <dgm:cxn modelId="{F2009512-669B-43A1-9508-33C4110CBA99}" type="presParOf" srcId="{8F0050C0-0DE6-40C3-9253-9307AF3C9FDB}" destId="{79FA7C48-98D9-46BA-815F-D028B05610D2}" srcOrd="2" destOrd="0" presId="urn:microsoft.com/office/officeart/2005/8/layout/vList5"/>
    <dgm:cxn modelId="{8F69676D-F47D-4AFE-A086-2DDCBBA16EDD}" type="presParOf" srcId="{79FA7C48-98D9-46BA-815F-D028B05610D2}" destId="{3C8C14C8-06DA-4FDA-A0DF-0FBD2EA58AE9}" srcOrd="0" destOrd="0" presId="urn:microsoft.com/office/officeart/2005/8/layout/vList5"/>
    <dgm:cxn modelId="{8DA233AE-F1D2-40DD-A3FE-3E351058DC1D}" type="presParOf" srcId="{79FA7C48-98D9-46BA-815F-D028B05610D2}" destId="{BDD0F04A-C34F-440A-BE61-8ACB7807209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E80299-3CBF-4A85-AD52-0DF90FA66552}"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A0C3FB39-7B0C-469A-A0D9-43898AC0EF4B}">
      <dgm:prSet/>
      <dgm:spPr/>
      <dgm:t>
        <a:bodyPr/>
        <a:lstStyle/>
        <a:p>
          <a:r>
            <a:rPr lang="en-US" dirty="0"/>
            <a:t>Active: red person</a:t>
          </a:r>
        </a:p>
      </dgm:t>
    </dgm:pt>
    <dgm:pt modelId="{8D3B7B8A-AE3E-4F41-AFC0-B9CCD465C491}" type="parTrans" cxnId="{338B6016-1032-4365-A4F0-060E9B135443}">
      <dgm:prSet/>
      <dgm:spPr/>
      <dgm:t>
        <a:bodyPr/>
        <a:lstStyle/>
        <a:p>
          <a:endParaRPr lang="en-US"/>
        </a:p>
      </dgm:t>
    </dgm:pt>
    <dgm:pt modelId="{60AAC7DE-5082-440F-B6C1-4EF56B86D5C9}" type="sibTrans" cxnId="{338B6016-1032-4365-A4F0-060E9B135443}">
      <dgm:prSet/>
      <dgm:spPr/>
      <dgm:t>
        <a:bodyPr/>
        <a:lstStyle/>
        <a:p>
          <a:endParaRPr lang="en-US"/>
        </a:p>
      </dgm:t>
    </dgm:pt>
    <dgm:pt modelId="{91B65EC1-DFEF-490D-AEBD-D61C401D8ED5}">
      <dgm:prSet/>
      <dgm:spPr/>
      <dgm:t>
        <a:bodyPr/>
        <a:lstStyle/>
        <a:p>
          <a:r>
            <a:rPr lang="en-US" dirty="0"/>
            <a:t>Quiet: yellow person</a:t>
          </a:r>
        </a:p>
      </dgm:t>
    </dgm:pt>
    <dgm:pt modelId="{80DC8AD3-C97E-4A3B-B12E-06C10B06F7E7}" type="parTrans" cxnId="{8606673F-E25A-4F8A-9668-B959BE25CC14}">
      <dgm:prSet/>
      <dgm:spPr/>
      <dgm:t>
        <a:bodyPr/>
        <a:lstStyle/>
        <a:p>
          <a:endParaRPr lang="en-US"/>
        </a:p>
      </dgm:t>
    </dgm:pt>
    <dgm:pt modelId="{55320089-F89E-437C-AD18-BD7C61DCAF37}" type="sibTrans" cxnId="{8606673F-E25A-4F8A-9668-B959BE25CC14}">
      <dgm:prSet/>
      <dgm:spPr/>
      <dgm:t>
        <a:bodyPr/>
        <a:lstStyle/>
        <a:p>
          <a:endParaRPr lang="en-US"/>
        </a:p>
      </dgm:t>
    </dgm:pt>
    <dgm:pt modelId="{F2668D8A-4D7A-4E7B-B2A0-2ECEA7EA765F}">
      <dgm:prSet/>
      <dgm:spPr/>
      <dgm:t>
        <a:bodyPr/>
        <a:lstStyle/>
        <a:p>
          <a:r>
            <a:rPr lang="en-US" dirty="0"/>
            <a:t>Doubtful: grey person</a:t>
          </a:r>
        </a:p>
      </dgm:t>
    </dgm:pt>
    <dgm:pt modelId="{869871E2-D361-4338-88CA-C468E030CCD9}" type="parTrans" cxnId="{399AE0EE-289E-4B54-9246-AE242A5445E4}">
      <dgm:prSet/>
      <dgm:spPr/>
      <dgm:t>
        <a:bodyPr/>
        <a:lstStyle/>
        <a:p>
          <a:endParaRPr lang="en-US"/>
        </a:p>
      </dgm:t>
    </dgm:pt>
    <dgm:pt modelId="{77D8E63B-C17C-4ACD-BABE-FF57EAEB56A8}" type="sibTrans" cxnId="{399AE0EE-289E-4B54-9246-AE242A5445E4}">
      <dgm:prSet/>
      <dgm:spPr/>
      <dgm:t>
        <a:bodyPr/>
        <a:lstStyle/>
        <a:p>
          <a:endParaRPr lang="en-US"/>
        </a:p>
      </dgm:t>
    </dgm:pt>
    <dgm:pt modelId="{868A4D6A-CF04-4D7C-BC51-C1A2DC2846BA}">
      <dgm:prSet/>
      <dgm:spPr/>
      <dgm:t>
        <a:bodyPr/>
        <a:lstStyle/>
        <a:p>
          <a:r>
            <a:rPr lang="en-US" dirty="0"/>
            <a:t>Jailed: red flag</a:t>
          </a:r>
        </a:p>
      </dgm:t>
    </dgm:pt>
    <dgm:pt modelId="{063A86FB-BA16-4B61-AFBB-752FCCE4712D}" type="parTrans" cxnId="{3F21A0BB-BE45-4634-A5B5-D82C04C8A2CB}">
      <dgm:prSet/>
      <dgm:spPr/>
      <dgm:t>
        <a:bodyPr/>
        <a:lstStyle/>
        <a:p>
          <a:endParaRPr lang="en-US"/>
        </a:p>
      </dgm:t>
    </dgm:pt>
    <dgm:pt modelId="{02047769-9197-4592-B774-FF3EDE3E406C}" type="sibTrans" cxnId="{3F21A0BB-BE45-4634-A5B5-D82C04C8A2CB}">
      <dgm:prSet/>
      <dgm:spPr/>
      <dgm:t>
        <a:bodyPr/>
        <a:lstStyle/>
        <a:p>
          <a:endParaRPr lang="en-US"/>
        </a:p>
      </dgm:t>
    </dgm:pt>
    <dgm:pt modelId="{D164CC31-6A59-46FF-8205-0A5E3093742F}">
      <dgm:prSet/>
      <dgm:spPr/>
      <dgm:t>
        <a:bodyPr/>
        <a:lstStyle/>
        <a:p>
          <a:r>
            <a:rPr lang="en-US" dirty="0"/>
            <a:t>Migrated: green airplane</a:t>
          </a:r>
        </a:p>
      </dgm:t>
    </dgm:pt>
    <dgm:pt modelId="{7FB21EAE-6BFF-43A0-837E-8B3C66D07934}" type="parTrans" cxnId="{A193DDB9-CC5B-4846-ACE9-00302486EA35}">
      <dgm:prSet/>
      <dgm:spPr/>
      <dgm:t>
        <a:bodyPr/>
        <a:lstStyle/>
        <a:p>
          <a:endParaRPr lang="en-US"/>
        </a:p>
      </dgm:t>
    </dgm:pt>
    <dgm:pt modelId="{9B064AE2-F690-4CA5-A634-F7DAD261E6A1}" type="sibTrans" cxnId="{A193DDB9-CC5B-4846-ACE9-00302486EA35}">
      <dgm:prSet/>
      <dgm:spPr/>
      <dgm:t>
        <a:bodyPr/>
        <a:lstStyle/>
        <a:p>
          <a:endParaRPr lang="en-US"/>
        </a:p>
      </dgm:t>
    </dgm:pt>
    <dgm:pt modelId="{A1AE8E5E-C8E9-462C-BA06-BD395C4D5322}">
      <dgm:prSet/>
      <dgm:spPr/>
      <dgm:t>
        <a:bodyPr/>
        <a:lstStyle/>
        <a:p>
          <a:r>
            <a:rPr lang="en-US" dirty="0"/>
            <a:t>Killed: black star</a:t>
          </a:r>
        </a:p>
      </dgm:t>
    </dgm:pt>
    <dgm:pt modelId="{7B3424CB-FD4D-4516-8E8A-5694E347D0B2}" type="parTrans" cxnId="{73E84D38-6BB8-482D-9E6E-C574D3A0A642}">
      <dgm:prSet/>
      <dgm:spPr/>
      <dgm:t>
        <a:bodyPr/>
        <a:lstStyle/>
        <a:p>
          <a:endParaRPr lang="en-US"/>
        </a:p>
      </dgm:t>
    </dgm:pt>
    <dgm:pt modelId="{EA606712-CA39-4790-BA30-F749B6C1784C}" type="sibTrans" cxnId="{73E84D38-6BB8-482D-9E6E-C574D3A0A642}">
      <dgm:prSet/>
      <dgm:spPr/>
      <dgm:t>
        <a:bodyPr/>
        <a:lstStyle/>
        <a:p>
          <a:endParaRPr lang="en-US"/>
        </a:p>
      </dgm:t>
    </dgm:pt>
    <dgm:pt modelId="{E10E08E1-2D34-4B50-B337-3A6904EBE0D6}">
      <dgm:prSet/>
      <dgm:spPr/>
      <dgm:t>
        <a:bodyPr/>
        <a:lstStyle/>
        <a:p>
          <a:r>
            <a:rPr lang="en-US" dirty="0"/>
            <a:t>Police: blue person</a:t>
          </a:r>
        </a:p>
      </dgm:t>
    </dgm:pt>
    <dgm:pt modelId="{54862E85-6B05-49C7-9A43-4A9BF87FDD2D}" type="parTrans" cxnId="{CEB56388-C902-446E-85FA-25F905136A9D}">
      <dgm:prSet/>
      <dgm:spPr/>
      <dgm:t>
        <a:bodyPr/>
        <a:lstStyle/>
        <a:p>
          <a:endParaRPr lang="en-US"/>
        </a:p>
      </dgm:t>
    </dgm:pt>
    <dgm:pt modelId="{20AB1624-BFF9-47CB-96D3-E60DBF2F545C}" type="sibTrans" cxnId="{CEB56388-C902-446E-85FA-25F905136A9D}">
      <dgm:prSet/>
      <dgm:spPr/>
      <dgm:t>
        <a:bodyPr/>
        <a:lstStyle/>
        <a:p>
          <a:endParaRPr lang="en-US"/>
        </a:p>
      </dgm:t>
    </dgm:pt>
    <dgm:pt modelId="{9D2F3AD0-54DA-42C8-B8A7-225B9C09A206}" type="pres">
      <dgm:prSet presAssocID="{83E80299-3CBF-4A85-AD52-0DF90FA66552}" presName="Name0" presStyleCnt="0">
        <dgm:presLayoutVars>
          <dgm:dir/>
          <dgm:animLvl val="lvl"/>
          <dgm:resizeHandles val="exact"/>
        </dgm:presLayoutVars>
      </dgm:prSet>
      <dgm:spPr/>
    </dgm:pt>
    <dgm:pt modelId="{249BA5ED-5ED8-429D-8A9F-70C1B99B833D}" type="pres">
      <dgm:prSet presAssocID="{A0C3FB39-7B0C-469A-A0D9-43898AC0EF4B}" presName="linNode" presStyleCnt="0"/>
      <dgm:spPr/>
    </dgm:pt>
    <dgm:pt modelId="{6654D875-D803-477F-A343-F61B89E5E2CE}" type="pres">
      <dgm:prSet presAssocID="{A0C3FB39-7B0C-469A-A0D9-43898AC0EF4B}" presName="parentText" presStyleLbl="node1" presStyleIdx="0" presStyleCnt="7">
        <dgm:presLayoutVars>
          <dgm:chMax val="1"/>
          <dgm:bulletEnabled val="1"/>
        </dgm:presLayoutVars>
      </dgm:prSet>
      <dgm:spPr/>
    </dgm:pt>
    <dgm:pt modelId="{9B0EBE40-5AF2-44FD-9C3E-0FD13AF0BED9}" type="pres">
      <dgm:prSet presAssocID="{60AAC7DE-5082-440F-B6C1-4EF56B86D5C9}" presName="sp" presStyleCnt="0"/>
      <dgm:spPr/>
    </dgm:pt>
    <dgm:pt modelId="{65224F94-D04E-413D-BA88-72380F56895D}" type="pres">
      <dgm:prSet presAssocID="{91B65EC1-DFEF-490D-AEBD-D61C401D8ED5}" presName="linNode" presStyleCnt="0"/>
      <dgm:spPr/>
    </dgm:pt>
    <dgm:pt modelId="{7F89EA46-F6A3-497D-89C8-A34856001B0E}" type="pres">
      <dgm:prSet presAssocID="{91B65EC1-DFEF-490D-AEBD-D61C401D8ED5}" presName="parentText" presStyleLbl="node1" presStyleIdx="1" presStyleCnt="7">
        <dgm:presLayoutVars>
          <dgm:chMax val="1"/>
          <dgm:bulletEnabled val="1"/>
        </dgm:presLayoutVars>
      </dgm:prSet>
      <dgm:spPr/>
    </dgm:pt>
    <dgm:pt modelId="{68A48857-91AE-42DA-AB27-D9019E9C9EA0}" type="pres">
      <dgm:prSet presAssocID="{55320089-F89E-437C-AD18-BD7C61DCAF37}" presName="sp" presStyleCnt="0"/>
      <dgm:spPr/>
    </dgm:pt>
    <dgm:pt modelId="{5B4784A2-FE90-46A0-9058-ECD8348D535F}" type="pres">
      <dgm:prSet presAssocID="{F2668D8A-4D7A-4E7B-B2A0-2ECEA7EA765F}" presName="linNode" presStyleCnt="0"/>
      <dgm:spPr/>
    </dgm:pt>
    <dgm:pt modelId="{E2386563-12A1-419A-A4D7-FAAFF44518B2}" type="pres">
      <dgm:prSet presAssocID="{F2668D8A-4D7A-4E7B-B2A0-2ECEA7EA765F}" presName="parentText" presStyleLbl="node1" presStyleIdx="2" presStyleCnt="7">
        <dgm:presLayoutVars>
          <dgm:chMax val="1"/>
          <dgm:bulletEnabled val="1"/>
        </dgm:presLayoutVars>
      </dgm:prSet>
      <dgm:spPr/>
    </dgm:pt>
    <dgm:pt modelId="{054561B6-A2F7-4255-ABC8-3C3C1D49AB18}" type="pres">
      <dgm:prSet presAssocID="{77D8E63B-C17C-4ACD-BABE-FF57EAEB56A8}" presName="sp" presStyleCnt="0"/>
      <dgm:spPr/>
    </dgm:pt>
    <dgm:pt modelId="{3DC0D541-F484-4BDD-B03C-C30439BF8C58}" type="pres">
      <dgm:prSet presAssocID="{868A4D6A-CF04-4D7C-BC51-C1A2DC2846BA}" presName="linNode" presStyleCnt="0"/>
      <dgm:spPr/>
    </dgm:pt>
    <dgm:pt modelId="{6462B42E-C4B3-440E-9B6B-90FEC864B479}" type="pres">
      <dgm:prSet presAssocID="{868A4D6A-CF04-4D7C-BC51-C1A2DC2846BA}" presName="parentText" presStyleLbl="node1" presStyleIdx="3" presStyleCnt="7">
        <dgm:presLayoutVars>
          <dgm:chMax val="1"/>
          <dgm:bulletEnabled val="1"/>
        </dgm:presLayoutVars>
      </dgm:prSet>
      <dgm:spPr/>
    </dgm:pt>
    <dgm:pt modelId="{5D0FEC9C-C142-4CCE-83F4-9DFBD5F38C1D}" type="pres">
      <dgm:prSet presAssocID="{02047769-9197-4592-B774-FF3EDE3E406C}" presName="sp" presStyleCnt="0"/>
      <dgm:spPr/>
    </dgm:pt>
    <dgm:pt modelId="{7D5A3AAD-D1E2-43D2-A39B-E6B3655EC2A2}" type="pres">
      <dgm:prSet presAssocID="{D164CC31-6A59-46FF-8205-0A5E3093742F}" presName="linNode" presStyleCnt="0"/>
      <dgm:spPr/>
    </dgm:pt>
    <dgm:pt modelId="{24A793E8-4363-4375-936E-52AF9A6DB04A}" type="pres">
      <dgm:prSet presAssocID="{D164CC31-6A59-46FF-8205-0A5E3093742F}" presName="parentText" presStyleLbl="node1" presStyleIdx="4" presStyleCnt="7">
        <dgm:presLayoutVars>
          <dgm:chMax val="1"/>
          <dgm:bulletEnabled val="1"/>
        </dgm:presLayoutVars>
      </dgm:prSet>
      <dgm:spPr/>
    </dgm:pt>
    <dgm:pt modelId="{27E39B5D-FEF3-4CD0-9268-ACD84A026769}" type="pres">
      <dgm:prSet presAssocID="{9B064AE2-F690-4CA5-A634-F7DAD261E6A1}" presName="sp" presStyleCnt="0"/>
      <dgm:spPr/>
    </dgm:pt>
    <dgm:pt modelId="{F40F13A8-076E-4F98-A95B-BF5A1DB04BE7}" type="pres">
      <dgm:prSet presAssocID="{A1AE8E5E-C8E9-462C-BA06-BD395C4D5322}" presName="linNode" presStyleCnt="0"/>
      <dgm:spPr/>
    </dgm:pt>
    <dgm:pt modelId="{8389C545-BDD9-41B8-96CC-B5D7E7ED32F9}" type="pres">
      <dgm:prSet presAssocID="{A1AE8E5E-C8E9-462C-BA06-BD395C4D5322}" presName="parentText" presStyleLbl="node1" presStyleIdx="5" presStyleCnt="7">
        <dgm:presLayoutVars>
          <dgm:chMax val="1"/>
          <dgm:bulletEnabled val="1"/>
        </dgm:presLayoutVars>
      </dgm:prSet>
      <dgm:spPr/>
    </dgm:pt>
    <dgm:pt modelId="{D4E8276A-D0C2-4FA3-9A74-7F82F983CE8B}" type="pres">
      <dgm:prSet presAssocID="{EA606712-CA39-4790-BA30-F749B6C1784C}" presName="sp" presStyleCnt="0"/>
      <dgm:spPr/>
    </dgm:pt>
    <dgm:pt modelId="{06FB3FAB-500B-468C-8043-94B9C0D9F45C}" type="pres">
      <dgm:prSet presAssocID="{E10E08E1-2D34-4B50-B337-3A6904EBE0D6}" presName="linNode" presStyleCnt="0"/>
      <dgm:spPr/>
    </dgm:pt>
    <dgm:pt modelId="{B1064A0C-FCB9-492F-8501-18F005AB94DB}" type="pres">
      <dgm:prSet presAssocID="{E10E08E1-2D34-4B50-B337-3A6904EBE0D6}" presName="parentText" presStyleLbl="node1" presStyleIdx="6" presStyleCnt="7">
        <dgm:presLayoutVars>
          <dgm:chMax val="1"/>
          <dgm:bulletEnabled val="1"/>
        </dgm:presLayoutVars>
      </dgm:prSet>
      <dgm:spPr/>
    </dgm:pt>
  </dgm:ptLst>
  <dgm:cxnLst>
    <dgm:cxn modelId="{338B6016-1032-4365-A4F0-060E9B135443}" srcId="{83E80299-3CBF-4A85-AD52-0DF90FA66552}" destId="{A0C3FB39-7B0C-469A-A0D9-43898AC0EF4B}" srcOrd="0" destOrd="0" parTransId="{8D3B7B8A-AE3E-4F41-AFC0-B9CCD465C491}" sibTransId="{60AAC7DE-5082-440F-B6C1-4EF56B86D5C9}"/>
    <dgm:cxn modelId="{85D8DE16-6489-4757-895E-A40F4B5C7E1B}" type="presOf" srcId="{E10E08E1-2D34-4B50-B337-3A6904EBE0D6}" destId="{B1064A0C-FCB9-492F-8501-18F005AB94DB}" srcOrd="0" destOrd="0" presId="urn:microsoft.com/office/officeart/2005/8/layout/vList5"/>
    <dgm:cxn modelId="{5B3C4836-40C0-49E5-A8CA-707016106A91}" type="presOf" srcId="{A0C3FB39-7B0C-469A-A0D9-43898AC0EF4B}" destId="{6654D875-D803-477F-A343-F61B89E5E2CE}" srcOrd="0" destOrd="0" presId="urn:microsoft.com/office/officeart/2005/8/layout/vList5"/>
    <dgm:cxn modelId="{73E84D38-6BB8-482D-9E6E-C574D3A0A642}" srcId="{83E80299-3CBF-4A85-AD52-0DF90FA66552}" destId="{A1AE8E5E-C8E9-462C-BA06-BD395C4D5322}" srcOrd="5" destOrd="0" parTransId="{7B3424CB-FD4D-4516-8E8A-5694E347D0B2}" sibTransId="{EA606712-CA39-4790-BA30-F749B6C1784C}"/>
    <dgm:cxn modelId="{8606673F-E25A-4F8A-9668-B959BE25CC14}" srcId="{83E80299-3CBF-4A85-AD52-0DF90FA66552}" destId="{91B65EC1-DFEF-490D-AEBD-D61C401D8ED5}" srcOrd="1" destOrd="0" parTransId="{80DC8AD3-C97E-4A3B-B12E-06C10B06F7E7}" sibTransId="{55320089-F89E-437C-AD18-BD7C61DCAF37}"/>
    <dgm:cxn modelId="{CEB56388-C902-446E-85FA-25F905136A9D}" srcId="{83E80299-3CBF-4A85-AD52-0DF90FA66552}" destId="{E10E08E1-2D34-4B50-B337-3A6904EBE0D6}" srcOrd="6" destOrd="0" parTransId="{54862E85-6B05-49C7-9A43-4A9BF87FDD2D}" sibTransId="{20AB1624-BFF9-47CB-96D3-E60DBF2F545C}"/>
    <dgm:cxn modelId="{9854B497-7B2F-4DD6-8A3B-C9F9AEC005D3}" type="presOf" srcId="{91B65EC1-DFEF-490D-AEBD-D61C401D8ED5}" destId="{7F89EA46-F6A3-497D-89C8-A34856001B0E}" srcOrd="0" destOrd="0" presId="urn:microsoft.com/office/officeart/2005/8/layout/vList5"/>
    <dgm:cxn modelId="{8F68D19B-82AC-44AB-8EB8-1BE486CD56D6}" type="presOf" srcId="{868A4D6A-CF04-4D7C-BC51-C1A2DC2846BA}" destId="{6462B42E-C4B3-440E-9B6B-90FEC864B479}" srcOrd="0" destOrd="0" presId="urn:microsoft.com/office/officeart/2005/8/layout/vList5"/>
    <dgm:cxn modelId="{6BBE56AB-DC7F-4F61-ACA9-9666D91C25D3}" type="presOf" srcId="{D164CC31-6A59-46FF-8205-0A5E3093742F}" destId="{24A793E8-4363-4375-936E-52AF9A6DB04A}" srcOrd="0" destOrd="0" presId="urn:microsoft.com/office/officeart/2005/8/layout/vList5"/>
    <dgm:cxn modelId="{A193DDB9-CC5B-4846-ACE9-00302486EA35}" srcId="{83E80299-3CBF-4A85-AD52-0DF90FA66552}" destId="{D164CC31-6A59-46FF-8205-0A5E3093742F}" srcOrd="4" destOrd="0" parTransId="{7FB21EAE-6BFF-43A0-837E-8B3C66D07934}" sibTransId="{9B064AE2-F690-4CA5-A634-F7DAD261E6A1}"/>
    <dgm:cxn modelId="{3F21A0BB-BE45-4634-A5B5-D82C04C8A2CB}" srcId="{83E80299-3CBF-4A85-AD52-0DF90FA66552}" destId="{868A4D6A-CF04-4D7C-BC51-C1A2DC2846BA}" srcOrd="3" destOrd="0" parTransId="{063A86FB-BA16-4B61-AFBB-752FCCE4712D}" sibTransId="{02047769-9197-4592-B774-FF3EDE3E406C}"/>
    <dgm:cxn modelId="{E2FCB2CB-EFD1-41F8-8829-7859ED127BB0}" type="presOf" srcId="{83E80299-3CBF-4A85-AD52-0DF90FA66552}" destId="{9D2F3AD0-54DA-42C8-B8A7-225B9C09A206}" srcOrd="0" destOrd="0" presId="urn:microsoft.com/office/officeart/2005/8/layout/vList5"/>
    <dgm:cxn modelId="{77933BCC-5CE2-41C4-BAB0-B582A191AEE8}" type="presOf" srcId="{A1AE8E5E-C8E9-462C-BA06-BD395C4D5322}" destId="{8389C545-BDD9-41B8-96CC-B5D7E7ED32F9}" srcOrd="0" destOrd="0" presId="urn:microsoft.com/office/officeart/2005/8/layout/vList5"/>
    <dgm:cxn modelId="{399AE0EE-289E-4B54-9246-AE242A5445E4}" srcId="{83E80299-3CBF-4A85-AD52-0DF90FA66552}" destId="{F2668D8A-4D7A-4E7B-B2A0-2ECEA7EA765F}" srcOrd="2" destOrd="0" parTransId="{869871E2-D361-4338-88CA-C468E030CCD9}" sibTransId="{77D8E63B-C17C-4ACD-BABE-FF57EAEB56A8}"/>
    <dgm:cxn modelId="{918FA6F9-344F-4F28-A3CD-84704FE659FD}" type="presOf" srcId="{F2668D8A-4D7A-4E7B-B2A0-2ECEA7EA765F}" destId="{E2386563-12A1-419A-A4D7-FAAFF44518B2}" srcOrd="0" destOrd="0" presId="urn:microsoft.com/office/officeart/2005/8/layout/vList5"/>
    <dgm:cxn modelId="{BEFFDED8-1524-446E-90C1-F6431AAF2DA1}" type="presParOf" srcId="{9D2F3AD0-54DA-42C8-B8A7-225B9C09A206}" destId="{249BA5ED-5ED8-429D-8A9F-70C1B99B833D}" srcOrd="0" destOrd="0" presId="urn:microsoft.com/office/officeart/2005/8/layout/vList5"/>
    <dgm:cxn modelId="{C73C3838-A770-4C84-8A94-6A7DECF93CAF}" type="presParOf" srcId="{249BA5ED-5ED8-429D-8A9F-70C1B99B833D}" destId="{6654D875-D803-477F-A343-F61B89E5E2CE}" srcOrd="0" destOrd="0" presId="urn:microsoft.com/office/officeart/2005/8/layout/vList5"/>
    <dgm:cxn modelId="{24764870-B55A-4E9D-9965-322956250709}" type="presParOf" srcId="{9D2F3AD0-54DA-42C8-B8A7-225B9C09A206}" destId="{9B0EBE40-5AF2-44FD-9C3E-0FD13AF0BED9}" srcOrd="1" destOrd="0" presId="urn:microsoft.com/office/officeart/2005/8/layout/vList5"/>
    <dgm:cxn modelId="{BAFE6499-53BF-4F85-8098-288E6B7A4C42}" type="presParOf" srcId="{9D2F3AD0-54DA-42C8-B8A7-225B9C09A206}" destId="{65224F94-D04E-413D-BA88-72380F56895D}" srcOrd="2" destOrd="0" presId="urn:microsoft.com/office/officeart/2005/8/layout/vList5"/>
    <dgm:cxn modelId="{86DF8556-029D-4FC3-B0DE-BA43E1B39D2C}" type="presParOf" srcId="{65224F94-D04E-413D-BA88-72380F56895D}" destId="{7F89EA46-F6A3-497D-89C8-A34856001B0E}" srcOrd="0" destOrd="0" presId="urn:microsoft.com/office/officeart/2005/8/layout/vList5"/>
    <dgm:cxn modelId="{ED5782AE-5AF0-4B32-A720-6942D59E0A71}" type="presParOf" srcId="{9D2F3AD0-54DA-42C8-B8A7-225B9C09A206}" destId="{68A48857-91AE-42DA-AB27-D9019E9C9EA0}" srcOrd="3" destOrd="0" presId="urn:microsoft.com/office/officeart/2005/8/layout/vList5"/>
    <dgm:cxn modelId="{720B2B22-E9F8-4AAD-B417-FB3DCBC5D3D8}" type="presParOf" srcId="{9D2F3AD0-54DA-42C8-B8A7-225B9C09A206}" destId="{5B4784A2-FE90-46A0-9058-ECD8348D535F}" srcOrd="4" destOrd="0" presId="urn:microsoft.com/office/officeart/2005/8/layout/vList5"/>
    <dgm:cxn modelId="{CAEAF4ED-1FC0-4BB8-9BB9-4A3A25F91BB5}" type="presParOf" srcId="{5B4784A2-FE90-46A0-9058-ECD8348D535F}" destId="{E2386563-12A1-419A-A4D7-FAAFF44518B2}" srcOrd="0" destOrd="0" presId="urn:microsoft.com/office/officeart/2005/8/layout/vList5"/>
    <dgm:cxn modelId="{9CB72D06-7C73-4B1B-AA57-33ACDB9FFF97}" type="presParOf" srcId="{9D2F3AD0-54DA-42C8-B8A7-225B9C09A206}" destId="{054561B6-A2F7-4255-ABC8-3C3C1D49AB18}" srcOrd="5" destOrd="0" presId="urn:microsoft.com/office/officeart/2005/8/layout/vList5"/>
    <dgm:cxn modelId="{902BAAA2-64D6-45A2-8982-9AA7F7070320}" type="presParOf" srcId="{9D2F3AD0-54DA-42C8-B8A7-225B9C09A206}" destId="{3DC0D541-F484-4BDD-B03C-C30439BF8C58}" srcOrd="6" destOrd="0" presId="urn:microsoft.com/office/officeart/2005/8/layout/vList5"/>
    <dgm:cxn modelId="{AD398581-80E1-4ACB-83B3-B5C79DD365BF}" type="presParOf" srcId="{3DC0D541-F484-4BDD-B03C-C30439BF8C58}" destId="{6462B42E-C4B3-440E-9B6B-90FEC864B479}" srcOrd="0" destOrd="0" presId="urn:microsoft.com/office/officeart/2005/8/layout/vList5"/>
    <dgm:cxn modelId="{F7FD4E02-EEA0-4F01-9ADE-1E5E3A7002D9}" type="presParOf" srcId="{9D2F3AD0-54DA-42C8-B8A7-225B9C09A206}" destId="{5D0FEC9C-C142-4CCE-83F4-9DFBD5F38C1D}" srcOrd="7" destOrd="0" presId="urn:microsoft.com/office/officeart/2005/8/layout/vList5"/>
    <dgm:cxn modelId="{F7BD3617-7530-43E9-9196-40A6738D446D}" type="presParOf" srcId="{9D2F3AD0-54DA-42C8-B8A7-225B9C09A206}" destId="{7D5A3AAD-D1E2-43D2-A39B-E6B3655EC2A2}" srcOrd="8" destOrd="0" presId="urn:microsoft.com/office/officeart/2005/8/layout/vList5"/>
    <dgm:cxn modelId="{D599253D-E6C1-4B4A-8582-5D05DDD34FFD}" type="presParOf" srcId="{7D5A3AAD-D1E2-43D2-A39B-E6B3655EC2A2}" destId="{24A793E8-4363-4375-936E-52AF9A6DB04A}" srcOrd="0" destOrd="0" presId="urn:microsoft.com/office/officeart/2005/8/layout/vList5"/>
    <dgm:cxn modelId="{1871AD3F-D7CF-4035-95D3-B008E157B339}" type="presParOf" srcId="{9D2F3AD0-54DA-42C8-B8A7-225B9C09A206}" destId="{27E39B5D-FEF3-4CD0-9268-ACD84A026769}" srcOrd="9" destOrd="0" presId="urn:microsoft.com/office/officeart/2005/8/layout/vList5"/>
    <dgm:cxn modelId="{28CD4259-4081-422B-8710-4352A9210C8B}" type="presParOf" srcId="{9D2F3AD0-54DA-42C8-B8A7-225B9C09A206}" destId="{F40F13A8-076E-4F98-A95B-BF5A1DB04BE7}" srcOrd="10" destOrd="0" presId="urn:microsoft.com/office/officeart/2005/8/layout/vList5"/>
    <dgm:cxn modelId="{6E3A55B2-AECB-49C7-BBDA-D48E8F773366}" type="presParOf" srcId="{F40F13A8-076E-4F98-A95B-BF5A1DB04BE7}" destId="{8389C545-BDD9-41B8-96CC-B5D7E7ED32F9}" srcOrd="0" destOrd="0" presId="urn:microsoft.com/office/officeart/2005/8/layout/vList5"/>
    <dgm:cxn modelId="{3B93BC28-977E-4D7C-A190-A00ACCF97FC1}" type="presParOf" srcId="{9D2F3AD0-54DA-42C8-B8A7-225B9C09A206}" destId="{D4E8276A-D0C2-4FA3-9A74-7F82F983CE8B}" srcOrd="11" destOrd="0" presId="urn:microsoft.com/office/officeart/2005/8/layout/vList5"/>
    <dgm:cxn modelId="{37CF7EA1-3CD9-4391-B0AD-73FF83758983}" type="presParOf" srcId="{9D2F3AD0-54DA-42C8-B8A7-225B9C09A206}" destId="{06FB3FAB-500B-468C-8043-94B9C0D9F45C}" srcOrd="12" destOrd="0" presId="urn:microsoft.com/office/officeart/2005/8/layout/vList5"/>
    <dgm:cxn modelId="{4911998A-F2EA-4F88-9997-BA6363613ED5}" type="presParOf" srcId="{06FB3FAB-500B-468C-8043-94B9C0D9F45C}" destId="{B1064A0C-FCB9-492F-8501-18F005AB94DB}" srcOrd="0"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99CD0-00B9-4145-B1EE-7D491E217213}">
      <dsp:nvSpPr>
        <dsp:cNvPr id="0" name=""/>
        <dsp:cNvSpPr/>
      </dsp:nvSpPr>
      <dsp:spPr>
        <a:xfrm rot="5400000">
          <a:off x="2237721" y="-548008"/>
          <a:ext cx="1295838" cy="2715896"/>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64770" rIns="129540" bIns="6477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Kill</a:t>
          </a:r>
          <a:endParaRPr lang="ru-RU" sz="3400" kern="1200" dirty="0"/>
        </a:p>
        <a:p>
          <a:pPr marL="285750" lvl="1" indent="-285750" algn="l" defTabSz="1511300">
            <a:lnSpc>
              <a:spcPct val="90000"/>
            </a:lnSpc>
            <a:spcBef>
              <a:spcPct val="0"/>
            </a:spcBef>
            <a:spcAft>
              <a:spcPct val="15000"/>
            </a:spcAft>
            <a:buChar char="•"/>
          </a:pPr>
          <a:r>
            <a:rPr lang="en-US" sz="3400" kern="1200" dirty="0"/>
            <a:t>Arrest</a:t>
          </a:r>
          <a:endParaRPr lang="ru-RU" sz="3400" kern="1200" dirty="0"/>
        </a:p>
      </dsp:txBody>
      <dsp:txXfrm rot="-5400000">
        <a:off x="1527692" y="225279"/>
        <a:ext cx="2652638" cy="1169322"/>
      </dsp:txXfrm>
    </dsp:sp>
    <dsp:sp modelId="{EEC4EAC0-DD9B-40F9-8429-8C3AC532071D}">
      <dsp:nvSpPr>
        <dsp:cNvPr id="0" name=""/>
        <dsp:cNvSpPr/>
      </dsp:nvSpPr>
      <dsp:spPr>
        <a:xfrm>
          <a:off x="0" y="40"/>
          <a:ext cx="1527692" cy="161979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Cops</a:t>
          </a:r>
          <a:endParaRPr lang="ru-RU" sz="2600" kern="1200" dirty="0"/>
        </a:p>
      </dsp:txBody>
      <dsp:txXfrm>
        <a:off x="74576" y="74616"/>
        <a:ext cx="1378540" cy="1470646"/>
      </dsp:txXfrm>
    </dsp:sp>
    <dsp:sp modelId="{BDD0F04A-C34F-440A-BE61-8ACB78072092}">
      <dsp:nvSpPr>
        <dsp:cNvPr id="0" name=""/>
        <dsp:cNvSpPr/>
      </dsp:nvSpPr>
      <dsp:spPr>
        <a:xfrm rot="5400000">
          <a:off x="2237721" y="1152779"/>
          <a:ext cx="1295838" cy="2715896"/>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64770" rIns="129540" bIns="6477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Rebel (act)</a:t>
          </a:r>
          <a:endParaRPr lang="ru-RU" sz="3400" kern="1200" dirty="0"/>
        </a:p>
        <a:p>
          <a:pPr marL="285750" lvl="1" indent="-285750" algn="l" defTabSz="1511300">
            <a:lnSpc>
              <a:spcPct val="90000"/>
            </a:lnSpc>
            <a:spcBef>
              <a:spcPct val="0"/>
            </a:spcBef>
            <a:spcAft>
              <a:spcPct val="15000"/>
            </a:spcAft>
            <a:buChar char="•"/>
          </a:pPr>
          <a:r>
            <a:rPr lang="en-US" sz="3400" kern="1200" dirty="0"/>
            <a:t>Emigrate</a:t>
          </a:r>
          <a:endParaRPr lang="ru-RU" sz="3400" kern="1200" dirty="0"/>
        </a:p>
      </dsp:txBody>
      <dsp:txXfrm rot="-5400000">
        <a:off x="1527692" y="1926066"/>
        <a:ext cx="2652638" cy="1169322"/>
      </dsp:txXfrm>
    </dsp:sp>
    <dsp:sp modelId="{3C8C14C8-06DA-4FDA-A0DF-0FBD2EA58AE9}">
      <dsp:nvSpPr>
        <dsp:cNvPr id="0" name=""/>
        <dsp:cNvSpPr/>
      </dsp:nvSpPr>
      <dsp:spPr>
        <a:xfrm>
          <a:off x="0" y="1700828"/>
          <a:ext cx="1527692" cy="161979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Agents (people)</a:t>
          </a:r>
          <a:endParaRPr lang="ru-RU" sz="2600" kern="1200" dirty="0"/>
        </a:p>
      </dsp:txBody>
      <dsp:txXfrm>
        <a:off x="74576" y="1775404"/>
        <a:ext cx="1378540" cy="14706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4D875-D803-477F-A343-F61B89E5E2CE}">
      <dsp:nvSpPr>
        <dsp:cNvPr id="0" name=""/>
        <dsp:cNvSpPr/>
      </dsp:nvSpPr>
      <dsp:spPr>
        <a:xfrm>
          <a:off x="1875447" y="246"/>
          <a:ext cx="2109878" cy="3953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Active: red person</a:t>
          </a:r>
        </a:p>
      </dsp:txBody>
      <dsp:txXfrm>
        <a:off x="1894744" y="19543"/>
        <a:ext cx="2071284" cy="356707"/>
      </dsp:txXfrm>
    </dsp:sp>
    <dsp:sp modelId="{7F89EA46-F6A3-497D-89C8-A34856001B0E}">
      <dsp:nvSpPr>
        <dsp:cNvPr id="0" name=""/>
        <dsp:cNvSpPr/>
      </dsp:nvSpPr>
      <dsp:spPr>
        <a:xfrm>
          <a:off x="1875447" y="415313"/>
          <a:ext cx="2109878" cy="3953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Quiet: yellow person</a:t>
          </a:r>
        </a:p>
      </dsp:txBody>
      <dsp:txXfrm>
        <a:off x="1894744" y="434610"/>
        <a:ext cx="2071284" cy="356707"/>
      </dsp:txXfrm>
    </dsp:sp>
    <dsp:sp modelId="{E2386563-12A1-419A-A4D7-FAAFF44518B2}">
      <dsp:nvSpPr>
        <dsp:cNvPr id="0" name=""/>
        <dsp:cNvSpPr/>
      </dsp:nvSpPr>
      <dsp:spPr>
        <a:xfrm>
          <a:off x="1875447" y="830380"/>
          <a:ext cx="2109878" cy="3953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Doubtful: grey person</a:t>
          </a:r>
        </a:p>
      </dsp:txBody>
      <dsp:txXfrm>
        <a:off x="1894744" y="849677"/>
        <a:ext cx="2071284" cy="356707"/>
      </dsp:txXfrm>
    </dsp:sp>
    <dsp:sp modelId="{6462B42E-C4B3-440E-9B6B-90FEC864B479}">
      <dsp:nvSpPr>
        <dsp:cNvPr id="0" name=""/>
        <dsp:cNvSpPr/>
      </dsp:nvSpPr>
      <dsp:spPr>
        <a:xfrm>
          <a:off x="1875447" y="1245446"/>
          <a:ext cx="2109878" cy="3953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Jailed: red flag</a:t>
          </a:r>
        </a:p>
      </dsp:txBody>
      <dsp:txXfrm>
        <a:off x="1894744" y="1264743"/>
        <a:ext cx="2071284" cy="356707"/>
      </dsp:txXfrm>
    </dsp:sp>
    <dsp:sp modelId="{24A793E8-4363-4375-936E-52AF9A6DB04A}">
      <dsp:nvSpPr>
        <dsp:cNvPr id="0" name=""/>
        <dsp:cNvSpPr/>
      </dsp:nvSpPr>
      <dsp:spPr>
        <a:xfrm>
          <a:off x="1875447" y="1660513"/>
          <a:ext cx="2109878" cy="3953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Migrated: green airplane</a:t>
          </a:r>
        </a:p>
      </dsp:txBody>
      <dsp:txXfrm>
        <a:off x="1894744" y="1679810"/>
        <a:ext cx="2071284" cy="356707"/>
      </dsp:txXfrm>
    </dsp:sp>
    <dsp:sp modelId="{8389C545-BDD9-41B8-96CC-B5D7E7ED32F9}">
      <dsp:nvSpPr>
        <dsp:cNvPr id="0" name=""/>
        <dsp:cNvSpPr/>
      </dsp:nvSpPr>
      <dsp:spPr>
        <a:xfrm>
          <a:off x="1875447" y="2075580"/>
          <a:ext cx="2109878" cy="3953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Killed: black star</a:t>
          </a:r>
        </a:p>
      </dsp:txBody>
      <dsp:txXfrm>
        <a:off x="1894744" y="2094877"/>
        <a:ext cx="2071284" cy="356707"/>
      </dsp:txXfrm>
    </dsp:sp>
    <dsp:sp modelId="{B1064A0C-FCB9-492F-8501-18F005AB94DB}">
      <dsp:nvSpPr>
        <dsp:cNvPr id="0" name=""/>
        <dsp:cNvSpPr/>
      </dsp:nvSpPr>
      <dsp:spPr>
        <a:xfrm>
          <a:off x="1875447" y="2490646"/>
          <a:ext cx="2109878" cy="3953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Police: blue person</a:t>
          </a:r>
        </a:p>
      </dsp:txBody>
      <dsp:txXfrm>
        <a:off x="1894744" y="2509943"/>
        <a:ext cx="2071284" cy="35670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97A95-F2C5-6ED4-3834-8DC2CA6384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125E83-FDFD-EB5D-D5FC-E735BCC72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1DAC52-45D1-7E23-8D4C-526A1E2FBD4C}"/>
              </a:ext>
            </a:extLst>
          </p:cNvPr>
          <p:cNvSpPr>
            <a:spLocks noGrp="1"/>
          </p:cNvSpPr>
          <p:nvPr>
            <p:ph type="dt" sz="half" idx="10"/>
          </p:nvPr>
        </p:nvSpPr>
        <p:spPr/>
        <p:txBody>
          <a:bodyPr/>
          <a:lstStyle/>
          <a:p>
            <a:fld id="{3704E2D9-5134-472C-BAC7-A58128AF4E26}" type="datetimeFigureOut">
              <a:rPr lang="en-US" smtClean="0"/>
              <a:t>5/2/2024</a:t>
            </a:fld>
            <a:endParaRPr lang="en-US"/>
          </a:p>
        </p:txBody>
      </p:sp>
      <p:sp>
        <p:nvSpPr>
          <p:cNvPr id="5" name="Footer Placeholder 4">
            <a:extLst>
              <a:ext uri="{FF2B5EF4-FFF2-40B4-BE49-F238E27FC236}">
                <a16:creationId xmlns:a16="http://schemas.microsoft.com/office/drawing/2014/main" id="{ABD1C55F-70DE-061D-F90C-6F53B95FF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F8C0A-4C26-AA58-579F-CA324745C6AA}"/>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226120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693-9097-3756-9212-FFB3EDCC67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73029-53B8-4B13-89B8-7731CEB7FD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FA8C2-A28A-F9C0-33A9-24E519C87ECF}"/>
              </a:ext>
            </a:extLst>
          </p:cNvPr>
          <p:cNvSpPr>
            <a:spLocks noGrp="1"/>
          </p:cNvSpPr>
          <p:nvPr>
            <p:ph type="dt" sz="half" idx="10"/>
          </p:nvPr>
        </p:nvSpPr>
        <p:spPr/>
        <p:txBody>
          <a:bodyPr/>
          <a:lstStyle/>
          <a:p>
            <a:fld id="{3704E2D9-5134-472C-BAC7-A58128AF4E26}" type="datetimeFigureOut">
              <a:rPr lang="en-US" smtClean="0"/>
              <a:t>5/2/2024</a:t>
            </a:fld>
            <a:endParaRPr lang="en-US"/>
          </a:p>
        </p:txBody>
      </p:sp>
      <p:sp>
        <p:nvSpPr>
          <p:cNvPr id="5" name="Footer Placeholder 4">
            <a:extLst>
              <a:ext uri="{FF2B5EF4-FFF2-40B4-BE49-F238E27FC236}">
                <a16:creationId xmlns:a16="http://schemas.microsoft.com/office/drawing/2014/main" id="{862919D8-F2EF-842F-0A95-DB09F6614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6C3C5-3D09-16FB-F85A-85E3851F4C4F}"/>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781153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BD4465-AC27-CA9F-E903-22CAB3F8C7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A3457F-2BF7-0695-3EAF-471E3AAE75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3D1268-E65D-0889-4009-807B19C116DC}"/>
              </a:ext>
            </a:extLst>
          </p:cNvPr>
          <p:cNvSpPr>
            <a:spLocks noGrp="1"/>
          </p:cNvSpPr>
          <p:nvPr>
            <p:ph type="dt" sz="half" idx="10"/>
          </p:nvPr>
        </p:nvSpPr>
        <p:spPr/>
        <p:txBody>
          <a:bodyPr/>
          <a:lstStyle/>
          <a:p>
            <a:fld id="{3704E2D9-5134-472C-BAC7-A58128AF4E26}" type="datetimeFigureOut">
              <a:rPr lang="en-US" smtClean="0"/>
              <a:t>5/2/2024</a:t>
            </a:fld>
            <a:endParaRPr lang="en-US"/>
          </a:p>
        </p:txBody>
      </p:sp>
      <p:sp>
        <p:nvSpPr>
          <p:cNvPr id="5" name="Footer Placeholder 4">
            <a:extLst>
              <a:ext uri="{FF2B5EF4-FFF2-40B4-BE49-F238E27FC236}">
                <a16:creationId xmlns:a16="http://schemas.microsoft.com/office/drawing/2014/main" id="{B7C80E77-FBF9-98ED-36A3-4F2A7FBFC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EA307-CD31-3E34-DD48-9F38815B1BAF}"/>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259748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1446-A19B-9BF7-9101-CA8A32A22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44AFA2-7476-CD80-F50E-3F469D9D43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2138CC-E4B2-242A-55A0-1068FCD1AAA3}"/>
              </a:ext>
            </a:extLst>
          </p:cNvPr>
          <p:cNvSpPr>
            <a:spLocks noGrp="1"/>
          </p:cNvSpPr>
          <p:nvPr>
            <p:ph type="dt" sz="half" idx="10"/>
          </p:nvPr>
        </p:nvSpPr>
        <p:spPr/>
        <p:txBody>
          <a:bodyPr/>
          <a:lstStyle/>
          <a:p>
            <a:fld id="{3704E2D9-5134-472C-BAC7-A58128AF4E26}" type="datetimeFigureOut">
              <a:rPr lang="en-US" smtClean="0"/>
              <a:t>5/2/2024</a:t>
            </a:fld>
            <a:endParaRPr lang="en-US"/>
          </a:p>
        </p:txBody>
      </p:sp>
      <p:sp>
        <p:nvSpPr>
          <p:cNvPr id="5" name="Footer Placeholder 4">
            <a:extLst>
              <a:ext uri="{FF2B5EF4-FFF2-40B4-BE49-F238E27FC236}">
                <a16:creationId xmlns:a16="http://schemas.microsoft.com/office/drawing/2014/main" id="{5BC50553-C547-433E-C62D-10598E288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EA33A-C552-9A8D-C295-538BD1A60A60}"/>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6403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6F9D-FB82-7F93-8601-FECC24B2B5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026B9C-D2A0-E57D-6B15-EDFFAEC570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F20660-646D-739A-B465-0321F8B88F83}"/>
              </a:ext>
            </a:extLst>
          </p:cNvPr>
          <p:cNvSpPr>
            <a:spLocks noGrp="1"/>
          </p:cNvSpPr>
          <p:nvPr>
            <p:ph type="dt" sz="half" idx="10"/>
          </p:nvPr>
        </p:nvSpPr>
        <p:spPr/>
        <p:txBody>
          <a:bodyPr/>
          <a:lstStyle/>
          <a:p>
            <a:fld id="{3704E2D9-5134-472C-BAC7-A58128AF4E26}" type="datetimeFigureOut">
              <a:rPr lang="en-US" smtClean="0"/>
              <a:t>5/2/2024</a:t>
            </a:fld>
            <a:endParaRPr lang="en-US"/>
          </a:p>
        </p:txBody>
      </p:sp>
      <p:sp>
        <p:nvSpPr>
          <p:cNvPr id="5" name="Footer Placeholder 4">
            <a:extLst>
              <a:ext uri="{FF2B5EF4-FFF2-40B4-BE49-F238E27FC236}">
                <a16:creationId xmlns:a16="http://schemas.microsoft.com/office/drawing/2014/main" id="{A973F55A-D128-E52E-05CE-3F112CB1C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95807-F929-C2D7-AFC2-75493B4FB3E3}"/>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398570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7846-C0A7-1BFC-5C0D-76F1D63A5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F2140D-A0CE-5AB7-C0F6-91CE4381E4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1A435D-67C0-6DB4-BD2C-E149906881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8FD712-AC46-5497-A2A2-51AE5489E94B}"/>
              </a:ext>
            </a:extLst>
          </p:cNvPr>
          <p:cNvSpPr>
            <a:spLocks noGrp="1"/>
          </p:cNvSpPr>
          <p:nvPr>
            <p:ph type="dt" sz="half" idx="10"/>
          </p:nvPr>
        </p:nvSpPr>
        <p:spPr/>
        <p:txBody>
          <a:bodyPr/>
          <a:lstStyle/>
          <a:p>
            <a:fld id="{3704E2D9-5134-472C-BAC7-A58128AF4E26}" type="datetimeFigureOut">
              <a:rPr lang="en-US" smtClean="0"/>
              <a:t>5/2/2024</a:t>
            </a:fld>
            <a:endParaRPr lang="en-US"/>
          </a:p>
        </p:txBody>
      </p:sp>
      <p:sp>
        <p:nvSpPr>
          <p:cNvPr id="6" name="Footer Placeholder 5">
            <a:extLst>
              <a:ext uri="{FF2B5EF4-FFF2-40B4-BE49-F238E27FC236}">
                <a16:creationId xmlns:a16="http://schemas.microsoft.com/office/drawing/2014/main" id="{602CB38C-AFCA-9227-ED74-85DF9DE797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EF693-C57B-7D49-BA31-4E70BD0DE248}"/>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180187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A1CC-0B11-CD23-E704-91AA4547A7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B3453A-14B8-3CC8-3EEA-E1200683C5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44CAE-AF5F-4826-D4B7-D814161BC4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D627F4-C1BA-7B3A-ADE5-3E0E78EE28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2AD339-727E-0542-1718-F10439533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AF8F37-6838-26D5-D97A-918D922A2014}"/>
              </a:ext>
            </a:extLst>
          </p:cNvPr>
          <p:cNvSpPr>
            <a:spLocks noGrp="1"/>
          </p:cNvSpPr>
          <p:nvPr>
            <p:ph type="dt" sz="half" idx="10"/>
          </p:nvPr>
        </p:nvSpPr>
        <p:spPr/>
        <p:txBody>
          <a:bodyPr/>
          <a:lstStyle/>
          <a:p>
            <a:fld id="{3704E2D9-5134-472C-BAC7-A58128AF4E26}" type="datetimeFigureOut">
              <a:rPr lang="en-US" smtClean="0"/>
              <a:t>5/2/2024</a:t>
            </a:fld>
            <a:endParaRPr lang="en-US"/>
          </a:p>
        </p:txBody>
      </p:sp>
      <p:sp>
        <p:nvSpPr>
          <p:cNvPr id="8" name="Footer Placeholder 7">
            <a:extLst>
              <a:ext uri="{FF2B5EF4-FFF2-40B4-BE49-F238E27FC236}">
                <a16:creationId xmlns:a16="http://schemas.microsoft.com/office/drawing/2014/main" id="{346C77DC-D2C4-6B63-FF95-D499FF8E04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CBE34A-7F4B-B1C8-BEEB-286DD3F8ADB9}"/>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83395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1250-5C66-A98D-53BE-A591A57073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B1D5A1-9FF5-741D-E7A1-7356074C1407}"/>
              </a:ext>
            </a:extLst>
          </p:cNvPr>
          <p:cNvSpPr>
            <a:spLocks noGrp="1"/>
          </p:cNvSpPr>
          <p:nvPr>
            <p:ph type="dt" sz="half" idx="10"/>
          </p:nvPr>
        </p:nvSpPr>
        <p:spPr/>
        <p:txBody>
          <a:bodyPr/>
          <a:lstStyle/>
          <a:p>
            <a:fld id="{3704E2D9-5134-472C-BAC7-A58128AF4E26}" type="datetimeFigureOut">
              <a:rPr lang="en-US" smtClean="0"/>
              <a:t>5/2/2024</a:t>
            </a:fld>
            <a:endParaRPr lang="en-US"/>
          </a:p>
        </p:txBody>
      </p:sp>
      <p:sp>
        <p:nvSpPr>
          <p:cNvPr id="4" name="Footer Placeholder 3">
            <a:extLst>
              <a:ext uri="{FF2B5EF4-FFF2-40B4-BE49-F238E27FC236}">
                <a16:creationId xmlns:a16="http://schemas.microsoft.com/office/drawing/2014/main" id="{AFC34FAB-7B47-D24F-3A02-BCDEAA2D31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D43525-75A3-1AAB-73B6-ED0BA7CFDC0C}"/>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85633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707121-06D3-749D-382E-D60CD31628D7}"/>
              </a:ext>
            </a:extLst>
          </p:cNvPr>
          <p:cNvSpPr>
            <a:spLocks noGrp="1"/>
          </p:cNvSpPr>
          <p:nvPr>
            <p:ph type="dt" sz="half" idx="10"/>
          </p:nvPr>
        </p:nvSpPr>
        <p:spPr/>
        <p:txBody>
          <a:bodyPr/>
          <a:lstStyle/>
          <a:p>
            <a:fld id="{3704E2D9-5134-472C-BAC7-A58128AF4E26}" type="datetimeFigureOut">
              <a:rPr lang="en-US" smtClean="0"/>
              <a:t>5/2/2024</a:t>
            </a:fld>
            <a:endParaRPr lang="en-US"/>
          </a:p>
        </p:txBody>
      </p:sp>
      <p:sp>
        <p:nvSpPr>
          <p:cNvPr id="3" name="Footer Placeholder 2">
            <a:extLst>
              <a:ext uri="{FF2B5EF4-FFF2-40B4-BE49-F238E27FC236}">
                <a16:creationId xmlns:a16="http://schemas.microsoft.com/office/drawing/2014/main" id="{0332E79C-1BD9-ADDE-04D8-82CBA2C800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876E3E-2C19-F1B6-11E4-648D44BE182D}"/>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4030245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F5D1-8D0D-5124-1BB5-292ACA201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4C272A-DF30-BE26-F8A2-7E606095F9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C85F7B-7AAA-F9C0-CEAF-7CD60E06C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C87B92-C6B5-5265-4224-0BEF056903C0}"/>
              </a:ext>
            </a:extLst>
          </p:cNvPr>
          <p:cNvSpPr>
            <a:spLocks noGrp="1"/>
          </p:cNvSpPr>
          <p:nvPr>
            <p:ph type="dt" sz="half" idx="10"/>
          </p:nvPr>
        </p:nvSpPr>
        <p:spPr/>
        <p:txBody>
          <a:bodyPr/>
          <a:lstStyle/>
          <a:p>
            <a:fld id="{3704E2D9-5134-472C-BAC7-A58128AF4E26}" type="datetimeFigureOut">
              <a:rPr lang="en-US" smtClean="0"/>
              <a:t>5/2/2024</a:t>
            </a:fld>
            <a:endParaRPr lang="en-US"/>
          </a:p>
        </p:txBody>
      </p:sp>
      <p:sp>
        <p:nvSpPr>
          <p:cNvPr id="6" name="Footer Placeholder 5">
            <a:extLst>
              <a:ext uri="{FF2B5EF4-FFF2-40B4-BE49-F238E27FC236}">
                <a16:creationId xmlns:a16="http://schemas.microsoft.com/office/drawing/2014/main" id="{5CD4BFDC-38F2-C4E6-4355-E533F6519F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8C221-3758-F700-E7AB-6F8F60B77BAC}"/>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394896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F00F-7E59-BCEF-6ADF-77AEB2058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8C6AD7-A436-BC87-AD60-53CC11678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292948-AD74-220F-C7C0-EA0EEF136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192CA1-9DE6-27BD-0212-B5DAD09C4BA0}"/>
              </a:ext>
            </a:extLst>
          </p:cNvPr>
          <p:cNvSpPr>
            <a:spLocks noGrp="1"/>
          </p:cNvSpPr>
          <p:nvPr>
            <p:ph type="dt" sz="half" idx="10"/>
          </p:nvPr>
        </p:nvSpPr>
        <p:spPr/>
        <p:txBody>
          <a:bodyPr/>
          <a:lstStyle/>
          <a:p>
            <a:fld id="{3704E2D9-5134-472C-BAC7-A58128AF4E26}" type="datetimeFigureOut">
              <a:rPr lang="en-US" smtClean="0"/>
              <a:t>5/2/2024</a:t>
            </a:fld>
            <a:endParaRPr lang="en-US"/>
          </a:p>
        </p:txBody>
      </p:sp>
      <p:sp>
        <p:nvSpPr>
          <p:cNvPr id="6" name="Footer Placeholder 5">
            <a:extLst>
              <a:ext uri="{FF2B5EF4-FFF2-40B4-BE49-F238E27FC236}">
                <a16:creationId xmlns:a16="http://schemas.microsoft.com/office/drawing/2014/main" id="{1448ACB5-B002-4D95-AEE4-463EE584D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91245-9D9B-3865-EBBD-349239073B8C}"/>
              </a:ext>
            </a:extLst>
          </p:cNvPr>
          <p:cNvSpPr>
            <a:spLocks noGrp="1"/>
          </p:cNvSpPr>
          <p:nvPr>
            <p:ph type="sldNum" sz="quarter" idx="12"/>
          </p:nvPr>
        </p:nvSpPr>
        <p:spPr/>
        <p:txBody>
          <a:bodyPr/>
          <a:lstStyle/>
          <a:p>
            <a:fld id="{3310A129-82FE-4A2F-BCFB-3825F0F080C6}" type="slidenum">
              <a:rPr lang="en-US" smtClean="0"/>
              <a:t>‹#›</a:t>
            </a:fld>
            <a:endParaRPr lang="en-US"/>
          </a:p>
        </p:txBody>
      </p:sp>
    </p:spTree>
    <p:extLst>
      <p:ext uri="{BB962C8B-B14F-4D97-AF65-F5344CB8AC3E}">
        <p14:creationId xmlns:p14="http://schemas.microsoft.com/office/powerpoint/2010/main" val="265645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97BC0F-2337-7CCE-BC6E-A376284E7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3D6E3C-49F6-3022-576A-3DBCFEE87D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25062-D162-E62D-C4EE-7D263602B6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04E2D9-5134-472C-BAC7-A58128AF4E26}" type="datetimeFigureOut">
              <a:rPr lang="en-US" smtClean="0"/>
              <a:t>5/2/2024</a:t>
            </a:fld>
            <a:endParaRPr lang="en-US"/>
          </a:p>
        </p:txBody>
      </p:sp>
      <p:sp>
        <p:nvSpPr>
          <p:cNvPr id="5" name="Footer Placeholder 4">
            <a:extLst>
              <a:ext uri="{FF2B5EF4-FFF2-40B4-BE49-F238E27FC236}">
                <a16:creationId xmlns:a16="http://schemas.microsoft.com/office/drawing/2014/main" id="{27A4D4A3-B50F-75A5-A9BF-7C508700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2855B8-FD59-1006-B623-5EAE7FD90D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10A129-82FE-4A2F-BCFB-3825F0F080C6}" type="slidenum">
              <a:rPr lang="en-US" smtClean="0"/>
              <a:t>‹#›</a:t>
            </a:fld>
            <a:endParaRPr lang="en-US"/>
          </a:p>
        </p:txBody>
      </p:sp>
    </p:spTree>
    <p:extLst>
      <p:ext uri="{BB962C8B-B14F-4D97-AF65-F5344CB8AC3E}">
        <p14:creationId xmlns:p14="http://schemas.microsoft.com/office/powerpoint/2010/main" val="45732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cl.northwestern.edu/netlogo/models/Rebellion" TargetMode="External"/><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hyperlink" Target="https://www.worlddata.info/quality-of-life.php" TargetMode="External"/><Relationship Id="rId4" Type="http://schemas.openxmlformats.org/officeDocument/2006/relationships/hyperlink" Target="https://www.transparency.org/en/cpi/2023"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diagramQuickStyle" Target="../diagrams/quickStyle2.xml"/><Relationship Id="rId5" Type="http://schemas.openxmlformats.org/officeDocument/2006/relationships/image" Target="../media/image6.png"/><Relationship Id="rId10" Type="http://schemas.openxmlformats.org/officeDocument/2006/relationships/diagramLayout" Target="../diagrams/layout2.xml"/><Relationship Id="rId4" Type="http://schemas.openxmlformats.org/officeDocument/2006/relationships/image" Target="../media/image5.png"/><Relationship Id="rId9" Type="http://schemas.openxmlformats.org/officeDocument/2006/relationships/diagramData" Target="../diagrams/data2.xml"/><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toy person in front of two lines of white figures">
            <a:extLst>
              <a:ext uri="{FF2B5EF4-FFF2-40B4-BE49-F238E27FC236}">
                <a16:creationId xmlns:a16="http://schemas.microsoft.com/office/drawing/2014/main" id="{57AACBA3-2DC8-F630-BFCD-67BDC33FB9A8}"/>
              </a:ext>
            </a:extLst>
          </p:cNvPr>
          <p:cNvPicPr>
            <a:picLocks noChangeAspect="1"/>
          </p:cNvPicPr>
          <p:nvPr/>
        </p:nvPicPr>
        <p:blipFill rotWithShape="1">
          <a:blip r:embed="rId2"/>
          <a:srcRect l="2886" t="9091" r="21562" b="1"/>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5EA3AC-9DC5-5315-5BBB-1E0338C75D5D}"/>
              </a:ext>
            </a:extLst>
          </p:cNvPr>
          <p:cNvSpPr>
            <a:spLocks noGrp="1"/>
          </p:cNvSpPr>
          <p:nvPr>
            <p:ph type="ctrTitle"/>
          </p:nvPr>
        </p:nvSpPr>
        <p:spPr>
          <a:xfrm>
            <a:off x="477981" y="1122363"/>
            <a:ext cx="4023360" cy="3204134"/>
          </a:xfrm>
        </p:spPr>
        <p:txBody>
          <a:bodyPr anchor="b">
            <a:normAutofit/>
          </a:bodyPr>
          <a:lstStyle/>
          <a:p>
            <a:pPr algn="l"/>
            <a:r>
              <a:rPr lang="en-US" sz="4800"/>
              <a:t>Revolution Model</a:t>
            </a:r>
          </a:p>
        </p:txBody>
      </p:sp>
      <p:sp>
        <p:nvSpPr>
          <p:cNvPr id="3" name="Subtitle 2">
            <a:extLst>
              <a:ext uri="{FF2B5EF4-FFF2-40B4-BE49-F238E27FC236}">
                <a16:creationId xmlns:a16="http://schemas.microsoft.com/office/drawing/2014/main" id="{4680DAC3-8427-943D-A85A-863CD24CF0F7}"/>
              </a:ext>
            </a:extLst>
          </p:cNvPr>
          <p:cNvSpPr>
            <a:spLocks noGrp="1"/>
          </p:cNvSpPr>
          <p:nvPr>
            <p:ph type="subTitle" idx="1"/>
          </p:nvPr>
        </p:nvSpPr>
        <p:spPr>
          <a:xfrm>
            <a:off x="477980" y="4872922"/>
            <a:ext cx="4023359" cy="1208141"/>
          </a:xfrm>
        </p:spPr>
        <p:txBody>
          <a:bodyPr>
            <a:normAutofit/>
          </a:bodyPr>
          <a:lstStyle/>
          <a:p>
            <a:pPr algn="l"/>
            <a:r>
              <a:rPr lang="en-US" sz="1700" dirty="0"/>
              <a:t>Amirhooshang Navaei</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840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BB38F-4575-6450-8E9E-026C0F7A4E91}"/>
              </a:ext>
            </a:extLst>
          </p:cNvPr>
          <p:cNvSpPr>
            <a:spLocks noGrp="1"/>
          </p:cNvSpPr>
          <p:nvPr>
            <p:ph type="title"/>
          </p:nvPr>
        </p:nvSpPr>
        <p:spPr>
          <a:xfrm>
            <a:off x="841248" y="548640"/>
            <a:ext cx="3600860" cy="5431536"/>
          </a:xfrm>
        </p:spPr>
        <p:txBody>
          <a:bodyPr>
            <a:normAutofit/>
          </a:bodyPr>
          <a:lstStyle/>
          <a:p>
            <a:r>
              <a:rPr lang="en-US" sz="5400"/>
              <a:t>“Update Global Variables”</a:t>
            </a:r>
          </a:p>
        </p:txBody>
      </p:sp>
      <p:sp>
        <p:nvSpPr>
          <p:cNvPr id="5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F6311C-076C-F8DE-AB98-569416516100}"/>
              </a:ext>
            </a:extLst>
          </p:cNvPr>
          <p:cNvSpPr>
            <a:spLocks noGrp="1"/>
          </p:cNvSpPr>
          <p:nvPr>
            <p:ph idx="1"/>
          </p:nvPr>
        </p:nvSpPr>
        <p:spPr>
          <a:xfrm>
            <a:off x="5126418" y="552091"/>
            <a:ext cx="6224335" cy="5431536"/>
          </a:xfrm>
        </p:spPr>
        <p:txBody>
          <a:bodyPr anchor="ctr">
            <a:normAutofit/>
          </a:bodyPr>
          <a:lstStyle/>
          <a:p>
            <a:r>
              <a:rPr lang="en-US" sz="2200"/>
              <a:t>Recompute the legitimacy of the government as a function of killed agents.</a:t>
            </a:r>
          </a:p>
          <a:p>
            <a:r>
              <a:rPr lang="en-US" sz="2200"/>
              <a:t>Updating the “Protestors Ratio”: </a:t>
            </a:r>
          </a:p>
          <a:p>
            <a:pPr lvl="1"/>
            <a:r>
              <a:rPr lang="en-US" sz="2200"/>
              <a:t>number of active and jailed agents, divided by the total number of agents.</a:t>
            </a:r>
          </a:p>
          <a:p>
            <a:r>
              <a:rPr lang="en-US" sz="2200"/>
              <a:t>Updating the “world status”: </a:t>
            </a:r>
          </a:p>
          <a:p>
            <a:pPr lvl="1"/>
            <a:r>
              <a:rPr lang="en-US" sz="2200"/>
              <a:t>if “Protestors Ratio” is larger than “Revolution Threshold”, the variable changes to 1. </a:t>
            </a:r>
          </a:p>
          <a:p>
            <a:r>
              <a:rPr lang="en-US" sz="2200"/>
              <a:t>“Internet Disconnection”: </a:t>
            </a:r>
          </a:p>
          <a:p>
            <a:pPr lvl="1"/>
            <a:r>
              <a:rPr lang="en-US" sz="2200"/>
              <a:t>If the button is “on”, the “Protestors Ratio” is approaching the threshold, government disconnects internet, and decreases the agents’ vision to 2.</a:t>
            </a:r>
          </a:p>
        </p:txBody>
      </p:sp>
    </p:spTree>
    <p:extLst>
      <p:ext uri="{BB962C8B-B14F-4D97-AF65-F5344CB8AC3E}">
        <p14:creationId xmlns:p14="http://schemas.microsoft.com/office/powerpoint/2010/main" val="409055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BB38F-4575-6450-8E9E-026C0F7A4E91}"/>
              </a:ext>
            </a:extLst>
          </p:cNvPr>
          <p:cNvSpPr>
            <a:spLocks noGrp="1"/>
          </p:cNvSpPr>
          <p:nvPr>
            <p:ph type="title"/>
          </p:nvPr>
        </p:nvSpPr>
        <p:spPr>
          <a:xfrm>
            <a:off x="4553733" y="548464"/>
            <a:ext cx="6798541" cy="1675623"/>
          </a:xfrm>
        </p:spPr>
        <p:txBody>
          <a:bodyPr anchor="b">
            <a:normAutofit/>
          </a:bodyPr>
          <a:lstStyle/>
          <a:p>
            <a:r>
              <a:rPr lang="en-US" sz="4000"/>
              <a:t>“Cops’ Act”</a:t>
            </a:r>
          </a:p>
        </p:txBody>
      </p:sp>
      <p:pic>
        <p:nvPicPr>
          <p:cNvPr id="27" name="Picture 26" descr="Checkmate in a chess game">
            <a:extLst>
              <a:ext uri="{FF2B5EF4-FFF2-40B4-BE49-F238E27FC236}">
                <a16:creationId xmlns:a16="http://schemas.microsoft.com/office/drawing/2014/main" id="{99BA2F0B-669D-5042-038E-BA1BAA600A44}"/>
              </a:ext>
            </a:extLst>
          </p:cNvPr>
          <p:cNvPicPr>
            <a:picLocks noChangeAspect="1"/>
          </p:cNvPicPr>
          <p:nvPr/>
        </p:nvPicPr>
        <p:blipFill rotWithShape="1">
          <a:blip r:embed="rId2"/>
          <a:srcRect l="25568" r="28081" b="2"/>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1DF6311C-076C-F8DE-AB98-569416516100}"/>
              </a:ext>
            </a:extLst>
          </p:cNvPr>
          <p:cNvSpPr>
            <a:spLocks noGrp="1"/>
          </p:cNvSpPr>
          <p:nvPr>
            <p:ph idx="1"/>
          </p:nvPr>
        </p:nvSpPr>
        <p:spPr>
          <a:xfrm>
            <a:off x="4553734" y="2409830"/>
            <a:ext cx="6798539" cy="3705217"/>
          </a:xfrm>
        </p:spPr>
        <p:txBody>
          <a:bodyPr>
            <a:normAutofit/>
          </a:bodyPr>
          <a:lstStyle/>
          <a:p>
            <a:r>
              <a:rPr lang="en-US" sz="2000" dirty="0"/>
              <a:t>Updating “Violence Level”:</a:t>
            </a:r>
          </a:p>
          <a:p>
            <a:pPr lvl="1"/>
            <a:r>
              <a:rPr lang="en-US" sz="2000" dirty="0"/>
              <a:t>Government legitimacy, Protestors Ratio</a:t>
            </a:r>
          </a:p>
          <a:p>
            <a:r>
              <a:rPr lang="en-US" sz="2000" dirty="0"/>
              <a:t>Checking the number “Active” agents in its vision and selecting one of them randomly. </a:t>
            </a:r>
          </a:p>
          <a:p>
            <a:r>
              <a:rPr lang="en-US" sz="2000" dirty="0"/>
              <a:t>Depending on the “Violence Level” decides:</a:t>
            </a:r>
          </a:p>
          <a:p>
            <a:pPr lvl="1"/>
            <a:r>
              <a:rPr lang="en-US" sz="1800" dirty="0"/>
              <a:t>Killing the Agent</a:t>
            </a:r>
          </a:p>
          <a:p>
            <a:pPr lvl="1"/>
            <a:r>
              <a:rPr lang="en-US" sz="1800" dirty="0"/>
              <a:t>Arresting the agent; Giving her a jailed time (~Protestors Ratio)</a:t>
            </a:r>
          </a:p>
        </p:txBody>
      </p:sp>
    </p:spTree>
    <p:extLst>
      <p:ext uri="{BB962C8B-B14F-4D97-AF65-F5344CB8AC3E}">
        <p14:creationId xmlns:p14="http://schemas.microsoft.com/office/powerpoint/2010/main" val="167967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Graph on document with pen">
            <a:extLst>
              <a:ext uri="{FF2B5EF4-FFF2-40B4-BE49-F238E27FC236}">
                <a16:creationId xmlns:a16="http://schemas.microsoft.com/office/drawing/2014/main" id="{D1AEA87C-33CC-0E6A-E4B6-0892F36E81E6}"/>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BB38F-4575-6450-8E9E-026C0F7A4E91}"/>
              </a:ext>
            </a:extLst>
          </p:cNvPr>
          <p:cNvSpPr>
            <a:spLocks noGrp="1"/>
          </p:cNvSpPr>
          <p:nvPr>
            <p:ph type="title"/>
          </p:nvPr>
        </p:nvSpPr>
        <p:spPr>
          <a:xfrm>
            <a:off x="838200" y="365125"/>
            <a:ext cx="10515600" cy="1325563"/>
          </a:xfrm>
        </p:spPr>
        <p:txBody>
          <a:bodyPr>
            <a:normAutofit/>
          </a:bodyPr>
          <a:lstStyle/>
          <a:p>
            <a:r>
              <a:rPr lang="en-US" dirty="0"/>
              <a:t>“Update agents’ Status”</a:t>
            </a:r>
          </a:p>
        </p:txBody>
      </p:sp>
      <p:sp>
        <p:nvSpPr>
          <p:cNvPr id="3" name="Content Placeholder 2">
            <a:extLst>
              <a:ext uri="{FF2B5EF4-FFF2-40B4-BE49-F238E27FC236}">
                <a16:creationId xmlns:a16="http://schemas.microsoft.com/office/drawing/2014/main" id="{1DF6311C-076C-F8DE-AB98-569416516100}"/>
              </a:ext>
            </a:extLst>
          </p:cNvPr>
          <p:cNvSpPr>
            <a:spLocks noGrp="1"/>
          </p:cNvSpPr>
          <p:nvPr>
            <p:ph idx="1"/>
          </p:nvPr>
        </p:nvSpPr>
        <p:spPr>
          <a:xfrm>
            <a:off x="838200" y="1825625"/>
            <a:ext cx="10515600" cy="4351338"/>
          </a:xfrm>
        </p:spPr>
        <p:txBody>
          <a:bodyPr>
            <a:normAutofit/>
          </a:bodyPr>
          <a:lstStyle/>
          <a:p>
            <a:r>
              <a:rPr lang="en-US" dirty="0"/>
              <a:t>Updating “Rage”, “Risk Aversion” and “condition”: </a:t>
            </a:r>
          </a:p>
          <a:p>
            <a:pPr lvl="1"/>
            <a:r>
              <a:rPr lang="en-US" dirty="0"/>
              <a:t>If the agent is alive and not migrated.</a:t>
            </a:r>
          </a:p>
          <a:p>
            <a:pPr lvl="1"/>
            <a:r>
              <a:rPr lang="en-US" dirty="0"/>
              <a:t>Number of “killed”, “jailed”, “active”, and “migrated” agents and the number of “cops”, and “shocks” affect “rage” and “risk aversion”.</a:t>
            </a:r>
          </a:p>
          <a:p>
            <a:r>
              <a:rPr lang="en-US" dirty="0"/>
              <a:t>If the “agent” is “jailed”, the “jailed time” decreases by 1:</a:t>
            </a:r>
          </a:p>
          <a:p>
            <a:pPr lvl="1"/>
            <a:r>
              <a:rPr lang="en-US" dirty="0"/>
              <a:t>if “jail time” is not positive, the status of the agent changes to one of free statuses. </a:t>
            </a:r>
          </a:p>
        </p:txBody>
      </p:sp>
    </p:spTree>
    <p:extLst>
      <p:ext uri="{BB962C8B-B14F-4D97-AF65-F5344CB8AC3E}">
        <p14:creationId xmlns:p14="http://schemas.microsoft.com/office/powerpoint/2010/main" val="1000465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Graph on document with pen">
            <a:extLst>
              <a:ext uri="{FF2B5EF4-FFF2-40B4-BE49-F238E27FC236}">
                <a16:creationId xmlns:a16="http://schemas.microsoft.com/office/drawing/2014/main" id="{D1AEA87C-33CC-0E6A-E4B6-0892F36E81E6}"/>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BB38F-4575-6450-8E9E-026C0F7A4E91}"/>
              </a:ext>
            </a:extLst>
          </p:cNvPr>
          <p:cNvSpPr>
            <a:spLocks noGrp="1"/>
          </p:cNvSpPr>
          <p:nvPr>
            <p:ph type="title"/>
          </p:nvPr>
        </p:nvSpPr>
        <p:spPr>
          <a:xfrm>
            <a:off x="838200" y="365125"/>
            <a:ext cx="10515600" cy="1325563"/>
          </a:xfrm>
        </p:spPr>
        <p:txBody>
          <a:bodyPr>
            <a:normAutofit/>
          </a:bodyPr>
          <a:lstStyle/>
          <a:p>
            <a:r>
              <a:rPr lang="en-US" dirty="0"/>
              <a:t>“Agents’ Act”</a:t>
            </a:r>
          </a:p>
        </p:txBody>
      </p:sp>
      <p:sp>
        <p:nvSpPr>
          <p:cNvPr id="3" name="Content Placeholder 2">
            <a:extLst>
              <a:ext uri="{FF2B5EF4-FFF2-40B4-BE49-F238E27FC236}">
                <a16:creationId xmlns:a16="http://schemas.microsoft.com/office/drawing/2014/main" id="{1DF6311C-076C-F8DE-AB98-569416516100}"/>
              </a:ext>
            </a:extLst>
          </p:cNvPr>
          <p:cNvSpPr>
            <a:spLocks noGrp="1"/>
          </p:cNvSpPr>
          <p:nvPr>
            <p:ph idx="1"/>
          </p:nvPr>
        </p:nvSpPr>
        <p:spPr>
          <a:xfrm>
            <a:off x="838200" y="1825625"/>
            <a:ext cx="10515600" cy="4351338"/>
          </a:xfrm>
        </p:spPr>
        <p:txBody>
          <a:bodyPr>
            <a:normAutofit/>
          </a:bodyPr>
          <a:lstStyle/>
          <a:p>
            <a:r>
              <a:rPr lang="en-US" dirty="0"/>
              <a:t>Based on the values of “condition”, “risk aversion”, several global variables, the agent decides whether to act or not:</a:t>
            </a:r>
          </a:p>
          <a:p>
            <a:pPr lvl="1"/>
            <a:r>
              <a:rPr lang="en-US" dirty="0"/>
              <a:t>Rebel</a:t>
            </a:r>
          </a:p>
          <a:p>
            <a:pPr lvl="1"/>
            <a:r>
              <a:rPr lang="en-US" dirty="0"/>
              <a:t>Silence</a:t>
            </a:r>
          </a:p>
          <a:p>
            <a:pPr lvl="1"/>
            <a:r>
              <a:rPr lang="en-US" dirty="0"/>
              <a:t>Migrate</a:t>
            </a:r>
          </a:p>
        </p:txBody>
      </p:sp>
    </p:spTree>
    <p:extLst>
      <p:ext uri="{BB962C8B-B14F-4D97-AF65-F5344CB8AC3E}">
        <p14:creationId xmlns:p14="http://schemas.microsoft.com/office/powerpoint/2010/main" val="4287398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Graph on document with pen">
            <a:extLst>
              <a:ext uri="{FF2B5EF4-FFF2-40B4-BE49-F238E27FC236}">
                <a16:creationId xmlns:a16="http://schemas.microsoft.com/office/drawing/2014/main" id="{D1AEA87C-33CC-0E6A-E4B6-0892F36E81E6}"/>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BB38F-4575-6450-8E9E-026C0F7A4E91}"/>
              </a:ext>
            </a:extLst>
          </p:cNvPr>
          <p:cNvSpPr>
            <a:spLocks noGrp="1"/>
          </p:cNvSpPr>
          <p:nvPr>
            <p:ph type="title"/>
          </p:nvPr>
        </p:nvSpPr>
        <p:spPr>
          <a:xfrm>
            <a:off x="838200" y="365125"/>
            <a:ext cx="10515600" cy="1325563"/>
          </a:xfrm>
        </p:spPr>
        <p:txBody>
          <a:bodyPr>
            <a:normAutofit/>
          </a:bodyPr>
          <a:lstStyle/>
          <a:p>
            <a:r>
              <a:rPr lang="en-US" dirty="0"/>
              <a:t>Potential Research Questions</a:t>
            </a:r>
          </a:p>
        </p:txBody>
      </p:sp>
      <p:sp>
        <p:nvSpPr>
          <p:cNvPr id="3" name="Content Placeholder 2">
            <a:extLst>
              <a:ext uri="{FF2B5EF4-FFF2-40B4-BE49-F238E27FC236}">
                <a16:creationId xmlns:a16="http://schemas.microsoft.com/office/drawing/2014/main" id="{1DF6311C-076C-F8DE-AB98-569416516100}"/>
              </a:ext>
            </a:extLst>
          </p:cNvPr>
          <p:cNvSpPr>
            <a:spLocks noGrp="1"/>
          </p:cNvSpPr>
          <p:nvPr>
            <p:ph idx="1"/>
          </p:nvPr>
        </p:nvSpPr>
        <p:spPr>
          <a:xfrm>
            <a:off x="838200" y="1825625"/>
            <a:ext cx="11131296" cy="4351338"/>
          </a:xfrm>
        </p:spPr>
        <p:txBody>
          <a:bodyPr>
            <a:normAutofit/>
          </a:bodyPr>
          <a:lstStyle/>
          <a:p>
            <a:pPr marL="0" indent="0">
              <a:buNone/>
            </a:pPr>
            <a:r>
              <a:rPr lang="en-US" dirty="0"/>
              <a:t>How do each of these variables affect the likelihood of the revolution?</a:t>
            </a:r>
          </a:p>
          <a:p>
            <a:endParaRPr lang="en-US" dirty="0"/>
          </a:p>
          <a:p>
            <a:r>
              <a:rPr lang="en-US" dirty="0"/>
              <a:t>Shock Rate: Increase</a:t>
            </a:r>
          </a:p>
          <a:p>
            <a:r>
              <a:rPr lang="en-US" dirty="0"/>
              <a:t>Agents’ Vision: Increase</a:t>
            </a:r>
          </a:p>
          <a:p>
            <a:r>
              <a:rPr lang="en-US" dirty="0"/>
              <a:t>Internet disconnection: Decrease</a:t>
            </a:r>
          </a:p>
          <a:p>
            <a:r>
              <a:rPr lang="en-US" dirty="0"/>
              <a:t>Cops Density: Decrease</a:t>
            </a:r>
          </a:p>
          <a:p>
            <a:r>
              <a:rPr lang="en-US" dirty="0"/>
              <a:t>Government Legitimacy: Decrease</a:t>
            </a:r>
          </a:p>
          <a:p>
            <a:endParaRPr lang="en-US" dirty="0"/>
          </a:p>
        </p:txBody>
      </p:sp>
    </p:spTree>
    <p:extLst>
      <p:ext uri="{BB962C8B-B14F-4D97-AF65-F5344CB8AC3E}">
        <p14:creationId xmlns:p14="http://schemas.microsoft.com/office/powerpoint/2010/main" val="2093678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Graph on document with pen">
            <a:extLst>
              <a:ext uri="{FF2B5EF4-FFF2-40B4-BE49-F238E27FC236}">
                <a16:creationId xmlns:a16="http://schemas.microsoft.com/office/drawing/2014/main" id="{D1AEA87C-33CC-0E6A-E4B6-0892F36E81E6}"/>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BB38F-4575-6450-8E9E-026C0F7A4E91}"/>
              </a:ext>
            </a:extLst>
          </p:cNvPr>
          <p:cNvSpPr>
            <a:spLocks noGrp="1"/>
          </p:cNvSpPr>
          <p:nvPr>
            <p:ph type="title"/>
          </p:nvPr>
        </p:nvSpPr>
        <p:spPr>
          <a:xfrm>
            <a:off x="838200" y="365125"/>
            <a:ext cx="10515600" cy="1325563"/>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1DF6311C-076C-F8DE-AB98-569416516100}"/>
              </a:ext>
            </a:extLst>
          </p:cNvPr>
          <p:cNvSpPr>
            <a:spLocks noGrp="1"/>
          </p:cNvSpPr>
          <p:nvPr>
            <p:ph idx="1"/>
          </p:nvPr>
        </p:nvSpPr>
        <p:spPr>
          <a:xfrm>
            <a:off x="838200" y="1825625"/>
            <a:ext cx="11131296" cy="4351338"/>
          </a:xfrm>
        </p:spPr>
        <p:txBody>
          <a:bodyPr>
            <a:normAutofit/>
          </a:bodyPr>
          <a:lstStyle/>
          <a:p>
            <a:pPr marL="514350" indent="-514350">
              <a:buFont typeface="+mj-lt"/>
              <a:buAutoNum type="arabicPeriod"/>
            </a:pPr>
            <a:r>
              <a:rPr lang="en-US" sz="2000" dirty="0"/>
              <a:t>Modeling civil violence: An agent-based computational approach. (2002, March 25). Modeling civil violence: An agent-based computational approach.</a:t>
            </a:r>
          </a:p>
          <a:p>
            <a:pPr marL="514350" indent="-514350">
              <a:buFont typeface="+mj-lt"/>
              <a:buAutoNum type="arabicPeriod"/>
            </a:pPr>
            <a:r>
              <a:rPr lang="en-US" sz="2000" dirty="0"/>
              <a:t>Barakat, Z.; Fakih, A. Determinants of the Arab Spring Protests in Tunisia, Egypt, and Libya: What Have We Learned? Soc. Sci. 2021, 10, 282.</a:t>
            </a:r>
          </a:p>
          <a:p>
            <a:pPr marL="514350" indent="-514350">
              <a:buFont typeface="+mj-lt"/>
              <a:buAutoNum type="arabicPeriod"/>
            </a:pPr>
            <a:r>
              <a:rPr lang="en-US" sz="2000" dirty="0"/>
              <a:t>Rebellion Model; </a:t>
            </a:r>
            <a:r>
              <a:rPr lang="en-US" sz="2000" dirty="0" err="1"/>
              <a:t>Netlogo</a:t>
            </a:r>
            <a:r>
              <a:rPr lang="en-US" sz="2000" dirty="0"/>
              <a:t> Library, </a:t>
            </a:r>
            <a:r>
              <a:rPr lang="en-US" sz="2000" dirty="0" err="1">
                <a:hlinkClick r:id="rId3"/>
              </a:rPr>
              <a:t>NetLogo</a:t>
            </a:r>
            <a:r>
              <a:rPr lang="en-US" sz="2000" dirty="0">
                <a:hlinkClick r:id="rId3"/>
              </a:rPr>
              <a:t> Models Library: Rebellion (northwestern.edu)</a:t>
            </a:r>
            <a:endParaRPr lang="en-US" sz="2000" dirty="0"/>
          </a:p>
          <a:p>
            <a:pPr marL="514350" indent="-514350">
              <a:buFont typeface="+mj-lt"/>
              <a:buAutoNum type="arabicPeriod"/>
            </a:pPr>
            <a:r>
              <a:rPr lang="en-US" sz="2000" dirty="0"/>
              <a:t>Corruption Perception Index, Transparency </a:t>
            </a:r>
            <a:r>
              <a:rPr lang="en-US" sz="2000" dirty="0" err="1"/>
              <a:t>Internationl</a:t>
            </a:r>
            <a:r>
              <a:rPr lang="en-US" sz="2000" dirty="0"/>
              <a:t>, </a:t>
            </a:r>
            <a:r>
              <a:rPr lang="en-US" sz="2000" dirty="0">
                <a:hlinkClick r:id="rId4"/>
              </a:rPr>
              <a:t>2023 Corruption Perceptions Index: Explore the… - Transparency.org</a:t>
            </a:r>
            <a:endParaRPr lang="en-US" sz="2000" dirty="0"/>
          </a:p>
          <a:p>
            <a:pPr marL="514350" indent="-514350">
              <a:buFont typeface="+mj-lt"/>
              <a:buAutoNum type="arabicPeriod"/>
            </a:pPr>
            <a:r>
              <a:rPr lang="en-US" sz="2000" dirty="0"/>
              <a:t>Quality-of-Life Index, </a:t>
            </a:r>
            <a:r>
              <a:rPr lang="en-US" sz="2000" dirty="0" err="1"/>
              <a:t>worlddata</a:t>
            </a:r>
            <a:r>
              <a:rPr lang="en-US" sz="2000" dirty="0"/>
              <a:t>, </a:t>
            </a:r>
            <a:r>
              <a:rPr lang="en-US" sz="2000" dirty="0">
                <a:hlinkClick r:id="rId5"/>
              </a:rPr>
              <a:t>Quality of life in country comparison (worlddata.info)</a:t>
            </a:r>
            <a:endParaRPr lang="en-US" sz="2000" dirty="0"/>
          </a:p>
          <a:p>
            <a:pPr marL="0" indent="0">
              <a:buNone/>
            </a:pPr>
            <a:endParaRPr lang="en-US" sz="2000" dirty="0"/>
          </a:p>
        </p:txBody>
      </p:sp>
    </p:spTree>
    <p:extLst>
      <p:ext uri="{BB962C8B-B14F-4D97-AF65-F5344CB8AC3E}">
        <p14:creationId xmlns:p14="http://schemas.microsoft.com/office/powerpoint/2010/main" val="3297546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7E1BF7-6590-5155-D870-D99CDE8ADB32}"/>
              </a:ext>
            </a:extLst>
          </p:cNvPr>
          <p:cNvSpPr>
            <a:spLocks noGrp="1"/>
          </p:cNvSpPr>
          <p:nvPr>
            <p:ph type="title"/>
          </p:nvPr>
        </p:nvSpPr>
        <p:spPr>
          <a:xfrm>
            <a:off x="640080" y="325369"/>
            <a:ext cx="4368602" cy="1956841"/>
          </a:xfrm>
        </p:spPr>
        <p:txBody>
          <a:bodyPr anchor="b">
            <a:normAutofit/>
          </a:bodyPr>
          <a:lstStyle/>
          <a:p>
            <a:r>
              <a:rPr lang="en-US" sz="5400"/>
              <a:t>Turtles and actions</a:t>
            </a:r>
          </a:p>
        </p:txBody>
      </p:sp>
      <p:sp>
        <p:nvSpPr>
          <p:cNvPr id="6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yellow and blue figures&#10;&#10;Description automatically generated">
            <a:extLst>
              <a:ext uri="{FF2B5EF4-FFF2-40B4-BE49-F238E27FC236}">
                <a16:creationId xmlns:a16="http://schemas.microsoft.com/office/drawing/2014/main" id="{7545BFE4-6FC4-5508-B117-134359475009}"/>
              </a:ext>
            </a:extLst>
          </p:cNvPr>
          <p:cNvPicPr>
            <a:picLocks noChangeAspect="1"/>
          </p:cNvPicPr>
          <p:nvPr/>
        </p:nvPicPr>
        <p:blipFill rotWithShape="1">
          <a:blip r:embed="rId3">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7" name="Diagram 6">
            <a:extLst>
              <a:ext uri="{FF2B5EF4-FFF2-40B4-BE49-F238E27FC236}">
                <a16:creationId xmlns:a16="http://schemas.microsoft.com/office/drawing/2014/main" id="{015FACE7-921D-1A9D-036F-0277DA2C63C8}"/>
              </a:ext>
            </a:extLst>
          </p:cNvPr>
          <p:cNvGraphicFramePr/>
          <p:nvPr>
            <p:extLst>
              <p:ext uri="{D42A27DB-BD31-4B8C-83A1-F6EECF244321}">
                <p14:modId xmlns:p14="http://schemas.microsoft.com/office/powerpoint/2010/main" val="2854632948"/>
              </p:ext>
            </p:extLst>
          </p:nvPr>
        </p:nvGraphicFramePr>
        <p:xfrm>
          <a:off x="640080" y="2872899"/>
          <a:ext cx="4243589" cy="33206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3772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CE02-5895-727F-A452-85DD76D40B32}"/>
              </a:ext>
            </a:extLst>
          </p:cNvPr>
          <p:cNvSpPr>
            <a:spLocks noGrp="1"/>
          </p:cNvSpPr>
          <p:nvPr>
            <p:ph type="title"/>
          </p:nvPr>
        </p:nvSpPr>
        <p:spPr>
          <a:xfrm>
            <a:off x="838200" y="365125"/>
            <a:ext cx="4056603" cy="1325563"/>
          </a:xfrm>
        </p:spPr>
        <p:txBody>
          <a:bodyPr/>
          <a:lstStyle/>
          <a:p>
            <a:r>
              <a:rPr lang="en-US" dirty="0"/>
              <a:t>States of Agents:</a:t>
            </a:r>
          </a:p>
        </p:txBody>
      </p:sp>
      <p:pic>
        <p:nvPicPr>
          <p:cNvPr id="1026" name="Picture 2">
            <a:extLst>
              <a:ext uri="{FF2B5EF4-FFF2-40B4-BE49-F238E27FC236}">
                <a16:creationId xmlns:a16="http://schemas.microsoft.com/office/drawing/2014/main" id="{99E4D5D1-A4CC-41AC-1504-8CBE2C62C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702" y="4917840"/>
            <a:ext cx="562132" cy="14494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ellow Icon Man 02 Clip Art at Clker.com - vector clip art online, royalty  free &amp; public domain">
            <a:extLst>
              <a:ext uri="{FF2B5EF4-FFF2-40B4-BE49-F238E27FC236}">
                <a16:creationId xmlns:a16="http://schemas.microsoft.com/office/drawing/2014/main" id="{3D588A05-5718-0237-45E0-5D1007829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449" y="4917840"/>
            <a:ext cx="562132" cy="14494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d filled flag icon - Free red flag icons">
            <a:extLst>
              <a:ext uri="{FF2B5EF4-FFF2-40B4-BE49-F238E27FC236}">
                <a16:creationId xmlns:a16="http://schemas.microsoft.com/office/drawing/2014/main" id="{0F03C825-69CA-8244-A328-A201EFC64F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4831" y="4917840"/>
            <a:ext cx="1247384" cy="1449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rey Icon Man 02 Clip Art at Clker.com - vector clip art online, royalty  free &amp; public domain">
            <a:extLst>
              <a:ext uri="{FF2B5EF4-FFF2-40B4-BE49-F238E27FC236}">
                <a16:creationId xmlns:a16="http://schemas.microsoft.com/office/drawing/2014/main" id="{A2BF9EE3-3FD6-0D81-FC54-695DDA59D3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7196" y="4917840"/>
            <a:ext cx="562132" cy="1449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ack star icon - Free black star icons">
            <a:extLst>
              <a:ext uri="{FF2B5EF4-FFF2-40B4-BE49-F238E27FC236}">
                <a16:creationId xmlns:a16="http://schemas.microsoft.com/office/drawing/2014/main" id="{E8CD2AFE-E9D6-FA79-2A9A-A6390CF8BF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1985" y="4917840"/>
            <a:ext cx="1449500" cy="1449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lice - Free professions and jobs icons">
            <a:extLst>
              <a:ext uri="{FF2B5EF4-FFF2-40B4-BE49-F238E27FC236}">
                <a16:creationId xmlns:a16="http://schemas.microsoft.com/office/drawing/2014/main" id="{8FD0AEF1-6953-4B6F-A7B6-4039EC3202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96564" y="5081437"/>
            <a:ext cx="1112340" cy="111234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reen airplane 4 icon - Free green airplane icons">
            <a:extLst>
              <a:ext uri="{FF2B5EF4-FFF2-40B4-BE49-F238E27FC236}">
                <a16:creationId xmlns:a16="http://schemas.microsoft.com/office/drawing/2014/main" id="{057828A3-27D1-8373-3C40-F38926537C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7405" y="4917840"/>
            <a:ext cx="1449500" cy="1449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42" name="TextBox 5">
            <a:extLst>
              <a:ext uri="{FF2B5EF4-FFF2-40B4-BE49-F238E27FC236}">
                <a16:creationId xmlns:a16="http://schemas.microsoft.com/office/drawing/2014/main" id="{36A157CA-029C-11E0-A2C4-F0DB0CBFA2DD}"/>
              </a:ext>
            </a:extLst>
          </p:cNvPr>
          <p:cNvGraphicFramePr/>
          <p:nvPr>
            <p:extLst>
              <p:ext uri="{D42A27DB-BD31-4B8C-83A1-F6EECF244321}">
                <p14:modId xmlns:p14="http://schemas.microsoft.com/office/powerpoint/2010/main" val="183614271"/>
              </p:ext>
            </p:extLst>
          </p:nvPr>
        </p:nvGraphicFramePr>
        <p:xfrm>
          <a:off x="835902" y="1690688"/>
          <a:ext cx="5860774" cy="288619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4" name="Picture 3" descr="A pattern of small people and flags&#10;&#10;Description automatically generated">
            <a:extLst>
              <a:ext uri="{FF2B5EF4-FFF2-40B4-BE49-F238E27FC236}">
                <a16:creationId xmlns:a16="http://schemas.microsoft.com/office/drawing/2014/main" id="{2506F197-18A5-8DBD-1C4F-4173FD68BBA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98904" y="905986"/>
            <a:ext cx="3810000" cy="3810000"/>
          </a:xfrm>
          <a:prstGeom prst="rect">
            <a:avLst/>
          </a:prstGeom>
        </p:spPr>
      </p:pic>
    </p:spTree>
    <p:extLst>
      <p:ext uri="{BB962C8B-B14F-4D97-AF65-F5344CB8AC3E}">
        <p14:creationId xmlns:p14="http://schemas.microsoft.com/office/powerpoint/2010/main" val="399995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4BA3F-93AB-1165-5CE1-7DB8EB79D38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Global Variables (interface):</a:t>
            </a:r>
          </a:p>
        </p:txBody>
      </p:sp>
      <p:graphicFrame>
        <p:nvGraphicFramePr>
          <p:cNvPr id="4" name="Table 3">
            <a:extLst>
              <a:ext uri="{FF2B5EF4-FFF2-40B4-BE49-F238E27FC236}">
                <a16:creationId xmlns:a16="http://schemas.microsoft.com/office/drawing/2014/main" id="{F5F36848-B60C-256E-71F0-26C89C5537C1}"/>
              </a:ext>
            </a:extLst>
          </p:cNvPr>
          <p:cNvGraphicFramePr>
            <a:graphicFrameLocks noGrp="1"/>
          </p:cNvGraphicFramePr>
          <p:nvPr>
            <p:extLst>
              <p:ext uri="{D42A27DB-BD31-4B8C-83A1-F6EECF244321}">
                <p14:modId xmlns:p14="http://schemas.microsoft.com/office/powerpoint/2010/main" val="3273197273"/>
              </p:ext>
            </p:extLst>
          </p:nvPr>
        </p:nvGraphicFramePr>
        <p:xfrm>
          <a:off x="172279" y="1540934"/>
          <a:ext cx="11847442" cy="5132589"/>
        </p:xfrm>
        <a:graphic>
          <a:graphicData uri="http://schemas.openxmlformats.org/drawingml/2006/table">
            <a:tbl>
              <a:tblPr firstRow="1" bandRow="1">
                <a:tableStyleId>{5940675A-B579-460E-94D1-54222C63F5DA}</a:tableStyleId>
              </a:tblPr>
              <a:tblGrid>
                <a:gridCol w="751252">
                  <a:extLst>
                    <a:ext uri="{9D8B030D-6E8A-4147-A177-3AD203B41FA5}">
                      <a16:colId xmlns:a16="http://schemas.microsoft.com/office/drawing/2014/main" val="1127928674"/>
                    </a:ext>
                  </a:extLst>
                </a:gridCol>
                <a:gridCol w="1746152">
                  <a:extLst>
                    <a:ext uri="{9D8B030D-6E8A-4147-A177-3AD203B41FA5}">
                      <a16:colId xmlns:a16="http://schemas.microsoft.com/office/drawing/2014/main" val="1601287593"/>
                    </a:ext>
                  </a:extLst>
                </a:gridCol>
                <a:gridCol w="1624021">
                  <a:extLst>
                    <a:ext uri="{9D8B030D-6E8A-4147-A177-3AD203B41FA5}">
                      <a16:colId xmlns:a16="http://schemas.microsoft.com/office/drawing/2014/main" val="2509667308"/>
                    </a:ext>
                  </a:extLst>
                </a:gridCol>
                <a:gridCol w="7726017">
                  <a:extLst>
                    <a:ext uri="{9D8B030D-6E8A-4147-A177-3AD203B41FA5}">
                      <a16:colId xmlns:a16="http://schemas.microsoft.com/office/drawing/2014/main" val="3412610619"/>
                    </a:ext>
                  </a:extLst>
                </a:gridCol>
              </a:tblGrid>
              <a:tr h="330495">
                <a:tc>
                  <a:txBody>
                    <a:bodyPr/>
                    <a:lstStyle/>
                    <a:p>
                      <a:r>
                        <a:rPr lang="en-US" sz="1500" b="1" dirty="0"/>
                        <a:t>Type</a:t>
                      </a:r>
                      <a:endParaRPr lang="ru-RU" sz="1500" b="1" dirty="0"/>
                    </a:p>
                  </a:txBody>
                  <a:tcPr marL="57772" marR="57772" marT="28886" marB="28886"/>
                </a:tc>
                <a:tc>
                  <a:txBody>
                    <a:bodyPr/>
                    <a:lstStyle/>
                    <a:p>
                      <a:r>
                        <a:rPr lang="en-US" sz="1500" b="1" dirty="0"/>
                        <a:t>Name</a:t>
                      </a:r>
                      <a:endParaRPr lang="ru-RU" sz="1500" b="1" dirty="0"/>
                    </a:p>
                  </a:txBody>
                  <a:tcPr marL="57772" marR="57772" marT="28886" marB="28886"/>
                </a:tc>
                <a:tc>
                  <a:txBody>
                    <a:bodyPr/>
                    <a:lstStyle/>
                    <a:p>
                      <a:r>
                        <a:rPr lang="en-US" sz="1500" b="1" dirty="0"/>
                        <a:t>Measurement</a:t>
                      </a:r>
                      <a:endParaRPr lang="ru-RU" sz="1500" b="1" dirty="0"/>
                    </a:p>
                  </a:txBody>
                  <a:tcPr marL="57772" marR="57772" marT="28886" marB="28886"/>
                </a:tc>
                <a:tc>
                  <a:txBody>
                    <a:bodyPr/>
                    <a:lstStyle/>
                    <a:p>
                      <a:r>
                        <a:rPr lang="en-US" sz="1500" b="1" dirty="0"/>
                        <a:t>Details</a:t>
                      </a:r>
                      <a:endParaRPr lang="ru-RU" sz="1500" b="1" dirty="0"/>
                    </a:p>
                  </a:txBody>
                  <a:tcPr marL="57772" marR="57772" marT="28886" marB="28886"/>
                </a:tc>
                <a:extLst>
                  <a:ext uri="{0D108BD9-81ED-4DB2-BD59-A6C34878D82A}">
                    <a16:rowId xmlns:a16="http://schemas.microsoft.com/office/drawing/2014/main" val="2087407659"/>
                  </a:ext>
                </a:extLst>
              </a:tr>
              <a:tr h="330495">
                <a:tc rowSpan="5">
                  <a:txBody>
                    <a:bodyPr/>
                    <a:lstStyle/>
                    <a:p>
                      <a:r>
                        <a:rPr lang="en-US" sz="1500" b="1" kern="1200" dirty="0">
                          <a:solidFill>
                            <a:schemeClr val="tx1"/>
                          </a:solidFill>
                        </a:rPr>
                        <a:t>Slider</a:t>
                      </a:r>
                      <a:endParaRPr lang="ru-RU" sz="1500" b="1" kern="1200" dirty="0">
                        <a:solidFill>
                          <a:schemeClr val="tx1"/>
                        </a:solidFill>
                        <a:latin typeface="+mn-lt"/>
                        <a:ea typeface="+mn-ea"/>
                        <a:cs typeface="+mn-cs"/>
                      </a:endParaRPr>
                    </a:p>
                  </a:txBody>
                  <a:tcPr marL="57772" marR="57772" marT="28886" marB="28886" anchor="ctr"/>
                </a:tc>
                <a:tc>
                  <a:txBody>
                    <a:bodyPr/>
                    <a:lstStyle/>
                    <a:p>
                      <a:r>
                        <a:rPr lang="en-US" sz="1500"/>
                        <a:t>Initial Agents Vision</a:t>
                      </a:r>
                      <a:endParaRPr lang="ru-RU" sz="1500"/>
                    </a:p>
                  </a:txBody>
                  <a:tcPr marL="57772" marR="57772" marT="28886" marB="28886" anchor="ctr"/>
                </a:tc>
                <a:tc>
                  <a:txBody>
                    <a:bodyPr/>
                    <a:lstStyle/>
                    <a:p>
                      <a:r>
                        <a:rPr lang="en-US" sz="1500" dirty="0"/>
                        <a:t>2 - 15 neighbors</a:t>
                      </a:r>
                      <a:endParaRPr lang="ru-RU" sz="1500" dirty="0"/>
                    </a:p>
                  </a:txBody>
                  <a:tcPr marL="57772" marR="57772" marT="28886" marB="2888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Determines how far each agent can see initially. influencing the behavior of an agent.</a:t>
                      </a:r>
                    </a:p>
                  </a:txBody>
                  <a:tcPr marL="57772" marR="57772" marT="28886" marB="28886"/>
                </a:tc>
                <a:extLst>
                  <a:ext uri="{0D108BD9-81ED-4DB2-BD59-A6C34878D82A}">
                    <a16:rowId xmlns:a16="http://schemas.microsoft.com/office/drawing/2014/main" val="2462621181"/>
                  </a:ext>
                </a:extLst>
              </a:tr>
              <a:tr h="330495">
                <a:tc vMerge="1">
                  <a:txBody>
                    <a:bodyPr/>
                    <a:lstStyle/>
                    <a:p>
                      <a:endParaRPr lang="ru-RU" sz="1600"/>
                    </a:p>
                  </a:txBody>
                  <a:tcPr/>
                </a:tc>
                <a:tc>
                  <a:txBody>
                    <a:bodyPr/>
                    <a:lstStyle/>
                    <a:p>
                      <a:r>
                        <a:rPr lang="en-US" sz="1500"/>
                        <a:t>Shock Rate</a:t>
                      </a:r>
                      <a:endParaRPr lang="ru-RU" sz="1500"/>
                    </a:p>
                  </a:txBody>
                  <a:tcPr marL="57772" marR="57772" marT="28886" marB="28886" anchor="ctr"/>
                </a:tc>
                <a:tc>
                  <a:txBody>
                    <a:bodyPr/>
                    <a:lstStyle/>
                    <a:p>
                      <a:r>
                        <a:rPr lang="en-US" sz="1500" dirty="0"/>
                        <a:t>0-5</a:t>
                      </a:r>
                      <a:endParaRPr lang="ru-RU" sz="1500" dirty="0"/>
                    </a:p>
                  </a:txBody>
                  <a:tcPr marL="57772" marR="57772" marT="28886" marB="2888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Represents the frequency of unexpected or unreasonable actions by the government.</a:t>
                      </a:r>
                    </a:p>
                  </a:txBody>
                  <a:tcPr marL="57772" marR="57772" marT="28886" marB="28886"/>
                </a:tc>
                <a:extLst>
                  <a:ext uri="{0D108BD9-81ED-4DB2-BD59-A6C34878D82A}">
                    <a16:rowId xmlns:a16="http://schemas.microsoft.com/office/drawing/2014/main" val="98684195"/>
                  </a:ext>
                </a:extLst>
              </a:tr>
              <a:tr h="538788">
                <a:tc vMerge="1">
                  <a:txBody>
                    <a:bodyPr/>
                    <a:lstStyle/>
                    <a:p>
                      <a:endParaRPr lang="ru-RU" sz="1600" dirty="0"/>
                    </a:p>
                  </a:txBody>
                  <a:tcPr/>
                </a:tc>
                <a:tc>
                  <a:txBody>
                    <a:bodyPr/>
                    <a:lstStyle/>
                    <a:p>
                      <a:r>
                        <a:rPr lang="en-US" sz="1500"/>
                        <a:t>Cops Density</a:t>
                      </a:r>
                      <a:endParaRPr lang="ru-RU" sz="1500"/>
                    </a:p>
                  </a:txBody>
                  <a:tcPr marL="57772" marR="57772" marT="28886" marB="28886" anchor="ctr"/>
                </a:tc>
                <a:tc>
                  <a:txBody>
                    <a:bodyPr/>
                    <a:lstStyle/>
                    <a:p>
                      <a:r>
                        <a:rPr lang="en-US" sz="1500"/>
                        <a:t>0-20%</a:t>
                      </a:r>
                      <a:endParaRPr lang="ru-RU" sz="1500"/>
                    </a:p>
                  </a:txBody>
                  <a:tcPr marL="57772" marR="57772" marT="28886" marB="28886" anchor="ctr"/>
                </a:tc>
                <a:tc>
                  <a:txBody>
                    <a:bodyPr/>
                    <a:lstStyle/>
                    <a:p>
                      <a:r>
                        <a:rPr lang="en-US" sz="1500" dirty="0"/>
                        <a:t>Determines the proportion of patches occupied by law enforcement officers (cops) in the simulation. Higher cop density leads to increased control over the population.</a:t>
                      </a:r>
                      <a:endParaRPr lang="ru-RU" sz="1500" dirty="0"/>
                    </a:p>
                  </a:txBody>
                  <a:tcPr marL="57772" marR="57772" marT="28886" marB="28886"/>
                </a:tc>
                <a:extLst>
                  <a:ext uri="{0D108BD9-81ED-4DB2-BD59-A6C34878D82A}">
                    <a16:rowId xmlns:a16="http://schemas.microsoft.com/office/drawing/2014/main" val="270998731"/>
                  </a:ext>
                </a:extLst>
              </a:tr>
              <a:tr h="1107452">
                <a:tc vMerge="1">
                  <a:txBody>
                    <a:bodyPr/>
                    <a:lstStyle/>
                    <a:p>
                      <a:endParaRPr lang="ru-RU" sz="1600" dirty="0"/>
                    </a:p>
                  </a:txBody>
                  <a:tcPr/>
                </a:tc>
                <a:tc>
                  <a:txBody>
                    <a:bodyPr/>
                    <a:lstStyle/>
                    <a:p>
                      <a:r>
                        <a:rPr lang="en-US" sz="1500"/>
                        <a:t>Quality of Life Index (the World Bank): </a:t>
                      </a:r>
                      <a:endParaRPr lang="ru-RU" sz="1500"/>
                    </a:p>
                  </a:txBody>
                  <a:tcPr marL="57772" marR="57772" marT="28886" marB="28886" anchor="ctr"/>
                </a:tc>
                <a:tc>
                  <a:txBody>
                    <a:bodyPr/>
                    <a:lstStyle/>
                    <a:p>
                      <a:r>
                        <a:rPr lang="en-US" sz="1500" dirty="0"/>
                        <a:t>0-79</a:t>
                      </a:r>
                      <a:endParaRPr lang="ru-RU" sz="1500" dirty="0"/>
                    </a:p>
                  </a:txBody>
                  <a:tcPr marL="57772" marR="57772" marT="28886" marB="2888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Represents various indicators of well-being (access to healthcare, education, and basic services). A higher level of index suggests better living conditions for the population, which contributes to higher levels of satisfaction and stability within the society. Changes in the index may influence agent perceptions of the government's legitimacy and their willingness to engage in protest or rebellion.</a:t>
                      </a:r>
                    </a:p>
                  </a:txBody>
                  <a:tcPr marL="57772" marR="57772" marT="28886" marB="28886"/>
                </a:tc>
                <a:extLst>
                  <a:ext uri="{0D108BD9-81ED-4DB2-BD59-A6C34878D82A}">
                    <a16:rowId xmlns:a16="http://schemas.microsoft.com/office/drawing/2014/main" val="1483157466"/>
                  </a:ext>
                </a:extLst>
              </a:tr>
              <a:tr h="1092792">
                <a:tc vMerge="1">
                  <a:txBody>
                    <a:bodyPr/>
                    <a:lstStyle/>
                    <a:p>
                      <a:endParaRPr lang="ru-RU" sz="1600" dirty="0"/>
                    </a:p>
                  </a:txBody>
                  <a:tcPr/>
                </a:tc>
                <a:tc>
                  <a:txBody>
                    <a:bodyPr/>
                    <a:lstStyle/>
                    <a:p>
                      <a:r>
                        <a:rPr lang="en-US" sz="1500"/>
                        <a:t>Corruption Perception Index (Transparency International)</a:t>
                      </a:r>
                      <a:endParaRPr lang="ru-RU" sz="1500"/>
                    </a:p>
                  </a:txBody>
                  <a:tcPr marL="57772" marR="57772" marT="28886" marB="28886" anchor="ctr"/>
                </a:tc>
                <a:tc>
                  <a:txBody>
                    <a:bodyPr/>
                    <a:lstStyle/>
                    <a:p>
                      <a:r>
                        <a:rPr lang="en-US" sz="1500"/>
                        <a:t>0-90</a:t>
                      </a:r>
                      <a:endParaRPr lang="ru-RU" sz="1500"/>
                    </a:p>
                  </a:txBody>
                  <a:tcPr marL="57772" marR="57772" marT="28886" marB="2888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Reflects the perceived levels of corruption within a country. A lower corruption perception index indicates higher levels of perceived corruption, which can erode trust in government institutions and foster discontent among the population. Changes in the corruption perception index may affect agent attitudes towards authority, potentially fueling anti-government sentiment and activism. </a:t>
                      </a:r>
                    </a:p>
                  </a:txBody>
                  <a:tcPr marL="57772" marR="57772" marT="28886" marB="28886"/>
                </a:tc>
                <a:extLst>
                  <a:ext uri="{0D108BD9-81ED-4DB2-BD59-A6C34878D82A}">
                    <a16:rowId xmlns:a16="http://schemas.microsoft.com/office/drawing/2014/main" val="1065779794"/>
                  </a:ext>
                </a:extLst>
              </a:tr>
              <a:tr h="1089962">
                <a:tc>
                  <a:txBody>
                    <a:bodyPr/>
                    <a:lstStyle/>
                    <a:p>
                      <a:r>
                        <a:rPr lang="en-US" sz="1500" b="1" dirty="0"/>
                        <a:t>Switch</a:t>
                      </a:r>
                      <a:endParaRPr lang="ru-RU" sz="1500" b="1" dirty="0"/>
                    </a:p>
                  </a:txBody>
                  <a:tcPr marL="57772" marR="57772" marT="28886" marB="28886" anchor="ctr"/>
                </a:tc>
                <a:tc>
                  <a:txBody>
                    <a:bodyPr/>
                    <a:lstStyle/>
                    <a:p>
                      <a:r>
                        <a:rPr lang="en-US" sz="1500" dirty="0"/>
                        <a:t>Internet Disconnection</a:t>
                      </a:r>
                      <a:endParaRPr lang="ru-RU" sz="1500" dirty="0"/>
                    </a:p>
                  </a:txBody>
                  <a:tcPr marL="57772" marR="57772" marT="28886" marB="28886" anchor="ctr"/>
                </a:tc>
                <a:tc>
                  <a:txBody>
                    <a:bodyPr/>
                    <a:lstStyle/>
                    <a:p>
                      <a:r>
                        <a:rPr lang="en-US" sz="1500" dirty="0"/>
                        <a:t>On/Off</a:t>
                      </a:r>
                      <a:endParaRPr lang="ru-RU" sz="1500" dirty="0"/>
                    </a:p>
                  </a:txBody>
                  <a:tcPr marL="57772" marR="57772" marT="28886" marB="28886" anchor="ctr"/>
                </a:tc>
                <a:tc>
                  <a:txBody>
                    <a:bodyPr/>
                    <a:lstStyle/>
                    <a:p>
                      <a:r>
                        <a:rPr lang="en-US" sz="1500" dirty="0"/>
                        <a:t>Toggles whether the internet is disconnected in the simulation. If it is “On”, the Agents Vision decreases till 2 in case if the protestors ratio is high and close to the revolution ratio.  It simulates scenarios where agents lose access to external information sources (social media or news platforms) in real life.  Internet disconnection can affect the spread of information, the formation of opinions, and the coordination of collective actions among agents.</a:t>
                      </a:r>
                      <a:endParaRPr lang="ru-RU" sz="1500" dirty="0"/>
                    </a:p>
                  </a:txBody>
                  <a:tcPr marL="57772" marR="57772" marT="28886" marB="28886"/>
                </a:tc>
                <a:extLst>
                  <a:ext uri="{0D108BD9-81ED-4DB2-BD59-A6C34878D82A}">
                    <a16:rowId xmlns:a16="http://schemas.microsoft.com/office/drawing/2014/main" val="844871604"/>
                  </a:ext>
                </a:extLst>
              </a:tr>
            </a:tbl>
          </a:graphicData>
        </a:graphic>
      </p:graphicFrame>
    </p:spTree>
    <p:extLst>
      <p:ext uri="{BB962C8B-B14F-4D97-AF65-F5344CB8AC3E}">
        <p14:creationId xmlns:p14="http://schemas.microsoft.com/office/powerpoint/2010/main" val="252747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 screen&#10;&#10;Description automatically generated">
            <a:extLst>
              <a:ext uri="{FF2B5EF4-FFF2-40B4-BE49-F238E27FC236}">
                <a16:creationId xmlns:a16="http://schemas.microsoft.com/office/drawing/2014/main" id="{72728382-61BE-9E4E-C2D1-C275BEB5C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664134"/>
            <a:ext cx="5294716" cy="5529730"/>
          </a:xfrm>
          <a:prstGeom prst="rect">
            <a:avLst/>
          </a:prstGeom>
        </p:spPr>
      </p:pic>
      <p:cxnSp>
        <p:nvCxnSpPr>
          <p:cNvPr id="21" name="Straight Connector 20">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8" name="Content Placeholder 4" descr="A screenshot of a computer program&#10;&#10;Description automatically generated">
            <a:extLst>
              <a:ext uri="{FF2B5EF4-FFF2-40B4-BE49-F238E27FC236}">
                <a16:creationId xmlns:a16="http://schemas.microsoft.com/office/drawing/2014/main" id="{F3831A2E-0C87-E96C-E475-B9F2711405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39325" y="643467"/>
            <a:ext cx="3523699" cy="5571066"/>
          </a:xfrm>
          <a:prstGeom prst="rect">
            <a:avLst/>
          </a:prstGeom>
        </p:spPr>
      </p:pic>
    </p:spTree>
    <p:extLst>
      <p:ext uri="{BB962C8B-B14F-4D97-AF65-F5344CB8AC3E}">
        <p14:creationId xmlns:p14="http://schemas.microsoft.com/office/powerpoint/2010/main" val="318529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0A2C896B-63E6-D83D-403D-33A5EE7C5CAC}"/>
              </a:ext>
            </a:extLst>
          </p:cNvPr>
          <p:cNvPicPr>
            <a:picLocks noChangeAspect="1"/>
          </p:cNvPicPr>
          <p:nvPr/>
        </p:nvPicPr>
        <p:blipFill rotWithShape="1">
          <a:blip r:embed="rId2"/>
          <a:srcRect r="9091" b="23391"/>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9E6A21-DDE6-1596-2CAB-66B27AE07B79}"/>
              </a:ext>
            </a:extLst>
          </p:cNvPr>
          <p:cNvSpPr>
            <a:spLocks noGrp="1"/>
          </p:cNvSpPr>
          <p:nvPr>
            <p:ph type="title"/>
          </p:nvPr>
        </p:nvSpPr>
        <p:spPr>
          <a:xfrm>
            <a:off x="838200" y="365125"/>
            <a:ext cx="10515600" cy="1325563"/>
          </a:xfrm>
        </p:spPr>
        <p:txBody>
          <a:bodyPr>
            <a:normAutofit/>
          </a:bodyPr>
          <a:lstStyle/>
          <a:p>
            <a:r>
              <a:rPr lang="en-US"/>
              <a:t>Global variables (code):</a:t>
            </a:r>
          </a:p>
        </p:txBody>
      </p:sp>
      <p:graphicFrame>
        <p:nvGraphicFramePr>
          <p:cNvPr id="4" name="Table 3">
            <a:extLst>
              <a:ext uri="{FF2B5EF4-FFF2-40B4-BE49-F238E27FC236}">
                <a16:creationId xmlns:a16="http://schemas.microsoft.com/office/drawing/2014/main" id="{0A2AB0E8-088E-B205-6C7F-199D74A8506B}"/>
              </a:ext>
            </a:extLst>
          </p:cNvPr>
          <p:cNvGraphicFramePr>
            <a:graphicFrameLocks noGrp="1"/>
          </p:cNvGraphicFramePr>
          <p:nvPr>
            <p:extLst>
              <p:ext uri="{D42A27DB-BD31-4B8C-83A1-F6EECF244321}">
                <p14:modId xmlns:p14="http://schemas.microsoft.com/office/powerpoint/2010/main" val="1028934743"/>
              </p:ext>
            </p:extLst>
          </p:nvPr>
        </p:nvGraphicFramePr>
        <p:xfrm>
          <a:off x="447040" y="1604028"/>
          <a:ext cx="11571136" cy="2902105"/>
        </p:xfrm>
        <a:graphic>
          <a:graphicData uri="http://schemas.openxmlformats.org/drawingml/2006/table">
            <a:tbl>
              <a:tblPr firstRow="1" bandRow="1">
                <a:tableStyleId>{5940675A-B579-460E-94D1-54222C63F5DA}</a:tableStyleId>
              </a:tblPr>
              <a:tblGrid>
                <a:gridCol w="3007532">
                  <a:extLst>
                    <a:ext uri="{9D8B030D-6E8A-4147-A177-3AD203B41FA5}">
                      <a16:colId xmlns:a16="http://schemas.microsoft.com/office/drawing/2014/main" val="2254903567"/>
                    </a:ext>
                  </a:extLst>
                </a:gridCol>
                <a:gridCol w="8563604">
                  <a:extLst>
                    <a:ext uri="{9D8B030D-6E8A-4147-A177-3AD203B41FA5}">
                      <a16:colId xmlns:a16="http://schemas.microsoft.com/office/drawing/2014/main" val="469160145"/>
                    </a:ext>
                  </a:extLst>
                </a:gridCol>
              </a:tblGrid>
              <a:tr h="278302">
                <a:tc>
                  <a:txBody>
                    <a:bodyPr/>
                    <a:lstStyle/>
                    <a:p>
                      <a:r>
                        <a:rPr lang="en-US" b="1" dirty="0"/>
                        <a:t>Name</a:t>
                      </a:r>
                      <a:endParaRPr lang="ru-RU" b="1" dirty="0"/>
                    </a:p>
                  </a:txBody>
                  <a:tcPr/>
                </a:tc>
                <a:tc>
                  <a:txBody>
                    <a:bodyPr/>
                    <a:lstStyle/>
                    <a:p>
                      <a:r>
                        <a:rPr lang="en-US" b="1" dirty="0"/>
                        <a:t>Details</a:t>
                      </a:r>
                      <a:endParaRPr lang="ru-RU" b="1" dirty="0"/>
                    </a:p>
                  </a:txBody>
                  <a:tcPr/>
                </a:tc>
                <a:extLst>
                  <a:ext uri="{0D108BD9-81ED-4DB2-BD59-A6C34878D82A}">
                    <a16:rowId xmlns:a16="http://schemas.microsoft.com/office/drawing/2014/main" val="757415517"/>
                  </a:ext>
                </a:extLst>
              </a:tr>
              <a:tr h="0">
                <a:tc>
                  <a:txBody>
                    <a:bodyPr/>
                    <a:lstStyle/>
                    <a:p>
                      <a:r>
                        <a:rPr lang="en-US" sz="1800" dirty="0"/>
                        <a:t>Base Legitimacy</a:t>
                      </a:r>
                      <a:endParaRPr lang="ru-RU" dirty="0"/>
                    </a:p>
                  </a:txBody>
                  <a:tcPr/>
                </a:tc>
                <a:tc>
                  <a:txBody>
                    <a:bodyPr/>
                    <a:lstStyle/>
                    <a:p>
                      <a:r>
                        <a:rPr lang="en-US" sz="1800" dirty="0"/>
                        <a:t>a weighted average of the Quality-of-Life Index and the Corruption Perception Index. </a:t>
                      </a:r>
                      <a:endParaRPr lang="ru-RU" dirty="0"/>
                    </a:p>
                  </a:txBody>
                  <a:tcPr/>
                </a:tc>
                <a:extLst>
                  <a:ext uri="{0D108BD9-81ED-4DB2-BD59-A6C34878D82A}">
                    <a16:rowId xmlns:a16="http://schemas.microsoft.com/office/drawing/2014/main" val="1762174837"/>
                  </a:ext>
                </a:extLst>
              </a:tr>
              <a:tr h="278302">
                <a:tc>
                  <a:txBody>
                    <a:bodyPr/>
                    <a:lstStyle/>
                    <a:p>
                      <a:r>
                        <a:rPr lang="en-US" sz="1800" dirty="0"/>
                        <a:t>Legitimacy</a:t>
                      </a:r>
                      <a:endParaRPr lang="ru-RU" dirty="0"/>
                    </a:p>
                  </a:txBody>
                  <a:tcPr/>
                </a:tc>
                <a:tc>
                  <a:txBody>
                    <a:bodyPr/>
                    <a:lstStyle/>
                    <a:p>
                      <a:r>
                        <a:rPr lang="en-US" sz="1800" dirty="0"/>
                        <a:t>an updated version of base legitimacy</a:t>
                      </a:r>
                      <a:endParaRPr lang="ru-RU" dirty="0"/>
                    </a:p>
                  </a:txBody>
                  <a:tcPr/>
                </a:tc>
                <a:extLst>
                  <a:ext uri="{0D108BD9-81ED-4DB2-BD59-A6C34878D82A}">
                    <a16:rowId xmlns:a16="http://schemas.microsoft.com/office/drawing/2014/main" val="3030643980"/>
                  </a:ext>
                </a:extLst>
              </a:tr>
              <a:tr h="278302">
                <a:tc>
                  <a:txBody>
                    <a:bodyPr/>
                    <a:lstStyle/>
                    <a:p>
                      <a:r>
                        <a:rPr lang="en-US" sz="1800" dirty="0"/>
                        <a:t>Protestors Ratio</a:t>
                      </a:r>
                      <a:endParaRPr lang="ru-RU" dirty="0"/>
                    </a:p>
                  </a:txBody>
                  <a:tcPr/>
                </a:tc>
                <a:tc>
                  <a:txBody>
                    <a:bodyPr/>
                    <a:lstStyle/>
                    <a:p>
                      <a:r>
                        <a:rPr lang="en-US" sz="1800" dirty="0"/>
                        <a:t>number of active and jailed agents to the alive population</a:t>
                      </a:r>
                      <a:endParaRPr lang="ru-RU" dirty="0"/>
                    </a:p>
                  </a:txBody>
                  <a:tcPr/>
                </a:tc>
                <a:extLst>
                  <a:ext uri="{0D108BD9-81ED-4DB2-BD59-A6C34878D82A}">
                    <a16:rowId xmlns:a16="http://schemas.microsoft.com/office/drawing/2014/main" val="948057083"/>
                  </a:ext>
                </a:extLst>
              </a:tr>
              <a:tr h="278302">
                <a:tc>
                  <a:txBody>
                    <a:bodyPr/>
                    <a:lstStyle/>
                    <a:p>
                      <a:r>
                        <a:rPr lang="en-US" sz="1800" dirty="0"/>
                        <a:t>World Status</a:t>
                      </a:r>
                      <a:endParaRPr lang="ru-RU" dirty="0"/>
                    </a:p>
                  </a:txBody>
                  <a:tcPr/>
                </a:tc>
                <a:tc>
                  <a:txBody>
                    <a:bodyPr/>
                    <a:lstStyle/>
                    <a:p>
                      <a:r>
                        <a:rPr lang="en-US" sz="1800" dirty="0"/>
                        <a:t>Revolution (protestors ratio &gt; 0.5) or not</a:t>
                      </a:r>
                      <a:endParaRPr lang="ru-RU" dirty="0"/>
                    </a:p>
                  </a:txBody>
                  <a:tcPr/>
                </a:tc>
                <a:extLst>
                  <a:ext uri="{0D108BD9-81ED-4DB2-BD59-A6C34878D82A}">
                    <a16:rowId xmlns:a16="http://schemas.microsoft.com/office/drawing/2014/main" val="1854809461"/>
                  </a:ext>
                </a:extLst>
              </a:tr>
              <a:tr h="487029">
                <a:tc>
                  <a:txBody>
                    <a:bodyPr/>
                    <a:lstStyle/>
                    <a:p>
                      <a:r>
                        <a:rPr lang="en-US" sz="1800" dirty="0"/>
                        <a:t>Agent vision</a:t>
                      </a:r>
                      <a:endParaRPr lang="ru-RU" dirty="0"/>
                    </a:p>
                  </a:txBody>
                  <a:tcPr/>
                </a:tc>
                <a:tc>
                  <a:txBody>
                    <a:bodyPr/>
                    <a:lstStyle/>
                    <a:p>
                      <a:pPr marL="179388" lvl="1" indent="-179388">
                        <a:buFont typeface="Arial" panose="020B0604020202020204" pitchFamily="34" charset="0"/>
                        <a:buChar char="•"/>
                      </a:pPr>
                      <a:r>
                        <a:rPr lang="en-US" dirty="0"/>
                        <a:t>Equal to initial agents' vision if the internet is connected</a:t>
                      </a:r>
                    </a:p>
                    <a:p>
                      <a:pPr marL="179388" lvl="1" indent="-179388">
                        <a:buFont typeface="Arial" panose="020B0604020202020204" pitchFamily="34" charset="0"/>
                        <a:buChar char="•"/>
                      </a:pPr>
                      <a:r>
                        <a:rPr lang="en-US" dirty="0"/>
                        <a:t>Equal to 2 if the internet is disconnected</a:t>
                      </a:r>
                    </a:p>
                  </a:txBody>
                  <a:tcPr/>
                </a:tc>
                <a:extLst>
                  <a:ext uri="{0D108BD9-81ED-4DB2-BD59-A6C34878D82A}">
                    <a16:rowId xmlns:a16="http://schemas.microsoft.com/office/drawing/2014/main" val="776165578"/>
                  </a:ext>
                </a:extLst>
              </a:tr>
              <a:tr h="433225">
                <a:tc>
                  <a:txBody>
                    <a:bodyPr/>
                    <a:lstStyle/>
                    <a:p>
                      <a:r>
                        <a:rPr lang="en-US" sz="1800" dirty="0"/>
                        <a:t>Revolution threshold</a:t>
                      </a:r>
                      <a:endParaRPr lang="ru-RU" dirty="0"/>
                    </a:p>
                  </a:txBody>
                  <a:tcPr/>
                </a:tc>
                <a:tc>
                  <a:txBody>
                    <a:bodyPr/>
                    <a:lstStyle/>
                    <a:p>
                      <a:r>
                        <a:rPr lang="en-US" sz="1800" dirty="0"/>
                        <a:t>the necessary ratio of protestors for a revolution</a:t>
                      </a:r>
                      <a:endParaRPr lang="ru-RU" dirty="0"/>
                    </a:p>
                  </a:txBody>
                  <a:tcPr/>
                </a:tc>
                <a:extLst>
                  <a:ext uri="{0D108BD9-81ED-4DB2-BD59-A6C34878D82A}">
                    <a16:rowId xmlns:a16="http://schemas.microsoft.com/office/drawing/2014/main" val="1713655447"/>
                  </a:ext>
                </a:extLst>
              </a:tr>
            </a:tbl>
          </a:graphicData>
        </a:graphic>
      </p:graphicFrame>
    </p:spTree>
    <p:extLst>
      <p:ext uri="{BB962C8B-B14F-4D97-AF65-F5344CB8AC3E}">
        <p14:creationId xmlns:p14="http://schemas.microsoft.com/office/powerpoint/2010/main" val="124272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5360C4D2-6F07-FFC8-957C-48596D8B8433}"/>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dirty="0">
                <a:solidFill>
                  <a:srgbClr val="FFFFFF"/>
                </a:solidFill>
                <a:latin typeface="+mj-lt"/>
                <a:ea typeface="+mj-ea"/>
                <a:cs typeface="+mj-cs"/>
              </a:rPr>
              <a:t>Variables:</a:t>
            </a:r>
          </a:p>
        </p:txBody>
      </p:sp>
      <p:sp>
        <p:nvSpPr>
          <p:cNvPr id="3" name="Content Placeholder 2">
            <a:extLst>
              <a:ext uri="{FF2B5EF4-FFF2-40B4-BE49-F238E27FC236}">
                <a16:creationId xmlns:a16="http://schemas.microsoft.com/office/drawing/2014/main" id="{1EAFFC39-C729-F969-1D61-3FFC10531F76}"/>
              </a:ext>
            </a:extLst>
          </p:cNvPr>
          <p:cNvSpPr>
            <a:spLocks noGrp="1"/>
          </p:cNvSpPr>
          <p:nvPr>
            <p:ph idx="1"/>
          </p:nvPr>
        </p:nvSpPr>
        <p:spPr>
          <a:xfrm>
            <a:off x="4380855" y="1412489"/>
            <a:ext cx="3427283" cy="4363844"/>
          </a:xfrm>
        </p:spPr>
        <p:txBody>
          <a:bodyPr vert="horz" lIns="91440" tIns="45720" rIns="91440" bIns="45720" rtlCol="0">
            <a:normAutofit/>
          </a:bodyPr>
          <a:lstStyle/>
          <a:p>
            <a:pPr marL="0" indent="0">
              <a:buNone/>
            </a:pPr>
            <a:r>
              <a:rPr lang="en-US" sz="2000" b="1" dirty="0"/>
              <a:t>Cops Variables:</a:t>
            </a:r>
          </a:p>
          <a:p>
            <a:r>
              <a:rPr lang="en-US" sz="2000" dirty="0"/>
              <a:t>Cops’ vision: 1.5 * agents’ visions</a:t>
            </a:r>
          </a:p>
          <a:p>
            <a:r>
              <a:rPr lang="en-US" sz="2000" dirty="0"/>
              <a:t>Violence level: function of protestors ratio and government legitimacy</a:t>
            </a:r>
          </a:p>
          <a:p>
            <a:pPr marL="0"/>
            <a:endParaRPr lang="en-US" sz="2000" dirty="0"/>
          </a:p>
          <a:p>
            <a:endParaRPr lang="en-US" sz="2000" dirty="0"/>
          </a:p>
        </p:txBody>
      </p:sp>
      <p:cxnSp>
        <p:nvCxnSpPr>
          <p:cNvPr id="56" name="Straight Connector 55">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3ABC8D51-9DB3-4A78-6CB2-E9768C044A74}"/>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fontAlgn="auto">
              <a:spcBef>
                <a:spcPts val="0"/>
              </a:spcBef>
              <a:spcAft>
                <a:spcPts val="0"/>
              </a:spcAft>
              <a:buClrTx/>
              <a:buSzTx/>
              <a:buNone/>
              <a:tabLst/>
              <a:defRPr/>
            </a:pPr>
            <a:r>
              <a:rPr lang="en-US" sz="2000" b="1" dirty="0"/>
              <a:t>Agents’ Variables:</a:t>
            </a:r>
          </a:p>
          <a:p>
            <a:pPr marL="0" marR="0" fontAlgn="auto">
              <a:spcBef>
                <a:spcPts val="0"/>
              </a:spcBef>
              <a:spcAft>
                <a:spcPts val="0"/>
              </a:spcAft>
            </a:pPr>
            <a:endParaRPr lang="en-US" sz="2000" b="0" i="0" u="none" strike="noStrike" dirty="0">
              <a:effectLst/>
            </a:endParaRPr>
          </a:p>
          <a:p>
            <a:pPr marL="0" fontAlgn="t">
              <a:spcBef>
                <a:spcPts val="0"/>
              </a:spcBef>
              <a:spcAft>
                <a:spcPts val="0"/>
              </a:spcAft>
            </a:pPr>
            <a:r>
              <a:rPr lang="en-US" sz="2000" b="0" i="0" u="none" strike="noStrike" dirty="0">
                <a:effectLst/>
              </a:rPr>
              <a:t>Rage</a:t>
            </a:r>
          </a:p>
          <a:p>
            <a:pPr marL="0" fontAlgn="t">
              <a:spcBef>
                <a:spcPts val="0"/>
              </a:spcBef>
              <a:spcAft>
                <a:spcPts val="0"/>
              </a:spcAft>
            </a:pPr>
            <a:r>
              <a:rPr lang="en-US" sz="2000" b="0" i="0" u="none" strike="noStrike" dirty="0">
                <a:effectLst/>
              </a:rPr>
              <a:t>Risk aversion</a:t>
            </a:r>
          </a:p>
          <a:p>
            <a:pPr marL="0" fontAlgn="t">
              <a:spcBef>
                <a:spcPts val="0"/>
              </a:spcBef>
              <a:spcAft>
                <a:spcPts val="0"/>
              </a:spcAft>
            </a:pPr>
            <a:r>
              <a:rPr lang="en-US" sz="2000" b="0" i="0" u="none" strike="noStrike" dirty="0">
                <a:effectLst/>
              </a:rPr>
              <a:t>Status</a:t>
            </a:r>
          </a:p>
          <a:p>
            <a:pPr marL="0" fontAlgn="t">
              <a:spcBef>
                <a:spcPts val="0"/>
              </a:spcBef>
              <a:spcAft>
                <a:spcPts val="0"/>
              </a:spcAft>
            </a:pPr>
            <a:r>
              <a:rPr lang="en-US" sz="2000" b="0" i="0" u="none" strike="noStrike" dirty="0">
                <a:effectLst/>
              </a:rPr>
              <a:t>Jailed time</a:t>
            </a:r>
          </a:p>
          <a:p>
            <a:pPr marL="0" fontAlgn="t">
              <a:spcBef>
                <a:spcPts val="0"/>
              </a:spcBef>
              <a:spcAft>
                <a:spcPts val="0"/>
              </a:spcAft>
            </a:pPr>
            <a:r>
              <a:rPr lang="en-US" sz="2000" b="0" i="0" u="none" strike="noStrike" dirty="0">
                <a:effectLst/>
              </a:rPr>
              <a:t>Neighbor Killed, …</a:t>
            </a:r>
            <a:endParaRPr lang="en-US" sz="2000" dirty="0"/>
          </a:p>
          <a:p>
            <a:endParaRPr lang="en-US" sz="2000" dirty="0"/>
          </a:p>
        </p:txBody>
      </p:sp>
      <p:sp>
        <p:nvSpPr>
          <p:cNvPr id="4" name="Content Placeholder 2">
            <a:extLst>
              <a:ext uri="{FF2B5EF4-FFF2-40B4-BE49-F238E27FC236}">
                <a16:creationId xmlns:a16="http://schemas.microsoft.com/office/drawing/2014/main" id="{9FDAEFD8-1CC2-D336-20C5-5F8A46F07C04}"/>
              </a:ext>
            </a:extLst>
          </p:cNvPr>
          <p:cNvSpPr txBox="1">
            <a:spLocks/>
          </p:cNvSpPr>
          <p:nvPr/>
        </p:nvSpPr>
        <p:spPr>
          <a:xfrm>
            <a:off x="6096000" y="1825625"/>
            <a:ext cx="52577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8376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5A251D-1238-6EEC-A71F-89023DCB4BE3}"/>
              </a:ext>
            </a:extLst>
          </p:cNvPr>
          <p:cNvSpPr>
            <a:spLocks noGrp="1"/>
          </p:cNvSpPr>
          <p:nvPr>
            <p:ph type="title"/>
          </p:nvPr>
        </p:nvSpPr>
        <p:spPr>
          <a:xfrm>
            <a:off x="572493" y="238539"/>
            <a:ext cx="11018520" cy="1434415"/>
          </a:xfrm>
        </p:spPr>
        <p:txBody>
          <a:bodyPr anchor="b">
            <a:normAutofit/>
          </a:bodyPr>
          <a:lstStyle/>
          <a:p>
            <a:r>
              <a:rPr lang="en-US" sz="5400"/>
              <a:t>Setup Process:</a:t>
            </a:r>
          </a:p>
        </p:txBody>
      </p:sp>
      <p:sp>
        <p:nvSpPr>
          <p:cNvPr id="3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906BE2-C152-6090-B913-80229C04DAE3}"/>
              </a:ext>
            </a:extLst>
          </p:cNvPr>
          <p:cNvSpPr>
            <a:spLocks noGrp="1"/>
          </p:cNvSpPr>
          <p:nvPr>
            <p:ph idx="1"/>
          </p:nvPr>
        </p:nvSpPr>
        <p:spPr>
          <a:xfrm>
            <a:off x="572492" y="2071316"/>
            <a:ext cx="6861977" cy="4119172"/>
          </a:xfrm>
        </p:spPr>
        <p:txBody>
          <a:bodyPr anchor="t">
            <a:normAutofit/>
          </a:bodyPr>
          <a:lstStyle/>
          <a:p>
            <a:pPr marL="457200" indent="-457200">
              <a:buFont typeface="+mj-lt"/>
              <a:buAutoNum type="arabicPeriod"/>
            </a:pPr>
            <a:r>
              <a:rPr lang="en-US" sz="2200" dirty="0"/>
              <a:t>Initializing global values: </a:t>
            </a:r>
          </a:p>
          <a:p>
            <a:pPr lvl="1"/>
            <a:r>
              <a:rPr lang="en-US" sz="2200" dirty="0"/>
              <a:t>Legitimacy, shock rate, agents' vision, revolution threshold</a:t>
            </a:r>
          </a:p>
          <a:p>
            <a:pPr marL="457200" indent="-457200">
              <a:buFont typeface="+mj-lt"/>
              <a:buAutoNum type="arabicPeriod"/>
            </a:pPr>
            <a:r>
              <a:rPr lang="en-US" sz="2200" dirty="0"/>
              <a:t>Setting the general features of the world:</a:t>
            </a:r>
          </a:p>
          <a:p>
            <a:pPr lvl="1"/>
            <a:r>
              <a:rPr lang="en-US" sz="2200" dirty="0"/>
              <a:t>Size, patch size, background color</a:t>
            </a:r>
          </a:p>
          <a:p>
            <a:pPr marL="457200" indent="-457200">
              <a:buFont typeface="+mj-lt"/>
              <a:buAutoNum type="arabicPeriod"/>
            </a:pPr>
            <a:r>
              <a:rPr lang="en-US" sz="2200" dirty="0"/>
              <a:t>Computing number of agents and cops</a:t>
            </a:r>
          </a:p>
          <a:p>
            <a:pPr marL="457200" indent="-457200">
              <a:buFont typeface="+mj-lt"/>
              <a:buAutoNum type="arabicPeriod"/>
            </a:pPr>
            <a:r>
              <a:rPr lang="en-US" sz="2200" dirty="0"/>
              <a:t>Creating Agents:</a:t>
            </a:r>
          </a:p>
          <a:p>
            <a:pPr lvl="1"/>
            <a:r>
              <a:rPr lang="en-US" sz="2200" dirty="0"/>
              <a:t>Rage, Risk aversion, condition, initial status</a:t>
            </a:r>
          </a:p>
          <a:p>
            <a:pPr marL="457200" indent="-457200">
              <a:buFont typeface="+mj-lt"/>
              <a:buAutoNum type="arabicPeriod"/>
            </a:pPr>
            <a:r>
              <a:rPr lang="en-US" sz="2200" dirty="0"/>
              <a:t>Creating Cops:</a:t>
            </a:r>
          </a:p>
          <a:p>
            <a:pPr lvl="1"/>
            <a:r>
              <a:rPr lang="en-US" sz="2200" dirty="0"/>
              <a:t>Cops’ visions, Violence Level</a:t>
            </a:r>
          </a:p>
          <a:p>
            <a:endParaRPr lang="en-US" sz="2200" dirty="0"/>
          </a:p>
        </p:txBody>
      </p:sp>
      <p:pic>
        <p:nvPicPr>
          <p:cNvPr id="5" name="Picture 4">
            <a:extLst>
              <a:ext uri="{FF2B5EF4-FFF2-40B4-BE49-F238E27FC236}">
                <a16:creationId xmlns:a16="http://schemas.microsoft.com/office/drawing/2014/main" id="{5AA2FAEC-460C-3F18-8AD6-EA5DFBB7B345}"/>
              </a:ext>
            </a:extLst>
          </p:cNvPr>
          <p:cNvPicPr>
            <a:picLocks noChangeAspect="1"/>
          </p:cNvPicPr>
          <p:nvPr/>
        </p:nvPicPr>
        <p:blipFill rotWithShape="1">
          <a:blip r:embed="rId2"/>
          <a:srcRect r="2838" b="-5"/>
          <a:stretch/>
        </p:blipFill>
        <p:spPr>
          <a:xfrm>
            <a:off x="7675658" y="2093976"/>
            <a:ext cx="3941064" cy="4096512"/>
          </a:xfrm>
          <a:prstGeom prst="rect">
            <a:avLst/>
          </a:prstGeom>
        </p:spPr>
      </p:pic>
    </p:spTree>
    <p:extLst>
      <p:ext uri="{BB962C8B-B14F-4D97-AF65-F5344CB8AC3E}">
        <p14:creationId xmlns:p14="http://schemas.microsoft.com/office/powerpoint/2010/main" val="209320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BB38F-4575-6450-8E9E-026C0F7A4E91}"/>
              </a:ext>
            </a:extLst>
          </p:cNvPr>
          <p:cNvSpPr>
            <a:spLocks noGrp="1"/>
          </p:cNvSpPr>
          <p:nvPr>
            <p:ph type="title"/>
          </p:nvPr>
        </p:nvSpPr>
        <p:spPr>
          <a:xfrm>
            <a:off x="572493" y="238539"/>
            <a:ext cx="11018520" cy="1434415"/>
          </a:xfrm>
        </p:spPr>
        <p:txBody>
          <a:bodyPr anchor="b">
            <a:normAutofit/>
          </a:bodyPr>
          <a:lstStyle/>
          <a:p>
            <a:r>
              <a:rPr lang="en-US" sz="5400"/>
              <a:t>“go” Process:</a:t>
            </a:r>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F6311C-076C-F8DE-AB98-569416516100}"/>
              </a:ext>
            </a:extLst>
          </p:cNvPr>
          <p:cNvSpPr>
            <a:spLocks noGrp="1"/>
          </p:cNvSpPr>
          <p:nvPr>
            <p:ph idx="1"/>
          </p:nvPr>
        </p:nvSpPr>
        <p:spPr>
          <a:xfrm>
            <a:off x="572493" y="2071316"/>
            <a:ext cx="6713552" cy="4119172"/>
          </a:xfrm>
        </p:spPr>
        <p:txBody>
          <a:bodyPr anchor="t">
            <a:normAutofit/>
          </a:bodyPr>
          <a:lstStyle/>
          <a:p>
            <a:pPr marL="514350" indent="-514350">
              <a:buFont typeface="+mj-lt"/>
              <a:buAutoNum type="arabicPeriod"/>
            </a:pPr>
            <a:r>
              <a:rPr lang="en-US" sz="2200"/>
              <a:t>Evaluating the “stop” condition:</a:t>
            </a:r>
          </a:p>
          <a:p>
            <a:pPr lvl="1"/>
            <a:r>
              <a:rPr lang="en-US" sz="2200"/>
              <a:t>If the necessary condition for revolution is satisfied, stop the program and print a message. </a:t>
            </a:r>
          </a:p>
          <a:p>
            <a:pPr marL="514350" indent="-514350">
              <a:buFont typeface="+mj-lt"/>
              <a:buAutoNum type="arabicPeriod"/>
            </a:pPr>
            <a:r>
              <a:rPr lang="en-US" sz="2200"/>
              <a:t>Function 1: “Update Global Variables”</a:t>
            </a:r>
          </a:p>
          <a:p>
            <a:pPr marL="514350" indent="-514350">
              <a:buFont typeface="+mj-lt"/>
              <a:buAutoNum type="arabicPeriod"/>
            </a:pPr>
            <a:r>
              <a:rPr lang="en-US" sz="2200"/>
              <a:t>Function 2: “Cops’ act”</a:t>
            </a:r>
          </a:p>
          <a:p>
            <a:pPr marL="514350" indent="-514350">
              <a:buFont typeface="+mj-lt"/>
              <a:buAutoNum type="arabicPeriod"/>
            </a:pPr>
            <a:r>
              <a:rPr lang="en-US" sz="2200"/>
              <a:t>Function 3: “Update Agents’ Status”</a:t>
            </a:r>
          </a:p>
          <a:p>
            <a:pPr marL="514350" indent="-514350">
              <a:buFont typeface="+mj-lt"/>
              <a:buAutoNum type="arabicPeriod"/>
            </a:pPr>
            <a:r>
              <a:rPr lang="en-US" sz="2200"/>
              <a:t>Function 4: “Agents’ Act”</a:t>
            </a:r>
          </a:p>
        </p:txBody>
      </p:sp>
      <p:pic>
        <p:nvPicPr>
          <p:cNvPr id="5" name="Picture 4">
            <a:extLst>
              <a:ext uri="{FF2B5EF4-FFF2-40B4-BE49-F238E27FC236}">
                <a16:creationId xmlns:a16="http://schemas.microsoft.com/office/drawing/2014/main" id="{731A5CFA-4A1A-D99C-EBD5-84626429C619}"/>
              </a:ext>
            </a:extLst>
          </p:cNvPr>
          <p:cNvPicPr>
            <a:picLocks noChangeAspect="1"/>
          </p:cNvPicPr>
          <p:nvPr/>
        </p:nvPicPr>
        <p:blipFill rotWithShape="1">
          <a:blip r:embed="rId2"/>
          <a:srcRect l="3226" r="-5" b="-5"/>
          <a:stretch/>
        </p:blipFill>
        <p:spPr>
          <a:xfrm>
            <a:off x="7675658" y="2093976"/>
            <a:ext cx="3941064" cy="4096512"/>
          </a:xfrm>
          <a:prstGeom prst="rect">
            <a:avLst/>
          </a:prstGeom>
        </p:spPr>
      </p:pic>
    </p:spTree>
    <p:extLst>
      <p:ext uri="{BB962C8B-B14F-4D97-AF65-F5344CB8AC3E}">
        <p14:creationId xmlns:p14="http://schemas.microsoft.com/office/powerpoint/2010/main" val="1215178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439</TotalTime>
  <Words>1039</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Calibri</vt:lpstr>
      <vt:lpstr>Office Theme</vt:lpstr>
      <vt:lpstr>Revolution Model</vt:lpstr>
      <vt:lpstr>Turtles and actions</vt:lpstr>
      <vt:lpstr>States of Agents:</vt:lpstr>
      <vt:lpstr>Global Variables (interface):</vt:lpstr>
      <vt:lpstr>PowerPoint Presentation</vt:lpstr>
      <vt:lpstr>Global variables (code):</vt:lpstr>
      <vt:lpstr>Variables:</vt:lpstr>
      <vt:lpstr>Setup Process:</vt:lpstr>
      <vt:lpstr>“go” Process:</vt:lpstr>
      <vt:lpstr>“Update Global Variables”</vt:lpstr>
      <vt:lpstr>“Cops’ Act”</vt:lpstr>
      <vt:lpstr>“Update agents’ Status”</vt:lpstr>
      <vt:lpstr>“Agents’ Act”</vt:lpstr>
      <vt:lpstr>Potential Research 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 Model</dc:title>
  <dc:creator>Amirhooshang Navaei</dc:creator>
  <cp:lastModifiedBy>Amirhooshang Navaei</cp:lastModifiedBy>
  <cp:revision>11</cp:revision>
  <dcterms:created xsi:type="dcterms:W3CDTF">2024-03-24T19:09:40Z</dcterms:created>
  <dcterms:modified xsi:type="dcterms:W3CDTF">2024-05-02T00:09:40Z</dcterms:modified>
</cp:coreProperties>
</file>