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7" r:id="rId1"/>
  </p:sldMasterIdLst>
  <p:sldIdLst>
    <p:sldId id="256" r:id="rId2"/>
    <p:sldId id="261" r:id="rId3"/>
    <p:sldId id="262" r:id="rId4"/>
    <p:sldId id="263" r:id="rId5"/>
    <p:sldId id="257" r:id="rId6"/>
    <p:sldId id="258" r:id="rId7"/>
    <p:sldId id="259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35"/>
    <p:restoredTop sz="94038"/>
  </p:normalViewPr>
  <p:slideViewPr>
    <p:cSldViewPr snapToGrid="0" snapToObjects="1">
      <p:cViewPr>
        <p:scale>
          <a:sx n="69" d="100"/>
          <a:sy n="69" d="100"/>
        </p:scale>
        <p:origin x="47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3E458-2068-CF44-9F4C-6F9BCC8F54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2A11B4-6205-7741-860F-05A20C91C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4AE97-E18D-AE46-B07D-FD050A0E0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4050-B189-4344-8853-50C94125DFD0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0367E-4438-7445-8D02-7FA80F0DC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44FCA-2622-F044-9213-465253032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C901-BE1A-7D46-A791-04D29B283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014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8C953-5EC6-D84E-AD00-3EC4CDCFD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C862ED-6B63-FE46-846F-BAD9A0DC92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D8A5A-45B6-BA43-80E7-CF3BDF6AA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4050-B189-4344-8853-50C94125DFD0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20432-3DD8-B14B-8B41-4FE97CE1A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E869F-514A-FA49-A4F9-567ACA2CB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C901-BE1A-7D46-A791-04D29B283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19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22FA76-A66A-8B4C-88EB-52629FB636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AC79EE-202A-7C44-BAD7-0AC7EA16F8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A38A8-E447-7649-843F-0AABAEC67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4050-B189-4344-8853-50C94125DFD0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C2E26-E432-5F43-870E-F34E8450A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65122-ABFF-EA47-87B8-654D015B5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C901-BE1A-7D46-A791-04D29B283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949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EAAE7-2A0E-3B42-8222-30EF350FE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CF324-5E60-CF49-8500-132A1ACF6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037D7-530D-D240-8D07-F2394E796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4050-B189-4344-8853-50C94125DFD0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31D53-8991-CD48-BE26-094DA303A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D1BA0-4246-5946-A556-4CFA8F243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C901-BE1A-7D46-A791-04D29B283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04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FFE94-A318-BB4C-92EA-4334445E5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48C8DA-3CB1-A342-819B-338AB9323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8E7D3-B6C4-A942-A9B7-2E77DBFE7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4050-B189-4344-8853-50C94125DFD0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EBCE9-A6F3-B54C-86DA-6E8776C03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D81CB-DF3C-C344-89E3-B8CF530FD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C901-BE1A-7D46-A791-04D29B283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152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FC4F6-1B5C-C144-B321-A2D5C8A04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FA8AF-4744-ED47-9916-5143184C61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4F99E1-3B6D-7A4C-B820-5F2A793D63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4DD982-625D-4049-AD8A-3A1F42B7E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4050-B189-4344-8853-50C94125DFD0}" type="datetimeFigureOut">
              <a:rPr lang="en-US" smtClean="0"/>
              <a:t>5/20/20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C2D68-F934-4349-B559-F76236453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34BC18-B9E5-E34E-98B3-3F3D18F01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C901-BE1A-7D46-A791-04D29B283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08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F4683-F890-5341-9A26-553579C87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C72A64-E028-E343-8678-D265B3C21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07E79E-25AC-E849-A58E-6EB8A6E09A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5C5DA-4A33-B542-945D-50713720A6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C61E20-747D-E342-8881-06841075FF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AEF11C-375B-8641-9609-DEB964CD3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4050-B189-4344-8853-50C94125DFD0}" type="datetimeFigureOut">
              <a:rPr lang="en-US" smtClean="0"/>
              <a:t>5/20/20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7122B8-EE76-B64F-A772-9EA6CBD72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9FE620-ECC2-F74B-AACF-44E4B85D6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C901-BE1A-7D46-A791-04D29B283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15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CE253-D569-9749-8628-4AA5D6878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C90F93-21DC-874F-980F-AFB8D6F75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4050-B189-4344-8853-50C94125DFD0}" type="datetimeFigureOut">
              <a:rPr lang="en-US" smtClean="0"/>
              <a:t>5/20/20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D63FCA-B33D-1948-BB4F-81EF3D6EE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1A06AF-F131-6C48-B3D2-64601A780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C901-BE1A-7D46-A791-04D29B283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030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09C853-A2CA-314C-A69B-96DF5D5A4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4050-B189-4344-8853-50C94125DFD0}" type="datetimeFigureOut">
              <a:rPr lang="en-US" smtClean="0"/>
              <a:t>5/20/20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6CCD74-A70F-1C48-B0CE-41433E7E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090607-E8D2-9142-80DD-85CFB159A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C901-BE1A-7D46-A791-04D29B283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019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BBE90-8422-B14B-9AE2-B20D8DE6B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31BE4-08BB-C34E-BBE8-7B6E3FE19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F764FB-3FEA-BC49-B01E-35B49BF4D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FA1AF4-1EED-2243-AB42-694224316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4050-B189-4344-8853-50C94125DFD0}" type="datetimeFigureOut">
              <a:rPr lang="en-US" smtClean="0"/>
              <a:t>5/20/20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FF7D3-B343-5445-8B48-345E44B8C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EC2C2B-211D-104B-9EF1-890A10A5E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C901-BE1A-7D46-A791-04D29B283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89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D8B41-D146-D94F-9BB3-8F7DF2353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25F1B2-004A-1440-8E36-9E6EF994E9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6EA710-5E2F-3E41-8413-6BA2ED35A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0E9860-4483-0F42-A2E9-82D8B5270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4050-B189-4344-8853-50C94125DFD0}" type="datetimeFigureOut">
              <a:rPr lang="en-US" smtClean="0"/>
              <a:t>5/20/20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5130C2-3824-EB4B-A10A-DE30BBEF1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27BB3B-412D-EA41-852A-20B45813E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C901-BE1A-7D46-A791-04D29B283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234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A9CABF-B619-1E4F-97F0-E899891F4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EF66B-F186-3140-B93D-DF6376578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F43B3-0E0A-3B41-9D15-1540C7C93C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74050-B189-4344-8853-50C94125DFD0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C65CD-401D-9147-9714-FD46EDBF32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FEC24-5BEA-184D-984E-C2173400B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5C901-BE1A-7D46-A791-04D29B283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276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8" r:id="rId1"/>
    <p:sldLayoutId id="2147484009" r:id="rId2"/>
    <p:sldLayoutId id="2147484010" r:id="rId3"/>
    <p:sldLayoutId id="2147484011" r:id="rId4"/>
    <p:sldLayoutId id="2147484012" r:id="rId5"/>
    <p:sldLayoutId id="2147484013" r:id="rId6"/>
    <p:sldLayoutId id="2147484014" r:id="rId7"/>
    <p:sldLayoutId id="2147484015" r:id="rId8"/>
    <p:sldLayoutId id="2147484016" r:id="rId9"/>
    <p:sldLayoutId id="2147484017" r:id="rId10"/>
    <p:sldLayoutId id="21474840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naweed.ahmed83@gmail.com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690FA067-E563-8B43-810F-17AC5818A779}"/>
              </a:ext>
            </a:extLst>
          </p:cNvPr>
          <p:cNvSpPr txBox="1"/>
          <p:nvPr/>
        </p:nvSpPr>
        <p:spPr>
          <a:xfrm>
            <a:off x="179294" y="304800"/>
            <a:ext cx="29564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Classifiers Used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EB6DAD5D-2F2C-634F-BDC9-C1EF0F54D105}"/>
              </a:ext>
            </a:extLst>
          </p:cNvPr>
          <p:cNvSpPr/>
          <p:nvPr/>
        </p:nvSpPr>
        <p:spPr>
          <a:xfrm>
            <a:off x="484093" y="2850775"/>
            <a:ext cx="1721224" cy="11295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Understanding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7D147183-E1CF-BE4F-9AC3-2ADFE1800AD2}"/>
              </a:ext>
            </a:extLst>
          </p:cNvPr>
          <p:cNvSpPr/>
          <p:nvPr/>
        </p:nvSpPr>
        <p:spPr>
          <a:xfrm>
            <a:off x="2465294" y="2864223"/>
            <a:ext cx="1721224" cy="11295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Understanding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B386DDC8-7699-8843-959B-C8FBEAB5D9E3}"/>
              </a:ext>
            </a:extLst>
          </p:cNvPr>
          <p:cNvSpPr/>
          <p:nvPr/>
        </p:nvSpPr>
        <p:spPr>
          <a:xfrm>
            <a:off x="4392706" y="2850774"/>
            <a:ext cx="1721224" cy="11295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A9BB22F6-131D-0E4D-83CD-567748D1037C}"/>
              </a:ext>
            </a:extLst>
          </p:cNvPr>
          <p:cNvSpPr/>
          <p:nvPr/>
        </p:nvSpPr>
        <p:spPr>
          <a:xfrm>
            <a:off x="8301319" y="2864223"/>
            <a:ext cx="1721224" cy="11295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Modelling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CF380E33-381F-304F-B596-69E126498746}"/>
              </a:ext>
            </a:extLst>
          </p:cNvPr>
          <p:cNvSpPr/>
          <p:nvPr/>
        </p:nvSpPr>
        <p:spPr>
          <a:xfrm>
            <a:off x="6373907" y="2850773"/>
            <a:ext cx="1721224" cy="11295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Engineering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0021FCD7-C014-4443-95D8-14187EC27FF9}"/>
              </a:ext>
            </a:extLst>
          </p:cNvPr>
          <p:cNvSpPr/>
          <p:nvPr/>
        </p:nvSpPr>
        <p:spPr>
          <a:xfrm>
            <a:off x="10228731" y="2864223"/>
            <a:ext cx="1721224" cy="11295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Evaluation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32ECE8-AEFB-364E-925D-F38B722C0E40}"/>
              </a:ext>
            </a:extLst>
          </p:cNvPr>
          <p:cNvSpPr txBox="1"/>
          <p:nvPr/>
        </p:nvSpPr>
        <p:spPr>
          <a:xfrm>
            <a:off x="717177" y="270082"/>
            <a:ext cx="8157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Data Science Process</a:t>
            </a:r>
          </a:p>
        </p:txBody>
      </p:sp>
    </p:spTree>
    <p:extLst>
      <p:ext uri="{BB962C8B-B14F-4D97-AF65-F5344CB8AC3E}">
        <p14:creationId xmlns:p14="http://schemas.microsoft.com/office/powerpoint/2010/main" val="1167678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7085A2-6188-3347-9370-345409EF53D7}"/>
              </a:ext>
            </a:extLst>
          </p:cNvPr>
          <p:cNvSpPr txBox="1"/>
          <p:nvPr/>
        </p:nvSpPr>
        <p:spPr>
          <a:xfrm>
            <a:off x="555812" y="1109496"/>
            <a:ext cx="1143896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business problem we are looking to solve, is to build a predictive model which will be able to assess the effectiveness of a Bank’s Marketing campaign.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This would allow banks and financial institutions to use our model to effectively target customers which represent the greatest chances of conversion to the product that is being marketed.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Banks and financial institutions can reduce costs by removing the need for cold calling, and also offset the costs incurred by chasing customers who do not convert.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Moreover, the economic features incorporated into the model would allow the Banks to approach the customer at the opportune time which would provide the highest chances of conversion.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E31C9B-AB60-D942-B97E-135FD667179C}"/>
              </a:ext>
            </a:extLst>
          </p:cNvPr>
          <p:cNvSpPr txBox="1"/>
          <p:nvPr/>
        </p:nvSpPr>
        <p:spPr>
          <a:xfrm>
            <a:off x="717177" y="270082"/>
            <a:ext cx="8157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Understanding the business case</a:t>
            </a:r>
          </a:p>
        </p:txBody>
      </p:sp>
    </p:spTree>
    <p:extLst>
      <p:ext uri="{BB962C8B-B14F-4D97-AF65-F5344CB8AC3E}">
        <p14:creationId xmlns:p14="http://schemas.microsoft.com/office/powerpoint/2010/main" val="2988783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7085A2-6188-3347-9370-345409EF53D7}"/>
              </a:ext>
            </a:extLst>
          </p:cNvPr>
          <p:cNvSpPr txBox="1"/>
          <p:nvPr/>
        </p:nvSpPr>
        <p:spPr>
          <a:xfrm>
            <a:off x="555812" y="1109496"/>
            <a:ext cx="11438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The dataset provides data for direct phone call marketing campaigns for a </a:t>
            </a:r>
            <a:r>
              <a:rPr lang="en-GB" sz="2400" dirty="0" err="1"/>
              <a:t>Portugese</a:t>
            </a:r>
            <a:r>
              <a:rPr lang="en-GB" sz="2400" dirty="0"/>
              <a:t> Retail Banking institution, which aims to promote term deposits to bank's existing customers.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The dataset includes data between May 2008 and November 2010.</a:t>
            </a:r>
          </a:p>
          <a:p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The problem to be solved is a Binary Classification one.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E31C9B-AB60-D942-B97E-135FD667179C}"/>
              </a:ext>
            </a:extLst>
          </p:cNvPr>
          <p:cNvSpPr txBox="1"/>
          <p:nvPr/>
        </p:nvSpPr>
        <p:spPr>
          <a:xfrm>
            <a:off x="717177" y="270082"/>
            <a:ext cx="8157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Data Understanding</a:t>
            </a:r>
          </a:p>
        </p:txBody>
      </p:sp>
    </p:spTree>
    <p:extLst>
      <p:ext uri="{BB962C8B-B14F-4D97-AF65-F5344CB8AC3E}">
        <p14:creationId xmlns:p14="http://schemas.microsoft.com/office/powerpoint/2010/main" val="1274170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7085A2-6188-3347-9370-345409EF53D7}"/>
              </a:ext>
            </a:extLst>
          </p:cNvPr>
          <p:cNvSpPr txBox="1"/>
          <p:nvPr/>
        </p:nvSpPr>
        <p:spPr>
          <a:xfrm>
            <a:off x="555812" y="1109496"/>
            <a:ext cx="114389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We obtained additional economic data to add to our original data set.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This would allow us to make more accurate predictions, and also allow the banks to market </a:t>
            </a:r>
            <a:r>
              <a:rPr lang="en-GB" sz="2400" dirty="0" err="1"/>
              <a:t>indivudal</a:t>
            </a:r>
            <a:r>
              <a:rPr lang="en-GB" sz="2400" dirty="0"/>
              <a:t> customers at the most opportune time which would improve chances of conversion.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E31C9B-AB60-D942-B97E-135FD667179C}"/>
              </a:ext>
            </a:extLst>
          </p:cNvPr>
          <p:cNvSpPr txBox="1"/>
          <p:nvPr/>
        </p:nvSpPr>
        <p:spPr>
          <a:xfrm>
            <a:off x="717177" y="270082"/>
            <a:ext cx="8157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Data Cleaning and Feature Engineering</a:t>
            </a:r>
          </a:p>
        </p:txBody>
      </p:sp>
    </p:spTree>
    <p:extLst>
      <p:ext uri="{BB962C8B-B14F-4D97-AF65-F5344CB8AC3E}">
        <p14:creationId xmlns:p14="http://schemas.microsoft.com/office/powerpoint/2010/main" val="133821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2E6BD0-F0DD-F644-A3B0-003369F8D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546" y="746791"/>
            <a:ext cx="1872000" cy="1872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CBA418-84C8-814F-88AB-FF3D7AF44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0094" y="3791463"/>
            <a:ext cx="1713600" cy="1713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CE133B-E529-C448-9170-F4CFFF6C0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1980" y="610697"/>
            <a:ext cx="1713600" cy="1713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EC60948-C0C0-7241-84E5-90CA1DDD48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7856" y="610697"/>
            <a:ext cx="1713600" cy="1713600"/>
          </a:xfrm>
          <a:prstGeom prst="rect">
            <a:avLst/>
          </a:prstGeom>
        </p:spPr>
      </p:pic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2882C91-CDDE-324D-9640-448D9702D6C6}"/>
              </a:ext>
            </a:extLst>
          </p:cNvPr>
          <p:cNvSpPr/>
          <p:nvPr/>
        </p:nvSpPr>
        <p:spPr>
          <a:xfrm>
            <a:off x="4293546" y="2503591"/>
            <a:ext cx="1872000" cy="6385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Logistic Regression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8D3FE16-923A-CE49-9C19-CB8937743AE2}"/>
              </a:ext>
            </a:extLst>
          </p:cNvPr>
          <p:cNvSpPr/>
          <p:nvPr/>
        </p:nvSpPr>
        <p:spPr>
          <a:xfrm>
            <a:off x="6752068" y="2486767"/>
            <a:ext cx="2125176" cy="6385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Decision Trees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39A15D2-14C7-374E-A2C6-171875871D9D}"/>
              </a:ext>
            </a:extLst>
          </p:cNvPr>
          <p:cNvSpPr/>
          <p:nvPr/>
        </p:nvSpPr>
        <p:spPr>
          <a:xfrm>
            <a:off x="9356192" y="2477239"/>
            <a:ext cx="2125176" cy="6385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 Forest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B2D5D05B-2282-424C-A896-345D8E64F6A8}"/>
              </a:ext>
            </a:extLst>
          </p:cNvPr>
          <p:cNvSpPr/>
          <p:nvPr/>
        </p:nvSpPr>
        <p:spPr>
          <a:xfrm>
            <a:off x="8510094" y="5486239"/>
            <a:ext cx="2125176" cy="6385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Bagged Tree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F0788E7-F00F-6442-9AC5-91CF0FF0F1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9300" y="3952329"/>
            <a:ext cx="2079151" cy="1533910"/>
          </a:xfrm>
          <a:prstGeom prst="rect">
            <a:avLst/>
          </a:prstGeom>
        </p:spPr>
      </p:pic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A1E22073-0A80-1D4A-A7B6-B221C18DCCD2}"/>
              </a:ext>
            </a:extLst>
          </p:cNvPr>
          <p:cNvSpPr/>
          <p:nvPr/>
        </p:nvSpPr>
        <p:spPr>
          <a:xfrm>
            <a:off x="4924494" y="5505063"/>
            <a:ext cx="1872000" cy="6385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Guassian</a:t>
            </a:r>
            <a:r>
              <a:rPr lang="en-US" dirty="0"/>
              <a:t> Naïve Bayes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CF36796-4A18-DC48-B8EB-00CCC4192608}"/>
              </a:ext>
            </a:extLst>
          </p:cNvPr>
          <p:cNvSpPr/>
          <p:nvPr/>
        </p:nvSpPr>
        <p:spPr>
          <a:xfrm>
            <a:off x="0" y="0"/>
            <a:ext cx="3388659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90FA067-E563-8B43-810F-17AC5818A779}"/>
              </a:ext>
            </a:extLst>
          </p:cNvPr>
          <p:cNvSpPr txBox="1"/>
          <p:nvPr/>
        </p:nvSpPr>
        <p:spPr>
          <a:xfrm>
            <a:off x="179294" y="304800"/>
            <a:ext cx="29564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Modelling</a:t>
            </a:r>
          </a:p>
        </p:txBody>
      </p:sp>
    </p:spTree>
    <p:extLst>
      <p:ext uri="{BB962C8B-B14F-4D97-AF65-F5344CB8AC3E}">
        <p14:creationId xmlns:p14="http://schemas.microsoft.com/office/powerpoint/2010/main" val="2082491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0CF36796-4A18-DC48-B8EB-00CCC4192608}"/>
              </a:ext>
            </a:extLst>
          </p:cNvPr>
          <p:cNvSpPr/>
          <p:nvPr/>
        </p:nvSpPr>
        <p:spPr>
          <a:xfrm>
            <a:off x="0" y="0"/>
            <a:ext cx="3388659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A5494168-8CB0-E149-96CC-5CCAF9B857C8}"/>
              </a:ext>
            </a:extLst>
          </p:cNvPr>
          <p:cNvSpPr/>
          <p:nvPr/>
        </p:nvSpPr>
        <p:spPr>
          <a:xfrm>
            <a:off x="4078941" y="4518209"/>
            <a:ext cx="7951694" cy="16853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Our model improved by over 5% after adding the additional economic data.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E22240C-102F-E741-8C96-960D093003B5}"/>
              </a:ext>
            </a:extLst>
          </p:cNvPr>
          <p:cNvSpPr/>
          <p:nvPr/>
        </p:nvSpPr>
        <p:spPr>
          <a:xfrm>
            <a:off x="4078940" y="2453200"/>
            <a:ext cx="7951694" cy="168536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We used </a:t>
            </a:r>
            <a:r>
              <a:rPr lang="en-US" sz="2800" dirty="0" err="1"/>
              <a:t>GridSearchCV</a:t>
            </a:r>
            <a:r>
              <a:rPr lang="en-US" sz="2800" dirty="0"/>
              <a:t> to </a:t>
            </a:r>
            <a:r>
              <a:rPr lang="en-US" sz="2800" dirty="0" err="1"/>
              <a:t>hypertune</a:t>
            </a:r>
            <a:r>
              <a:rPr lang="en-US" sz="2800" dirty="0"/>
              <a:t> the model and managed to  improve the score to 92.9%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DB622F13-8597-814F-A34E-8901E169534D}"/>
              </a:ext>
            </a:extLst>
          </p:cNvPr>
          <p:cNvSpPr/>
          <p:nvPr/>
        </p:nvSpPr>
        <p:spPr>
          <a:xfrm>
            <a:off x="4078940" y="388191"/>
            <a:ext cx="7951694" cy="168536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Our best performing model was the Logistic Regression. Our baseline model got an Accuracy score of  90.7%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652E35F-D37B-DF4B-89BA-FF2D25E98CCE}"/>
              </a:ext>
            </a:extLst>
          </p:cNvPr>
          <p:cNvSpPr txBox="1"/>
          <p:nvPr/>
        </p:nvSpPr>
        <p:spPr>
          <a:xfrm>
            <a:off x="179294" y="304800"/>
            <a:ext cx="29564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2545592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0CF36796-4A18-DC48-B8EB-00CCC4192608}"/>
              </a:ext>
            </a:extLst>
          </p:cNvPr>
          <p:cNvSpPr/>
          <p:nvPr/>
        </p:nvSpPr>
        <p:spPr>
          <a:xfrm>
            <a:off x="0" y="0"/>
            <a:ext cx="3388659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10B822-1F1F-214B-B671-268C005C8B3E}"/>
              </a:ext>
            </a:extLst>
          </p:cNvPr>
          <p:cNvSpPr txBox="1"/>
          <p:nvPr/>
        </p:nvSpPr>
        <p:spPr>
          <a:xfrm>
            <a:off x="179294" y="304800"/>
            <a:ext cx="29564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F70DC8-F49D-464E-B763-CF5CFBD21A2C}"/>
              </a:ext>
            </a:extLst>
          </p:cNvPr>
          <p:cNvSpPr txBox="1"/>
          <p:nvPr/>
        </p:nvSpPr>
        <p:spPr>
          <a:xfrm>
            <a:off x="4292082" y="1586204"/>
            <a:ext cx="65874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Naweed</a:t>
            </a:r>
            <a:r>
              <a:rPr lang="en-US" sz="3200" dirty="0"/>
              <a:t> Ahmed</a:t>
            </a:r>
          </a:p>
          <a:p>
            <a:endParaRPr lang="en-US" sz="3200" dirty="0"/>
          </a:p>
          <a:p>
            <a:r>
              <a:rPr lang="en-US" sz="3200" dirty="0"/>
              <a:t>Email: </a:t>
            </a:r>
            <a:r>
              <a:rPr lang="en-US" sz="3200" dirty="0">
                <a:hlinkClick r:id="rId2"/>
              </a:rPr>
              <a:t>naweed.ahmed83@gmail.com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 err="1"/>
              <a:t>Linkedin</a:t>
            </a:r>
            <a:r>
              <a:rPr lang="en-US" sz="3200" dirty="0"/>
              <a:t>: to be added later</a:t>
            </a:r>
          </a:p>
          <a:p>
            <a:endParaRPr lang="en-US" sz="3200" dirty="0"/>
          </a:p>
          <a:p>
            <a:r>
              <a:rPr lang="en-US" sz="3200" dirty="0"/>
              <a:t>Medium: to be added later</a:t>
            </a:r>
          </a:p>
        </p:txBody>
      </p:sp>
    </p:spTree>
    <p:extLst>
      <p:ext uri="{BB962C8B-B14F-4D97-AF65-F5344CB8AC3E}">
        <p14:creationId xmlns:p14="http://schemas.microsoft.com/office/powerpoint/2010/main" val="3457276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0CF36796-4A18-DC48-B8EB-00CCC4192608}"/>
              </a:ext>
            </a:extLst>
          </p:cNvPr>
          <p:cNvSpPr/>
          <p:nvPr/>
        </p:nvSpPr>
        <p:spPr>
          <a:xfrm>
            <a:off x="0" y="0"/>
            <a:ext cx="3388659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A5494168-8CB0-E149-96CC-5CCAF9B857C8}"/>
              </a:ext>
            </a:extLst>
          </p:cNvPr>
          <p:cNvSpPr/>
          <p:nvPr/>
        </p:nvSpPr>
        <p:spPr>
          <a:xfrm>
            <a:off x="4078941" y="4518209"/>
            <a:ext cx="7951694" cy="16853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We can deploy this model on cloud servers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E22240C-102F-E741-8C96-960D093003B5}"/>
              </a:ext>
            </a:extLst>
          </p:cNvPr>
          <p:cNvSpPr/>
          <p:nvPr/>
        </p:nvSpPr>
        <p:spPr>
          <a:xfrm>
            <a:off x="4078940" y="2453200"/>
            <a:ext cx="7951694" cy="168536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With economic data readily available, we can continually update the model, making it future proof.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DB622F13-8597-814F-A34E-8901E169534D}"/>
              </a:ext>
            </a:extLst>
          </p:cNvPr>
          <p:cNvSpPr/>
          <p:nvPr/>
        </p:nvSpPr>
        <p:spPr>
          <a:xfrm>
            <a:off x="4078940" y="388191"/>
            <a:ext cx="7951694" cy="168536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 model we have built can be easily scaled, and also be applied to other regions.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10B822-1F1F-214B-B671-268C005C8B3E}"/>
              </a:ext>
            </a:extLst>
          </p:cNvPr>
          <p:cNvSpPr txBox="1"/>
          <p:nvPr/>
        </p:nvSpPr>
        <p:spPr>
          <a:xfrm>
            <a:off x="179294" y="304800"/>
            <a:ext cx="29564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2233352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</TotalTime>
  <Words>371</Words>
  <Application>Microsoft Macintosh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</cp:revision>
  <dcterms:created xsi:type="dcterms:W3CDTF">2020-05-19T23:49:58Z</dcterms:created>
  <dcterms:modified xsi:type="dcterms:W3CDTF">2020-05-20T01:01:25Z</dcterms:modified>
</cp:coreProperties>
</file>