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notesMasterIdLst>
    <p:notesMasterId r:id="rId14"/>
  </p:notesMasterIdLst>
  <p:sldIdLst>
    <p:sldId id="256" r:id="rId2"/>
    <p:sldId id="257" r:id="rId3"/>
    <p:sldId id="271" r:id="rId4"/>
    <p:sldId id="278" r:id="rId5"/>
    <p:sldId id="279" r:id="rId6"/>
    <p:sldId id="272" r:id="rId7"/>
    <p:sldId id="274" r:id="rId8"/>
    <p:sldId id="275" r:id="rId9"/>
    <p:sldId id="277" r:id="rId10"/>
    <p:sldId id="276" r:id="rId11"/>
    <p:sldId id="270" r:id="rId12"/>
    <p:sldId id="26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A24F8-C244-405A-AEFD-0356624BC741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B371-D916-4B1A-96CE-547B4625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E85F-7780-A4A4-25EA-0F0A7A8E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A4359-0AA4-31FA-649C-67FEE272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08B8-A473-932A-9783-233E31A7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073437-23E1-4653-8AED-98953EB896FF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3C3C-6BB2-C83B-378B-55FADB33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6E48-0B25-025A-26C9-831613F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42CC-779B-CD5C-256D-D3150EC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8F16C-3664-6095-6DA6-B50BB0E5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861F-E853-5576-73F3-ED9A11B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1A21-F679-4BAB-A6C0-F50D6F51F4E3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3147-F73B-7BD8-9C60-8A8577CB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A432-8749-8F1D-7859-3786430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3112B-74D5-EAB9-3156-E67833D6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06D16-5ECF-3F63-E92E-1E710278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003D-E77F-9AFA-0BD7-57976163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FF1A-8AD4-4F20-ABAC-7A0FC66731D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410E-DEF2-8281-2150-43487F6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2F6D-FE07-41FB-6D77-E03C1C97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79A5-5AF3-50CB-C770-0DF6E5A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7" y="68826"/>
            <a:ext cx="12123174" cy="108313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9A39-2203-081D-A6BA-030E513E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41AA-1FA6-F81C-AF56-D218A16F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73F0-D501-42CA-BDD2-19352F430836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B5ED-E007-F18D-3FFD-ADDC1AA0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2615-6E89-9F4B-E6C6-77704ED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D1A4C899-9FE6-4305-AFC4-31607C523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6CC02-0640-AEC4-AED9-80CCCFB3D1A5}"/>
              </a:ext>
            </a:extLst>
          </p:cNvPr>
          <p:cNvSpPr/>
          <p:nvPr userDrawn="1"/>
        </p:nvSpPr>
        <p:spPr>
          <a:xfrm>
            <a:off x="0" y="1151959"/>
            <a:ext cx="12192000" cy="179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235-F892-2336-FEED-55CDA0D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5525-513A-85E9-E27D-B9559B14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136D-6D96-7E7E-C551-F0E63F44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744-A13E-4BA9-9B21-AB54951DB8A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E5CB-0717-8FC3-F457-099B81C0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3AFB-DC45-CBC2-238E-28A5AA7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D1A4C899-9FE6-4305-AFC4-31607C523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BD6F-855A-A86C-0B03-0D41E5E4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D612-5465-791B-A13B-53217B10E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38B1-CA50-013B-1320-0E7F8051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C3CE-EFFB-DD3C-CB52-91B934FF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A01-2642-401A-BCAB-98DAE1FA2504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0795-3AC7-42CA-75D7-10177FEA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EE1-5AAB-1AB7-6F96-014CB666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90F-8AAA-4A8D-972B-1409E1C7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2EF37-DAF3-EB7E-6231-D1DAE30C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74CBE-C90A-995C-AB3A-9DF0EDB8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70D26-AEE1-5D9A-775E-4E562D3B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62D8-002D-ACFB-B259-E19EA1C1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A69F-3639-D2EB-A2C1-7F33C5B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654-D516-4788-88A7-5086D2D48DE7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15ED9-E121-C07C-A0F1-51D5150E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6B3F-243A-87A8-4A3C-91AF3FDF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3BA9-F9D6-9066-B303-84F2FE0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DC3C5-04A8-6795-7B9E-F896455A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08B-89E8-4267-B265-DF5360DE8B74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93F5-63FB-58F3-2D09-43A8D29D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41936-F942-4B19-0CA7-983D6AE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1A4C899-9FE6-4305-AFC4-31607C523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F68E-016D-5C8C-28B3-B7445CD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D615-9615-46E6-934F-C0AD11EA05E9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290FA-4015-D818-5087-0F9E9C3A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01A4-864D-D2AB-D7D6-715E497A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800"/>
            </a:lvl1pPr>
          </a:lstStyle>
          <a:p>
            <a:fld id="{D1A4C899-9FE6-4305-AFC4-31607C523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0DCE-F26D-6AE7-23E9-7E20499C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094E-D431-F505-DEA4-2AFCFB43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271C-C0E0-EAC0-BDA7-02ECE440F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6C57-A43B-7889-7FD4-7CE9E275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C992-AA4B-44CE-924A-CF2B5A8E6E82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13D97-5B78-E988-BD81-8177E1BE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1FEC-48F2-BDD5-1684-58666BF9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094B-EA3B-0F9F-B375-E0D5AC9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EBA89-FFA4-4694-D03E-BBC06686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8F53-D02B-A025-FE89-F1B8299C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AAA0-6146-0896-5414-E68A4B2D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8614-5C37-43F5-B4EE-08FE41366268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7401-FD9C-E830-218D-F67236F0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EA2B-C9E2-936C-0F03-661E8687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BF9F1-9FA6-D15D-806B-84973277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430D-605A-527B-FB8D-934D5B55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CC0-D9AC-5658-E0AF-20B59796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BE4D-49D7-4C86-BAF3-658B6E71AA1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3100-E71E-E74D-FA98-35DFF4A5B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38F3-6BF0-910C-71AF-50A6A14D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899-9FE6-4305-AFC4-31607C523B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0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A752-3453-3442-738D-737E1B485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331" y="1138136"/>
            <a:ext cx="10739337" cy="175550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Solving Laplace Equation </a:t>
            </a:r>
            <a:r>
              <a:rPr lang="en-US" dirty="0"/>
              <a:t>using Conformal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863CA-8083-A51F-4207-44B5E03F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608961"/>
            <a:ext cx="9144000" cy="1862172"/>
          </a:xfrm>
        </p:spPr>
        <p:txBody>
          <a:bodyPr>
            <a:normAutofit/>
          </a:bodyPr>
          <a:lstStyle/>
          <a:p>
            <a:r>
              <a:rPr lang="en-US" dirty="0" err="1"/>
              <a:t>Dulyawat</a:t>
            </a:r>
            <a:r>
              <a:rPr lang="en-US" dirty="0"/>
              <a:t> </a:t>
            </a:r>
            <a:r>
              <a:rPr lang="en-US" dirty="0" err="1"/>
              <a:t>Boonvut</a:t>
            </a:r>
            <a:endParaRPr lang="en-US" dirty="0"/>
          </a:p>
          <a:p>
            <a:r>
              <a:rPr lang="en-US" dirty="0"/>
              <a:t>Undergraduate, 6205110</a:t>
            </a:r>
          </a:p>
          <a:p>
            <a:r>
              <a:rPr lang="en-US" dirty="0"/>
              <a:t>Department of Physics, Faculty of Science</a:t>
            </a:r>
          </a:p>
          <a:p>
            <a:r>
              <a:rPr lang="en-US" dirty="0"/>
              <a:t>Mahidol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5D420-172A-6377-C259-9F80A813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Graph of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96B64-CA17-7B1C-A7C9-777F943E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1425511"/>
            <a:ext cx="10865796" cy="49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D45A-B601-D2F6-C5F1-52FDAD8F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88A1-5378-2988-8434-91DF5507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5277"/>
            <a:ext cx="10951029" cy="4141686"/>
          </a:xfrm>
        </p:spPr>
        <p:txBody>
          <a:bodyPr>
            <a:normAutofit/>
          </a:bodyPr>
          <a:lstStyle/>
          <a:p>
            <a:r>
              <a:rPr lang="en-US" dirty="0"/>
              <a:t>Conformal mapping</a:t>
            </a:r>
          </a:p>
          <a:p>
            <a:r>
              <a:rPr lang="en-US" i="1" dirty="0"/>
              <a:t>Laplace equation </a:t>
            </a:r>
            <a:r>
              <a:rPr lang="en-US" dirty="0"/>
              <a:t>in case of piecewise condition can be solved by </a:t>
            </a:r>
            <a:r>
              <a:rPr lang="en-US" i="1" dirty="0"/>
              <a:t>conformal mapping</a:t>
            </a:r>
          </a:p>
          <a:p>
            <a:pPr lvl="1"/>
            <a:r>
              <a:rPr lang="en-US" dirty="0"/>
              <a:t>map from </a:t>
            </a:r>
            <a:r>
              <a:rPr lang="en-US" i="1" dirty="0"/>
              <a:t>any shape </a:t>
            </a:r>
            <a:r>
              <a:rPr lang="en-US" dirty="0"/>
              <a:t>to </a:t>
            </a:r>
            <a:r>
              <a:rPr lang="en-US" i="1" dirty="0"/>
              <a:t>half upper plane</a:t>
            </a:r>
          </a:p>
          <a:p>
            <a:r>
              <a:rPr lang="en-US" dirty="0"/>
              <a:t>Example Problem: flow in infinite semicircular tube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7C5B-0E77-4F94-89EA-C7E550B3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CCD-E9B6-8176-9B56-2EA63156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4423-65FD-599C-486E-AC298077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43"/>
            <a:ext cx="10515600" cy="4022814"/>
          </a:xfrm>
        </p:spPr>
        <p:txBody>
          <a:bodyPr>
            <a:noAutofit/>
          </a:bodyPr>
          <a:lstStyle/>
          <a:p>
            <a:r>
              <a:rPr lang="en-US" sz="2400" dirty="0"/>
              <a:t>https://en.wikipedia.org/wiki/Conformal_map</a:t>
            </a:r>
          </a:p>
          <a:p>
            <a:r>
              <a:rPr lang="en-US" sz="2400" dirty="0"/>
              <a:t>“Complex Analysis for Physicist” Lecture Note </a:t>
            </a:r>
          </a:p>
          <a:p>
            <a:r>
              <a:rPr lang="en-US" sz="2400" dirty="0"/>
              <a:t>“Computational Fluid Dynamics” Lecture 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B759A-66F4-D47A-1EB7-57F55BDC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8F3B-D401-4514-0A6D-D33D5B3A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05"/>
            <a:ext cx="10990006" cy="1390369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4F5D-3A43-6460-8613-EEACCAD8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2632"/>
            <a:ext cx="10854447" cy="4121786"/>
          </a:xfrm>
        </p:spPr>
        <p:txBody>
          <a:bodyPr>
            <a:noAutofit/>
          </a:bodyPr>
          <a:lstStyle/>
          <a:p>
            <a:r>
              <a:rPr lang="en-US" dirty="0"/>
              <a:t>Conformal mapping</a:t>
            </a:r>
          </a:p>
          <a:p>
            <a:r>
              <a:rPr lang="en-US" dirty="0"/>
              <a:t>Laplace Equation and its solution</a:t>
            </a:r>
          </a:p>
          <a:p>
            <a:r>
              <a:rPr lang="en-US" dirty="0"/>
              <a:t>Example problem</a:t>
            </a:r>
          </a:p>
          <a:p>
            <a:pPr lvl="1"/>
            <a:r>
              <a:rPr lang="en-US" dirty="0"/>
              <a:t>Setting</a:t>
            </a:r>
          </a:p>
          <a:p>
            <a:pPr lvl="1"/>
            <a:r>
              <a:rPr lang="en-US" dirty="0"/>
              <a:t>Conformal mapping</a:t>
            </a:r>
          </a:p>
          <a:p>
            <a:pPr lvl="1"/>
            <a:r>
              <a:rPr lang="en-US" dirty="0"/>
              <a:t>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3433-4F7C-8177-B736-1E32019D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Conformal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DE10F-A388-5F7A-B964-C3AE2C160EFE}"/>
              </a:ext>
            </a:extLst>
          </p:cNvPr>
          <p:cNvSpPr txBox="1"/>
          <p:nvPr/>
        </p:nvSpPr>
        <p:spPr>
          <a:xfrm>
            <a:off x="997084" y="1882302"/>
            <a:ext cx="10170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transformation of a complex function in complex plane that the function remains mutually orthogonal (preserve local angle).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DE3D3-EA9F-53F9-F526-DBD939ADB131}"/>
              </a:ext>
            </a:extLst>
          </p:cNvPr>
          <p:cNvSpPr txBox="1"/>
          <p:nvPr/>
        </p:nvSpPr>
        <p:spPr>
          <a:xfrm>
            <a:off x="997084" y="3043531"/>
            <a:ext cx="36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CC732-550F-FAAF-CEDF-C35BD67A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69" y="3043531"/>
            <a:ext cx="6102095" cy="2891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2651D-43F5-71F3-D7BC-385333708077}"/>
              </a:ext>
            </a:extLst>
          </p:cNvPr>
          <p:cNvSpPr txBox="1"/>
          <p:nvPr/>
        </p:nvSpPr>
        <p:spPr>
          <a:xfrm>
            <a:off x="2592869" y="5987018"/>
            <a:ext cx="610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“Complex Analysis for Physicist” Lecture Note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AE2EB0-0061-2CF2-B438-33C65D5A478D}"/>
                  </a:ext>
                </a:extLst>
              </p:cNvPr>
              <p:cNvSpPr txBox="1"/>
              <p:nvPr/>
            </p:nvSpPr>
            <p:spPr>
              <a:xfrm>
                <a:off x="8970269" y="3043531"/>
                <a:ext cx="2640960" cy="201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Transforming a half plane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onto a disc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AE2EB0-0061-2CF2-B438-33C65D5A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269" y="3043531"/>
                <a:ext cx="2640960" cy="2011769"/>
              </a:xfrm>
              <a:prstGeom prst="rect">
                <a:avLst/>
              </a:prstGeom>
              <a:blipFill>
                <a:blip r:embed="rId3"/>
                <a:stretch>
                  <a:fillRect l="-4850" t="-3030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3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Equation: Piecewise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/>
              <p:nvPr/>
            </p:nvSpPr>
            <p:spPr>
              <a:xfrm>
                <a:off x="619532" y="1786864"/>
                <a:ext cx="102626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bg1"/>
                    </a:solidFill>
                  </a:rPr>
                  <a:t>2D Laplace equation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reads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" y="1786864"/>
                <a:ext cx="10262681" cy="584775"/>
              </a:xfrm>
              <a:prstGeom prst="rect">
                <a:avLst/>
              </a:prstGeom>
              <a:blipFill>
                <a:blip r:embed="rId2"/>
                <a:stretch>
                  <a:fillRect l="-136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551233-272D-D4AD-D49F-069892D96B0D}"/>
                  </a:ext>
                </a:extLst>
              </p:cNvPr>
              <p:cNvSpPr txBox="1"/>
              <p:nvPr/>
            </p:nvSpPr>
            <p:spPr>
              <a:xfrm>
                <a:off x="954932" y="2520683"/>
                <a:ext cx="10398868" cy="623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551233-272D-D4AD-D49F-069892D9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" y="2520683"/>
                <a:ext cx="10398868" cy="623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5C249BE-F953-DD06-6EC8-ABDF1BFF7DB7}"/>
              </a:ext>
            </a:extLst>
          </p:cNvPr>
          <p:cNvSpPr txBox="1"/>
          <p:nvPr/>
        </p:nvSpPr>
        <p:spPr>
          <a:xfrm>
            <a:off x="778213" y="3740362"/>
            <a:ext cx="76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simplest form of Elliptic PDE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in </a:t>
            </a:r>
            <a:r>
              <a:rPr lang="en-US" sz="3200" i="1" dirty="0">
                <a:solidFill>
                  <a:schemeClr val="bg1"/>
                </a:solidFill>
                <a:latin typeface="+mj-lt"/>
              </a:rPr>
              <a:t>fluid dynamics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Equation: Piecewise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/>
              <p:nvPr/>
            </p:nvSpPr>
            <p:spPr>
              <a:xfrm>
                <a:off x="619532" y="1475579"/>
                <a:ext cx="102626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bg1"/>
                    </a:solidFill>
                  </a:rPr>
                  <a:t>Considering piecewise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" y="1475579"/>
                <a:ext cx="10262681" cy="584775"/>
              </a:xfrm>
              <a:prstGeom prst="rect">
                <a:avLst/>
              </a:prstGeom>
              <a:blipFill>
                <a:blip r:embed="rId2"/>
                <a:stretch>
                  <a:fillRect l="-136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6FFA13-2B65-358F-774D-A550E8211024}"/>
              </a:ext>
            </a:extLst>
          </p:cNvPr>
          <p:cNvSpPr txBox="1"/>
          <p:nvPr/>
        </p:nvSpPr>
        <p:spPr>
          <a:xfrm>
            <a:off x="619532" y="460902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solution for the following condition reads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17B364-F314-8FDF-318B-9CDF86EB5731}"/>
              </a:ext>
            </a:extLst>
          </p:cNvPr>
          <p:cNvGrpSpPr/>
          <p:nvPr/>
        </p:nvGrpSpPr>
        <p:grpSpPr>
          <a:xfrm>
            <a:off x="613047" y="2197964"/>
            <a:ext cx="11280637" cy="2209074"/>
            <a:chOff x="580621" y="3339398"/>
            <a:chExt cx="11280637" cy="22090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8D24F-E108-B4DB-DF73-685A8121AFBB}"/>
                </a:ext>
              </a:extLst>
            </p:cNvPr>
            <p:cNvCxnSpPr/>
            <p:nvPr/>
          </p:nvCxnSpPr>
          <p:spPr>
            <a:xfrm>
              <a:off x="1381329" y="4730453"/>
              <a:ext cx="953310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A6F0CB-60D2-87AC-8326-E9B1FBF789B8}"/>
                </a:ext>
              </a:extLst>
            </p:cNvPr>
            <p:cNvCxnSpPr>
              <a:cxnSpLocks/>
            </p:cNvCxnSpPr>
            <p:nvPr/>
          </p:nvCxnSpPr>
          <p:spPr>
            <a:xfrm>
              <a:off x="6057090" y="3339398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D9C1F2-EE8F-5BB9-9E10-23A5EB48C7A8}"/>
                    </a:ext>
                  </a:extLst>
                </p:cNvPr>
                <p:cNvSpPr txBox="1"/>
                <p:nvPr/>
              </p:nvSpPr>
              <p:spPr>
                <a:xfrm>
                  <a:off x="5477078" y="5120528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D9C1F2-EE8F-5BB9-9E10-23A5EB48C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078" y="5120528"/>
                  <a:ext cx="121595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0B07C9-913F-39D8-1F09-83AC6D61FEF5}"/>
                    </a:ext>
                  </a:extLst>
                </p:cNvPr>
                <p:cNvSpPr txBox="1"/>
                <p:nvPr/>
              </p:nvSpPr>
              <p:spPr>
                <a:xfrm>
                  <a:off x="580621" y="3797350"/>
                  <a:ext cx="1215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0B07C9-913F-39D8-1F09-83AC6D61F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1" y="3797350"/>
                  <a:ext cx="121595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B073D8-6E3C-EA95-3731-36CDBA078103}"/>
                    </a:ext>
                  </a:extLst>
                </p:cNvPr>
                <p:cNvSpPr txBox="1"/>
                <p:nvPr/>
              </p:nvSpPr>
              <p:spPr>
                <a:xfrm>
                  <a:off x="4841133" y="3838549"/>
                  <a:ext cx="1215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B073D8-6E3C-EA95-3731-36CDBA078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133" y="3838549"/>
                  <a:ext cx="121595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C47611-BAAF-5BAE-59DC-C2394270931C}"/>
                </a:ext>
              </a:extLst>
            </p:cNvPr>
            <p:cNvCxnSpPr/>
            <p:nvPr/>
          </p:nvCxnSpPr>
          <p:spPr>
            <a:xfrm>
              <a:off x="1786647" y="3339398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6C1C71-9732-29E9-4BE9-41F9C10D7B44}"/>
                </a:ext>
              </a:extLst>
            </p:cNvPr>
            <p:cNvCxnSpPr/>
            <p:nvPr/>
          </p:nvCxnSpPr>
          <p:spPr>
            <a:xfrm>
              <a:off x="2979907" y="3339398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7C1A7B-85F4-08BA-D391-8AFBDDC745A7}"/>
                </a:ext>
              </a:extLst>
            </p:cNvPr>
            <p:cNvCxnSpPr/>
            <p:nvPr/>
          </p:nvCxnSpPr>
          <p:spPr>
            <a:xfrm>
              <a:off x="7363839" y="3339398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68EC17-2FAF-30DF-9616-C8121828BADE}"/>
                </a:ext>
              </a:extLst>
            </p:cNvPr>
            <p:cNvCxnSpPr/>
            <p:nvPr/>
          </p:nvCxnSpPr>
          <p:spPr>
            <a:xfrm>
              <a:off x="10515601" y="3368149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17C055-DD9E-5F4C-FB67-8BC55D956A09}"/>
                </a:ext>
              </a:extLst>
            </p:cNvPr>
            <p:cNvCxnSpPr/>
            <p:nvPr/>
          </p:nvCxnSpPr>
          <p:spPr>
            <a:xfrm>
              <a:off x="4731696" y="3350094"/>
              <a:ext cx="0" cy="177043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FACE5-9735-CAB2-755E-2EBBC43690DE}"/>
                    </a:ext>
                  </a:extLst>
                </p:cNvPr>
                <p:cNvSpPr txBox="1"/>
                <p:nvPr/>
              </p:nvSpPr>
              <p:spPr>
                <a:xfrm>
                  <a:off x="6883535" y="5138583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FACE5-9735-CAB2-755E-2EBBC4369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535" y="5138583"/>
                  <a:ext cx="121595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472FC7-643B-3580-DEAD-C6EE387D5A2D}"/>
                    </a:ext>
                  </a:extLst>
                </p:cNvPr>
                <p:cNvSpPr txBox="1"/>
                <p:nvPr/>
              </p:nvSpPr>
              <p:spPr>
                <a:xfrm>
                  <a:off x="4259905" y="5067407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472FC7-643B-3580-DEAD-C6EE387D5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905" y="5067407"/>
                  <a:ext cx="12159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4ABAC3-A2C4-9478-EF57-C9BAC1615BE7}"/>
                    </a:ext>
                  </a:extLst>
                </p:cNvPr>
                <p:cNvSpPr txBox="1"/>
                <p:nvPr/>
              </p:nvSpPr>
              <p:spPr>
                <a:xfrm>
                  <a:off x="2358958" y="5098890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4ABAC3-A2C4-9478-EF57-C9BAC1615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58" y="5098890"/>
                  <a:ext cx="12159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CB702C-7955-6BC1-DB4E-BF7537811DE3}"/>
                    </a:ext>
                  </a:extLst>
                </p:cNvPr>
                <p:cNvSpPr txBox="1"/>
                <p:nvPr/>
              </p:nvSpPr>
              <p:spPr>
                <a:xfrm>
                  <a:off x="1143001" y="5097625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CB702C-7955-6BC1-DB4E-BF7537811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1" y="5097625"/>
                  <a:ext cx="121595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293B5C-38CC-222A-95D1-384F44244BBD}"/>
                    </a:ext>
                  </a:extLst>
                </p:cNvPr>
                <p:cNvSpPr txBox="1"/>
                <p:nvPr/>
              </p:nvSpPr>
              <p:spPr>
                <a:xfrm>
                  <a:off x="10011383" y="5179140"/>
                  <a:ext cx="1215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293B5C-38CC-222A-95D1-384F44244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383" y="5179140"/>
                  <a:ext cx="12159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E8D37-559B-7E74-DC11-49F575AAE1B6}"/>
                    </a:ext>
                  </a:extLst>
                </p:cNvPr>
                <p:cNvSpPr txBox="1"/>
                <p:nvPr/>
              </p:nvSpPr>
              <p:spPr>
                <a:xfrm>
                  <a:off x="1763949" y="3835201"/>
                  <a:ext cx="1215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E8D37-559B-7E74-DC11-49F575AAE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949" y="3835201"/>
                  <a:ext cx="121595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D9BE62-92A9-AAB3-3060-2A92AB142220}"/>
                    </a:ext>
                  </a:extLst>
                </p:cNvPr>
                <p:cNvSpPr txBox="1"/>
                <p:nvPr/>
              </p:nvSpPr>
              <p:spPr>
                <a:xfrm>
                  <a:off x="6147882" y="3835201"/>
                  <a:ext cx="11251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D9BE62-92A9-AAB3-3060-2A92AB142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82" y="3835201"/>
                  <a:ext cx="1125166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2F4B08-9F36-87E6-D371-A6F7825890C8}"/>
                    </a:ext>
                  </a:extLst>
                </p:cNvPr>
                <p:cNvSpPr txBox="1"/>
                <p:nvPr/>
              </p:nvSpPr>
              <p:spPr>
                <a:xfrm>
                  <a:off x="10645301" y="3686335"/>
                  <a:ext cx="1215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2F4B08-9F36-87E6-D371-A6F782589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5301" y="3686335"/>
                  <a:ext cx="1215957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8D84F6-0EE0-6A40-3FEC-B0268974E081}"/>
                </a:ext>
              </a:extLst>
            </p:cNvPr>
            <p:cNvSpPr txBox="1"/>
            <p:nvPr/>
          </p:nvSpPr>
          <p:spPr>
            <a:xfrm>
              <a:off x="3707861" y="3735795"/>
              <a:ext cx="418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0420AB-40FF-4179-FAEE-953F627BA9C8}"/>
                </a:ext>
              </a:extLst>
            </p:cNvPr>
            <p:cNvSpPr txBox="1"/>
            <p:nvPr/>
          </p:nvSpPr>
          <p:spPr>
            <a:xfrm>
              <a:off x="8847305" y="3735796"/>
              <a:ext cx="418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551233-272D-D4AD-D49F-069892D96B0D}"/>
                  </a:ext>
                </a:extLst>
              </p:cNvPr>
              <p:cNvSpPr txBox="1"/>
              <p:nvPr/>
            </p:nvSpPr>
            <p:spPr>
              <a:xfrm>
                <a:off x="980874" y="5142014"/>
                <a:ext cx="10398868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551233-272D-D4AD-D49F-069892D9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4" y="5142014"/>
                <a:ext cx="10398868" cy="1268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Equation in Fluid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/>
              <p:nvPr/>
            </p:nvSpPr>
            <p:spPr>
              <a:xfrm>
                <a:off x="964659" y="1697478"/>
                <a:ext cx="102626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1"/>
                    </a:solidFill>
                  </a:rPr>
                  <a:t>In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2D irrotational flow</a:t>
                </a:r>
                <a:r>
                  <a:rPr lang="en-US" sz="2800" dirty="0">
                    <a:solidFill>
                      <a:schemeClr val="bg1"/>
                    </a:solidFill>
                  </a:rPr>
                  <a:t>, the equation for velocity potential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reads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6C40F0-CFA8-01C9-EBC9-10C6A125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9" y="1697478"/>
                <a:ext cx="10262681" cy="523220"/>
              </a:xfrm>
              <a:prstGeom prst="rect">
                <a:avLst/>
              </a:prstGeom>
              <a:blipFill>
                <a:blip r:embed="rId2"/>
                <a:stretch>
                  <a:fillRect l="-1069" t="-11628" r="-17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D450A-9084-B6E0-CC6D-A9F67F700838}"/>
                  </a:ext>
                </a:extLst>
              </p:cNvPr>
              <p:cNvSpPr txBox="1"/>
              <p:nvPr/>
            </p:nvSpPr>
            <p:spPr>
              <a:xfrm>
                <a:off x="935843" y="2352585"/>
                <a:ext cx="10262681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D450A-9084-B6E0-CC6D-A9F67F70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43" y="2352585"/>
                <a:ext cx="10262681" cy="557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30912B-85EE-2C08-6744-466F128CA6E6}"/>
                  </a:ext>
                </a:extLst>
              </p:cNvPr>
              <p:cNvSpPr txBox="1"/>
              <p:nvPr/>
            </p:nvSpPr>
            <p:spPr>
              <a:xfrm>
                <a:off x="964659" y="3066879"/>
                <a:ext cx="10389142" cy="2130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1"/>
                    </a:solidFill>
                  </a:rPr>
                  <a:t>By conformal mapping, we can map different structures to half upper plane and find solution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𝐴𝑟𝑔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30912B-85EE-2C08-6744-466F128C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9" y="3066879"/>
                <a:ext cx="10389142" cy="2130327"/>
              </a:xfrm>
              <a:prstGeom prst="rect">
                <a:avLst/>
              </a:prstGeom>
              <a:blipFill>
                <a:blip r:embed="rId4"/>
                <a:stretch>
                  <a:fillRect l="-105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9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FF3A53-5D57-B5B2-CA65-508817A50090}"/>
              </a:ext>
            </a:extLst>
          </p:cNvPr>
          <p:cNvSpPr/>
          <p:nvPr/>
        </p:nvSpPr>
        <p:spPr>
          <a:xfrm>
            <a:off x="7129560" y="2296297"/>
            <a:ext cx="4517689" cy="2605303"/>
          </a:xfrm>
          <a:custGeom>
            <a:avLst/>
            <a:gdLst>
              <a:gd name="connsiteX0" fmla="*/ 1313234 w 2626468"/>
              <a:gd name="connsiteY0" fmla="*/ 0 h 1313234"/>
              <a:gd name="connsiteX1" fmla="*/ 2626468 w 2626468"/>
              <a:gd name="connsiteY1" fmla="*/ 1313234 h 1313234"/>
              <a:gd name="connsiteX2" fmla="*/ 0 w 2626468"/>
              <a:gd name="connsiteY2" fmla="*/ 1313234 h 1313234"/>
              <a:gd name="connsiteX3" fmla="*/ 1313234 w 2626468"/>
              <a:gd name="connsiteY3" fmla="*/ 0 h 13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468" h="1313234">
                <a:moveTo>
                  <a:pt x="1313234" y="0"/>
                </a:moveTo>
                <a:cubicBezTo>
                  <a:pt x="2038513" y="0"/>
                  <a:pt x="2626468" y="587955"/>
                  <a:pt x="2626468" y="1313234"/>
                </a:cubicBezTo>
                <a:lnTo>
                  <a:pt x="0" y="1313234"/>
                </a:lnTo>
                <a:cubicBezTo>
                  <a:pt x="0" y="587955"/>
                  <a:pt x="587955" y="0"/>
                  <a:pt x="1313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505E9-66C0-61D9-63BF-A59AB7D6D329}"/>
                  </a:ext>
                </a:extLst>
              </p:cNvPr>
              <p:cNvSpPr txBox="1"/>
              <p:nvPr/>
            </p:nvSpPr>
            <p:spPr>
              <a:xfrm>
                <a:off x="753079" y="1829233"/>
                <a:ext cx="5842274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bg1"/>
                    </a:solidFill>
                  </a:rPr>
                  <a:t>infinitely long semicircular pipe with radius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bg1"/>
                    </a:solidFill>
                  </a:rPr>
                  <a:t>stream function with boundary condition: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at the flat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at the curved surface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bg1"/>
                    </a:solidFill>
                  </a:rPr>
                  <a:t>Observe an inviscid flow in this problem (Laplace equation)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505E9-66C0-61D9-63BF-A59AB7D6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9" y="1829233"/>
                <a:ext cx="5842274" cy="4031873"/>
              </a:xfrm>
              <a:prstGeom prst="rect">
                <a:avLst/>
              </a:prstGeom>
              <a:blipFill>
                <a:blip r:embed="rId2"/>
                <a:stretch>
                  <a:fillRect l="-2401" t="-2118" r="-1148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F6DA14-4815-5BAB-54E4-19C0E9881BD1}"/>
                  </a:ext>
                </a:extLst>
              </p:cNvPr>
              <p:cNvSpPr txBox="1"/>
              <p:nvPr/>
            </p:nvSpPr>
            <p:spPr>
              <a:xfrm>
                <a:off x="7357758" y="2044676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F6DA14-4815-5BAB-54E4-19C0E988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58" y="2044676"/>
                <a:ext cx="12159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AC12-CBCE-2D99-E822-4A4E7A971914}"/>
                  </a:ext>
                </a:extLst>
              </p:cNvPr>
              <p:cNvSpPr txBox="1"/>
              <p:nvPr/>
            </p:nvSpPr>
            <p:spPr>
              <a:xfrm>
                <a:off x="8945795" y="5074977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AC12-CBCE-2D99-E822-4A4E7A97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95" y="5074977"/>
                <a:ext cx="12159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257686-E59D-80AB-57DC-28638A10E213}"/>
              </a:ext>
            </a:extLst>
          </p:cNvPr>
          <p:cNvCxnSpPr>
            <a:cxnSpLocks/>
          </p:cNvCxnSpPr>
          <p:nvPr/>
        </p:nvCxnSpPr>
        <p:spPr>
          <a:xfrm flipH="1" flipV="1">
            <a:off x="7752943" y="3142034"/>
            <a:ext cx="1635462" cy="1759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6247BE-0299-2CB6-2770-273908CEC9DD}"/>
                  </a:ext>
                </a:extLst>
              </p:cNvPr>
              <p:cNvSpPr txBox="1"/>
              <p:nvPr/>
            </p:nvSpPr>
            <p:spPr>
              <a:xfrm>
                <a:off x="8495080" y="3558345"/>
                <a:ext cx="285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6247BE-0299-2CB6-2770-273908CE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80" y="3558345"/>
                <a:ext cx="2853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6A29B3-E817-4BB9-E933-BCBE7B6963F2}"/>
              </a:ext>
            </a:extLst>
          </p:cNvPr>
          <p:cNvCxnSpPr>
            <a:cxnSpLocks/>
          </p:cNvCxnSpPr>
          <p:nvPr/>
        </p:nvCxnSpPr>
        <p:spPr>
          <a:xfrm>
            <a:off x="5906309" y="4124528"/>
            <a:ext cx="1" cy="171444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42820C-3B7E-2210-1596-F9163DE8539C}"/>
              </a:ext>
            </a:extLst>
          </p:cNvPr>
          <p:cNvCxnSpPr>
            <a:cxnSpLocks/>
          </p:cNvCxnSpPr>
          <p:nvPr/>
        </p:nvCxnSpPr>
        <p:spPr>
          <a:xfrm>
            <a:off x="7329383" y="2915874"/>
            <a:ext cx="4713460" cy="2615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0DC46-DB25-B524-7953-BB282FF303C2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314872" y="2842906"/>
            <a:ext cx="877515" cy="26653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C2F088-E407-BE87-DDA0-F5AC7513717B}"/>
              </a:ext>
            </a:extLst>
          </p:cNvPr>
          <p:cNvCxnSpPr>
            <a:cxnSpLocks/>
          </p:cNvCxnSpPr>
          <p:nvPr/>
        </p:nvCxnSpPr>
        <p:spPr>
          <a:xfrm>
            <a:off x="5300989" y="2884325"/>
            <a:ext cx="568759" cy="2604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Conformal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84E822B-8BF2-EF8D-C2E8-38578FD5BD34}"/>
              </a:ext>
            </a:extLst>
          </p:cNvPr>
          <p:cNvSpPr/>
          <p:nvPr/>
        </p:nvSpPr>
        <p:spPr>
          <a:xfrm>
            <a:off x="1205418" y="1732093"/>
            <a:ext cx="2033894" cy="1172925"/>
          </a:xfrm>
          <a:custGeom>
            <a:avLst/>
            <a:gdLst>
              <a:gd name="connsiteX0" fmla="*/ 1313234 w 2626468"/>
              <a:gd name="connsiteY0" fmla="*/ 0 h 1313234"/>
              <a:gd name="connsiteX1" fmla="*/ 2626468 w 2626468"/>
              <a:gd name="connsiteY1" fmla="*/ 1313234 h 1313234"/>
              <a:gd name="connsiteX2" fmla="*/ 0 w 2626468"/>
              <a:gd name="connsiteY2" fmla="*/ 1313234 h 1313234"/>
              <a:gd name="connsiteX3" fmla="*/ 1313234 w 2626468"/>
              <a:gd name="connsiteY3" fmla="*/ 0 h 13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468" h="1313234">
                <a:moveTo>
                  <a:pt x="1313234" y="0"/>
                </a:moveTo>
                <a:cubicBezTo>
                  <a:pt x="2038513" y="0"/>
                  <a:pt x="2626468" y="587955"/>
                  <a:pt x="2626468" y="1313234"/>
                </a:cubicBezTo>
                <a:lnTo>
                  <a:pt x="0" y="1313234"/>
                </a:lnTo>
                <a:cubicBezTo>
                  <a:pt x="0" y="587955"/>
                  <a:pt x="587955" y="0"/>
                  <a:pt x="1313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F15838FE-C57C-9D01-CF9B-74B745EFF8CF}"/>
                  </a:ext>
                </a:extLst>
              </p:cNvPr>
              <p:cNvSpPr/>
              <p:nvPr/>
            </p:nvSpPr>
            <p:spPr>
              <a:xfrm>
                <a:off x="3608962" y="1784185"/>
                <a:ext cx="1318908" cy="826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F15838FE-C57C-9D01-CF9B-74B745EFF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62" y="1784185"/>
                <a:ext cx="1318908" cy="826200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63459C-4B85-D2F3-BA0E-564B1F7B0703}"/>
                  </a:ext>
                </a:extLst>
              </p:cNvPr>
              <p:cNvSpPr txBox="1"/>
              <p:nvPr/>
            </p:nvSpPr>
            <p:spPr>
              <a:xfrm>
                <a:off x="597439" y="3043766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63459C-4B85-D2F3-BA0E-564B1F7B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9" y="3043766"/>
                <a:ext cx="12159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E830BA-D703-A321-B773-6272289F32A4}"/>
                  </a:ext>
                </a:extLst>
              </p:cNvPr>
              <p:cNvSpPr txBox="1"/>
              <p:nvPr/>
            </p:nvSpPr>
            <p:spPr>
              <a:xfrm>
                <a:off x="2519464" y="3037592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E830BA-D703-A321-B773-6272289F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64" y="3037592"/>
                <a:ext cx="12159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542C3D-3871-2A7A-D2F7-64A3F85EDAA3}"/>
                  </a:ext>
                </a:extLst>
              </p:cNvPr>
              <p:cNvSpPr txBox="1"/>
              <p:nvPr/>
            </p:nvSpPr>
            <p:spPr>
              <a:xfrm>
                <a:off x="6455113" y="1414853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542C3D-3871-2A7A-D2F7-64A3F85ED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13" y="1414853"/>
                <a:ext cx="1215957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4C3131-80C3-92C9-362C-4735276C2F9E}"/>
                  </a:ext>
                </a:extLst>
              </p:cNvPr>
              <p:cNvSpPr txBox="1"/>
              <p:nvPr/>
            </p:nvSpPr>
            <p:spPr>
              <a:xfrm>
                <a:off x="2091447" y="1362761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4C3131-80C3-92C9-362C-4735276C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47" y="1362761"/>
                <a:ext cx="1215957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1A30C40-4346-49D8-9AC4-AEFFE7527DBD}"/>
              </a:ext>
            </a:extLst>
          </p:cNvPr>
          <p:cNvSpPr/>
          <p:nvPr/>
        </p:nvSpPr>
        <p:spPr>
          <a:xfrm>
            <a:off x="2144543" y="1667553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48D579-D7BE-00A7-3DBB-18EC7E84FF4D}"/>
              </a:ext>
            </a:extLst>
          </p:cNvPr>
          <p:cNvSpPr/>
          <p:nvPr/>
        </p:nvSpPr>
        <p:spPr>
          <a:xfrm>
            <a:off x="1127595" y="2827196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F386A2-0819-F34F-FE24-95B31AF4998F}"/>
              </a:ext>
            </a:extLst>
          </p:cNvPr>
          <p:cNvSpPr/>
          <p:nvPr/>
        </p:nvSpPr>
        <p:spPr>
          <a:xfrm>
            <a:off x="3180537" y="2827195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9E024D-91CB-BDA5-0AEF-B47F7766293E}"/>
              </a:ext>
            </a:extLst>
          </p:cNvPr>
          <p:cNvSpPr/>
          <p:nvPr/>
        </p:nvSpPr>
        <p:spPr>
          <a:xfrm>
            <a:off x="5282523" y="1732093"/>
            <a:ext cx="2033894" cy="1172925"/>
          </a:xfrm>
          <a:custGeom>
            <a:avLst/>
            <a:gdLst>
              <a:gd name="connsiteX0" fmla="*/ 1313234 w 2626468"/>
              <a:gd name="connsiteY0" fmla="*/ 0 h 1313234"/>
              <a:gd name="connsiteX1" fmla="*/ 2626468 w 2626468"/>
              <a:gd name="connsiteY1" fmla="*/ 1313234 h 1313234"/>
              <a:gd name="connsiteX2" fmla="*/ 0 w 2626468"/>
              <a:gd name="connsiteY2" fmla="*/ 1313234 h 1313234"/>
              <a:gd name="connsiteX3" fmla="*/ 1313234 w 2626468"/>
              <a:gd name="connsiteY3" fmla="*/ 0 h 13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468" h="1313234">
                <a:moveTo>
                  <a:pt x="1313234" y="0"/>
                </a:moveTo>
                <a:cubicBezTo>
                  <a:pt x="2038513" y="0"/>
                  <a:pt x="2626468" y="587955"/>
                  <a:pt x="2626468" y="1313234"/>
                </a:cubicBezTo>
                <a:lnTo>
                  <a:pt x="0" y="1313234"/>
                </a:lnTo>
                <a:cubicBezTo>
                  <a:pt x="0" y="587955"/>
                  <a:pt x="587955" y="0"/>
                  <a:pt x="1313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D3B1E6-4592-BC58-7E19-CF9A36A1C250}"/>
              </a:ext>
            </a:extLst>
          </p:cNvPr>
          <p:cNvSpPr/>
          <p:nvPr/>
        </p:nvSpPr>
        <p:spPr>
          <a:xfrm>
            <a:off x="6221648" y="1667553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34A62E-6A11-6A3F-E536-0C12F59B9762}"/>
              </a:ext>
            </a:extLst>
          </p:cNvPr>
          <p:cNvSpPr/>
          <p:nvPr/>
        </p:nvSpPr>
        <p:spPr>
          <a:xfrm>
            <a:off x="5204700" y="2827196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809E22-3E1A-3741-F201-9A69111A21C3}"/>
              </a:ext>
            </a:extLst>
          </p:cNvPr>
          <p:cNvSpPr/>
          <p:nvPr/>
        </p:nvSpPr>
        <p:spPr>
          <a:xfrm>
            <a:off x="7257642" y="2827195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41645E-81FA-01CB-7400-F4DA6C17B34E}"/>
              </a:ext>
            </a:extLst>
          </p:cNvPr>
          <p:cNvSpPr/>
          <p:nvPr/>
        </p:nvSpPr>
        <p:spPr>
          <a:xfrm>
            <a:off x="6237050" y="2842906"/>
            <a:ext cx="155643" cy="155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B0B086-A952-388E-287A-CB17D4E71B07}"/>
              </a:ext>
            </a:extLst>
          </p:cNvPr>
          <p:cNvCxnSpPr>
            <a:cxnSpLocks/>
          </p:cNvCxnSpPr>
          <p:nvPr/>
        </p:nvCxnSpPr>
        <p:spPr>
          <a:xfrm>
            <a:off x="597439" y="5508237"/>
            <a:ext cx="104061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A6A020-4B94-DC08-4AA1-6A7BAC73A59F}"/>
                  </a:ext>
                </a:extLst>
              </p:cNvPr>
              <p:cNvSpPr txBox="1"/>
              <p:nvPr/>
            </p:nvSpPr>
            <p:spPr>
              <a:xfrm>
                <a:off x="5298331" y="5859036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A6A020-4B94-DC08-4AA1-6A7BAC73A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31" y="5859036"/>
                <a:ext cx="12159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129440-4D2E-E119-E052-D8A9F0664EED}"/>
                  </a:ext>
                </a:extLst>
              </p:cNvPr>
              <p:cNvSpPr txBox="1"/>
              <p:nvPr/>
            </p:nvSpPr>
            <p:spPr>
              <a:xfrm>
                <a:off x="2687675" y="4723228"/>
                <a:ext cx="1215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129440-4D2E-E119-E052-D8A9F066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75" y="4723228"/>
                <a:ext cx="1215957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B10632-A496-D4A6-4AD6-68F6F2CD7FA8}"/>
                  </a:ext>
                </a:extLst>
              </p:cNvPr>
              <p:cNvSpPr txBox="1"/>
              <p:nvPr/>
            </p:nvSpPr>
            <p:spPr>
              <a:xfrm>
                <a:off x="7544609" y="4623568"/>
                <a:ext cx="1215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B10632-A496-D4A6-4AD6-68F6F2CD7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09" y="4623568"/>
                <a:ext cx="12159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36F93-F0B0-3203-4F8E-DF04FCBFA928}"/>
                  </a:ext>
                </a:extLst>
              </p:cNvPr>
              <p:cNvSpPr txBox="1"/>
              <p:nvPr/>
            </p:nvSpPr>
            <p:spPr>
              <a:xfrm>
                <a:off x="4752364" y="2425594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36F93-F0B0-3203-4F8E-DF04FCBF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364" y="2425594"/>
                <a:ext cx="12159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FF4F0C-499B-69F6-9E98-C83FE1AE1B69}"/>
                  </a:ext>
                </a:extLst>
              </p:cNvPr>
              <p:cNvSpPr txBox="1"/>
              <p:nvPr/>
            </p:nvSpPr>
            <p:spPr>
              <a:xfrm>
                <a:off x="6630619" y="2389930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FF4F0C-499B-69F6-9E98-C83FE1AE1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19" y="2389930"/>
                <a:ext cx="12159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C0AC28-DB3F-1E6B-0D64-582FE122D5E4}"/>
                  </a:ext>
                </a:extLst>
              </p:cNvPr>
              <p:cNvSpPr txBox="1"/>
              <p:nvPr/>
            </p:nvSpPr>
            <p:spPr>
              <a:xfrm>
                <a:off x="6568196" y="5558414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C0AC28-DB3F-1E6B-0D64-582FE122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196" y="5558414"/>
                <a:ext cx="12159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75AC259-D44E-F52F-2923-476BF372D0D5}"/>
                  </a:ext>
                </a:extLst>
              </p:cNvPr>
              <p:cNvSpPr/>
              <p:nvPr/>
            </p:nvSpPr>
            <p:spPr>
              <a:xfrm>
                <a:off x="5000017" y="3336587"/>
                <a:ext cx="5233481" cy="9562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75AC259-D44E-F52F-2923-476BF372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17" y="3336587"/>
                <a:ext cx="5233481" cy="9562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4B136A-EED2-F4CD-79C8-9248DD5614F2}"/>
                  </a:ext>
                </a:extLst>
              </p:cNvPr>
              <p:cNvSpPr txBox="1"/>
              <p:nvPr/>
            </p:nvSpPr>
            <p:spPr>
              <a:xfrm>
                <a:off x="11078994" y="5530335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4B136A-EED2-F4CD-79C8-9248DD56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994" y="5530335"/>
                <a:ext cx="12159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C86458-AE53-25C8-3CC4-63FFFE0BBE29}"/>
                  </a:ext>
                </a:extLst>
              </p:cNvPr>
              <p:cNvSpPr txBox="1"/>
              <p:nvPr/>
            </p:nvSpPr>
            <p:spPr>
              <a:xfrm>
                <a:off x="909536" y="5640776"/>
                <a:ext cx="3579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(Curved surface maps to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C86458-AE53-25C8-3CC4-63FFFE0B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6" y="5640776"/>
                <a:ext cx="3579778" cy="369332"/>
              </a:xfrm>
              <a:prstGeom prst="rect">
                <a:avLst/>
              </a:prstGeom>
              <a:blipFill>
                <a:blip r:embed="rId15"/>
                <a:stretch>
                  <a:fillRect l="-13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D57-2070-6BE8-07F3-365CE67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AEA0-A123-C9A1-FF80-FAC714A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899-9FE6-4305-AFC4-31607C523B1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AAC43-6157-FE0A-7CD8-C4E2ACA4E9AF}"/>
              </a:ext>
            </a:extLst>
          </p:cNvPr>
          <p:cNvCxnSpPr/>
          <p:nvPr/>
        </p:nvCxnSpPr>
        <p:spPr>
          <a:xfrm>
            <a:off x="1527243" y="3297677"/>
            <a:ext cx="953310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CF7E6C-00D6-3BAB-57D8-551B4940881B}"/>
              </a:ext>
            </a:extLst>
          </p:cNvPr>
          <p:cNvCxnSpPr/>
          <p:nvPr/>
        </p:nvCxnSpPr>
        <p:spPr>
          <a:xfrm>
            <a:off x="5963056" y="1857983"/>
            <a:ext cx="0" cy="17704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8A2B60-0160-BCDF-9BD2-D16CB00EF4E5}"/>
                  </a:ext>
                </a:extLst>
              </p:cNvPr>
              <p:cNvSpPr txBox="1"/>
              <p:nvPr/>
            </p:nvSpPr>
            <p:spPr>
              <a:xfrm>
                <a:off x="5355077" y="3648476"/>
                <a:ext cx="1215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8A2B60-0160-BCDF-9BD2-D16CB00E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77" y="3648476"/>
                <a:ext cx="12159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1CE0AE-F99F-C310-D14C-DFDE90C5A70B}"/>
                  </a:ext>
                </a:extLst>
              </p:cNvPr>
              <p:cNvSpPr txBox="1"/>
              <p:nvPr/>
            </p:nvSpPr>
            <p:spPr>
              <a:xfrm>
                <a:off x="3548977" y="2496630"/>
                <a:ext cx="1215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1CE0AE-F99F-C310-D14C-DFDE90C5A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77" y="2496630"/>
                <a:ext cx="1215957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03A6F-E0C0-4BC9-8A74-BD3D78B4A341}"/>
                  </a:ext>
                </a:extLst>
              </p:cNvPr>
              <p:cNvSpPr txBox="1"/>
              <p:nvPr/>
            </p:nvSpPr>
            <p:spPr>
              <a:xfrm>
                <a:off x="7161179" y="2485214"/>
                <a:ext cx="1215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03A6F-E0C0-4BC9-8A74-BD3D78B4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179" y="2485214"/>
                <a:ext cx="12159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AA9522-6626-330F-D32C-BA1A86DF4631}"/>
                  </a:ext>
                </a:extLst>
              </p:cNvPr>
              <p:cNvSpPr txBox="1"/>
              <p:nvPr/>
            </p:nvSpPr>
            <p:spPr>
              <a:xfrm>
                <a:off x="1207851" y="4302965"/>
                <a:ext cx="977629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AA9522-6626-330F-D32C-BA1A86DF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51" y="4302965"/>
                <a:ext cx="9776298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5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</TotalTime>
  <Words>421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Calibri</vt:lpstr>
      <vt:lpstr>Cambria Math</vt:lpstr>
      <vt:lpstr>Office Theme</vt:lpstr>
      <vt:lpstr>Solving Laplace Equation using Conformal Mapping</vt:lpstr>
      <vt:lpstr>Overview</vt:lpstr>
      <vt:lpstr>Conformal Mapping</vt:lpstr>
      <vt:lpstr>Laplace Equation: Piecewise condition</vt:lpstr>
      <vt:lpstr>Laplace Equation: Piecewise condition</vt:lpstr>
      <vt:lpstr>Laplace Equation in Fluid Dynamics</vt:lpstr>
      <vt:lpstr>Example Problem: Setting</vt:lpstr>
      <vt:lpstr>Example Problem: Conformal Mapping</vt:lpstr>
      <vt:lpstr>Example Problem: Solution</vt:lpstr>
      <vt:lpstr>Example Problem: Graph of Solution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N1N0CX079318014@hotmail.com</dc:creator>
  <cp:lastModifiedBy>N1N0CX079318014@hotmail.com</cp:lastModifiedBy>
  <cp:revision>122</cp:revision>
  <dcterms:created xsi:type="dcterms:W3CDTF">2022-11-13T03:37:48Z</dcterms:created>
  <dcterms:modified xsi:type="dcterms:W3CDTF">2022-12-20T09:23:36Z</dcterms:modified>
</cp:coreProperties>
</file>