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91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8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1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3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76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4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0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4611C9-6EB0-447E-BD4A-73638173AB2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12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2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4611C9-6EB0-447E-BD4A-73638173AB2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7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2FD1-71F1-7861-E884-67555C5E4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SERIES- ZERO TO HERO- DAY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3945C-81DB-C517-C036-2E17450B6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Devikrishna</a:t>
            </a:r>
            <a:r>
              <a:rPr lang="en-US" dirty="0"/>
              <a:t>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03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4DA9-BA8D-479D-3A6A-D8C8B9A5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primary key?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CE27-FE04-0812-BBC1-F863D4D4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primary key is a combination of fields that uniquely specify a row. This is a special kind of unique key.</a:t>
            </a:r>
          </a:p>
          <a:p>
            <a:r>
              <a:rPr lang="en-US" dirty="0"/>
              <a:t> it has implicit, NOT NULL constraint. This means Primary key values cannot be NULL.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01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FDE4-70F2-B703-D511-44D61482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unique key?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BB799-77CB-ACD6-BD85-F468F7D8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Unique key constraint uniquely identifies each record in a database. </a:t>
            </a:r>
          </a:p>
          <a:p>
            <a:r>
              <a:rPr lang="en-US" dirty="0"/>
              <a:t>This provides uniqueness for the column or set of columns. </a:t>
            </a:r>
          </a:p>
          <a:p>
            <a:r>
              <a:rPr lang="en-US" dirty="0"/>
              <a:t>A Primary key constraint has automatic unique constraint defined on it. </a:t>
            </a:r>
          </a:p>
          <a:p>
            <a:r>
              <a:rPr lang="en-US" dirty="0"/>
              <a:t>There can be many unique constraints defined per table, but only one Primary key</a:t>
            </a:r>
          </a:p>
          <a:p>
            <a:r>
              <a:rPr lang="en-US" dirty="0"/>
              <a:t>constraint defined per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00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9893-640F-9385-5DCD-75AEC298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foreign key?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7B65-3897-D2A5-1F41-A01E6FB3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foreign key is one table which can be related to the primary key of another table. </a:t>
            </a:r>
          </a:p>
          <a:p>
            <a:r>
              <a:rPr lang="en-US" dirty="0"/>
              <a:t>Relationships need to be created between two tables by referencing the foreign key with the primary key of another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7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0DA5-9C22-13B7-FCFA-75EA355A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30303"/>
                </a:solidFill>
                <a:latin typeface="Roboto" panose="02000000000000000000" pitchFamily="2" charset="0"/>
              </a:rPr>
              <a:t>Difference Between Spreadsheets and </a:t>
            </a:r>
            <a:r>
              <a:rPr lang="en-US" dirty="0" err="1">
                <a:solidFill>
                  <a:srgbClr val="030303"/>
                </a:solidFill>
                <a:latin typeface="Roboto" panose="02000000000000000000" pitchFamily="2" charset="0"/>
              </a:rPr>
              <a:t>DataBase</a:t>
            </a:r>
            <a:r>
              <a:rPr lang="en-US" dirty="0">
                <a:solidFill>
                  <a:srgbClr val="030303"/>
                </a:solidFill>
                <a:latin typeface="Roboto" panose="02000000000000000000" pitchFamily="2" charset="0"/>
              </a:rPr>
              <a:t>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F8E3-0C17-9C37-CA65-455177FC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SpreadSheets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file that exists of cells in rows and columns and can help arrange, calculate and sort data.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can have numeric values, text, formulas, and functions.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features columns and rows to keep inserted information legible and simple to understand.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is an electronic graph sheet.</a:t>
            </a:r>
          </a:p>
          <a:p>
            <a:r>
              <a:rPr lang="en-US" dirty="0"/>
              <a:t>Database: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an organized collection of data arranged for ease and speed of search and retrieval.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contains multiple tables.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database engine can sort, change or serve the information on the database.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Basically, it is a set of information that is held in a computer.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78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D1BC-F527-AD06-A9F9-A014EE1A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Relational vs Non-Relational DB?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A626-BB9C-B1C5-EECA-623B3721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Relational Database: </a:t>
            </a:r>
          </a:p>
          <a:p>
            <a:r>
              <a:rPr lang="en-US" sz="2200" dirty="0"/>
              <a:t>A relational database is made up of a set of tables with data that fits into a predefined category. It has some relationships.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SQL 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MySQL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PostgreSQL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Maria DB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/>
              <a:t>Sql</a:t>
            </a:r>
            <a:r>
              <a:rPr lang="en-US" sz="2200" dirty="0"/>
              <a:t> lite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8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AAEFD-186D-3CB6-937C-80886D5F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14400"/>
            <a:ext cx="10058400" cy="529437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Non-Relational Database:  </a:t>
            </a:r>
            <a:r>
              <a:rPr lang="en-US" dirty="0"/>
              <a:t>Mongo DB, Cassandra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2494F"/>
                </a:solidFill>
                <a:latin typeface="Akzidenz Grotesk BQ Light"/>
              </a:rPr>
              <a:t> NoSQL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 (Not Only SQL), is any kind of database that doesn’t use the tables, fields, and columns structured data concept from relational databases.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 Non-relational databases have been designed with the cloud in mind, making them great at horizontal scaling.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 </a:t>
            </a:r>
            <a:r>
              <a:rPr lang="en-US" b="0" i="0" dirty="0">
                <a:solidFill>
                  <a:srgbClr val="42494F"/>
                </a:solidFill>
                <a:effectLst/>
                <a:highlight>
                  <a:srgbClr val="00FF00"/>
                </a:highlight>
                <a:latin typeface="Akzidenz Grotesk BQ Light"/>
              </a:rPr>
              <a:t>Four main types of NoSQL databases: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 Document databases 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  <a:sym typeface="Wingdings" panose="05000000000000000000" pitchFamily="2" charset="2"/>
              </a:rPr>
              <a:t>S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tores data in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kzidenz Grotesk BQ Light"/>
              </a:rPr>
              <a:t>JSON, BSON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, or XML documents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 Key-value stores         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  <a:sym typeface="Wingdings" panose="05000000000000000000" pitchFamily="2" charset="2"/>
              </a:rPr>
              <a:t> Data 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stored as a key value pair [attribute name ("key") and a value].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 Column-oriented </a:t>
            </a:r>
            <a:r>
              <a:rPr lang="en-US" b="0" i="0" dirty="0" err="1">
                <a:solidFill>
                  <a:srgbClr val="42494F"/>
                </a:solidFill>
                <a:effectLst/>
                <a:latin typeface="Akzidenz Grotesk BQ Light"/>
              </a:rPr>
              <a:t>databases</a:t>
            </a:r>
            <a:r>
              <a:rPr lang="en-US" b="0" i="0" dirty="0" err="1">
                <a:solidFill>
                  <a:srgbClr val="42494F"/>
                </a:solidFill>
                <a:effectLst/>
                <a:latin typeface="Akzidenz Grotesk BQ Light"/>
                <a:sym typeface="Wingdings" panose="05000000000000000000" pitchFamily="2" charset="2"/>
              </a:rPr>
              <a:t></a:t>
            </a:r>
            <a:r>
              <a:rPr lang="en-US" b="0" i="0" dirty="0" err="1">
                <a:solidFill>
                  <a:srgbClr val="42494F"/>
                </a:solidFill>
                <a:effectLst/>
                <a:latin typeface="Akzidenz Grotesk BQ Light"/>
              </a:rPr>
              <a:t>Columnar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 databases can quickly aggregate the value of a given column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 Graph databases 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relationship between data elements. Each element is stored as a node (such as a person in a social media graph). The connections between elements are called links or relationships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15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D6D3-532B-85D2-9CF1-96CB5B05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402336"/>
            <a:ext cx="10488168" cy="546675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Cloud Database:</a:t>
            </a:r>
          </a:p>
          <a:p>
            <a:r>
              <a:rPr lang="en-US" dirty="0"/>
              <a:t>A cloud database is a database that typically runs on a cloud computing platform. Database service provides access to the database. Database services make the underlying software stack transparent to the user.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11111"/>
                </a:solidFill>
                <a:effectLst/>
              </a:rPr>
              <a:t>Microsoft Azure SQL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11111"/>
                </a:solidFill>
                <a:effectLst/>
              </a:rPr>
              <a:t>Amazon Relational Database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11111"/>
                </a:solidFill>
                <a:effectLst/>
              </a:rPr>
              <a:t>Google Cloud 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11111"/>
                </a:solidFill>
                <a:effectLst/>
              </a:rPr>
              <a:t>IBM Db2 on Cloud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11111"/>
                </a:solidFill>
                <a:effectLst/>
              </a:rPr>
              <a:t>Oracle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11111"/>
                </a:solidFill>
                <a:effectLst/>
              </a:rPr>
              <a:t>Google </a:t>
            </a:r>
            <a:r>
              <a:rPr lang="en-IN" sz="2000" b="0" i="0" dirty="0" err="1">
                <a:solidFill>
                  <a:srgbClr val="111111"/>
                </a:solidFill>
                <a:effectLst/>
              </a:rPr>
              <a:t>BigQuery</a:t>
            </a:r>
            <a:endParaRPr lang="en-IN" sz="2000" b="0" i="0" dirty="0">
              <a:solidFill>
                <a:srgbClr val="111111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11111"/>
                </a:solidFill>
                <a:effectLst/>
              </a:rPr>
              <a:t>Amazon Redshift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18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80A4-FA14-53BB-FEF9-C906D650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SQL Commands?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29A9-69B2-8B4D-76DC-CC8A448D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1. DDL - Data Definition Language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2. DQL - Data Query Language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3. DML - Data Manipulation Language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4. DCL - Data Control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5. TCL – Transaction Control Language.</a:t>
            </a:r>
          </a:p>
        </p:txBody>
      </p:sp>
    </p:spTree>
    <p:extLst>
      <p:ext uri="{BB962C8B-B14F-4D97-AF65-F5344CB8AC3E}">
        <p14:creationId xmlns:p14="http://schemas.microsoft.com/office/powerpoint/2010/main" val="396104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E845C-90C7-A30F-BF0B-101686A11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84049"/>
            <a:ext cx="9171431" cy="5364554"/>
          </a:xfrm>
        </p:spPr>
      </p:pic>
    </p:spTree>
    <p:extLst>
      <p:ext uri="{BB962C8B-B14F-4D97-AF65-F5344CB8AC3E}">
        <p14:creationId xmlns:p14="http://schemas.microsoft.com/office/powerpoint/2010/main" val="2425192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21EF-DF70-4FE8-B86C-72036D04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a. DDL(Data Definition Language):</a:t>
            </a:r>
            <a:endParaRPr lang="en-IN" sz="24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1160-20E9-94C8-7EFC-62A7F0D7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 commands that can be used to define the database schema. </a:t>
            </a:r>
          </a:p>
          <a:p>
            <a:r>
              <a:rPr lang="en-US" dirty="0"/>
              <a:t>It simply deals with descriptions of the database schema and is used to create and modify the structure of database objects in the database. </a:t>
            </a:r>
          </a:p>
          <a:p>
            <a:r>
              <a:rPr lang="en-US" dirty="0">
                <a:highlight>
                  <a:srgbClr val="00FF00"/>
                </a:highlight>
              </a:rPr>
              <a:t>Examples of DDL commands: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highlight>
                  <a:srgbClr val="00FF00"/>
                </a:highlight>
              </a:rPr>
              <a:t>CREATE</a:t>
            </a:r>
            <a:r>
              <a:rPr lang="en-US" sz="2200" dirty="0"/>
              <a:t> - is used to create the database or its objects (like table, index, function, views, store procedure, and triggers).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highlight>
                  <a:srgbClr val="00FF00"/>
                </a:highlight>
              </a:rPr>
              <a:t>DROP</a:t>
            </a:r>
            <a:r>
              <a:rPr lang="en-US" sz="2200" dirty="0"/>
              <a:t> - is used to delete objects from the database.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highlight>
                  <a:srgbClr val="00FF00"/>
                </a:highlight>
              </a:rPr>
              <a:t>ALTER</a:t>
            </a:r>
            <a:r>
              <a:rPr lang="en-US" sz="2200" dirty="0"/>
              <a:t> -is used to alter the structure of the database.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highlight>
                  <a:srgbClr val="00FF00"/>
                </a:highlight>
              </a:rPr>
              <a:t>TRUNCATE</a:t>
            </a:r>
            <a:r>
              <a:rPr lang="en-US" sz="2200" dirty="0"/>
              <a:t>–is used to remove all records from a table, including all spaces allocated for the records are removed.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highlight>
                  <a:srgbClr val="00FF00"/>
                </a:highlight>
              </a:rPr>
              <a:t>COMMENT</a:t>
            </a:r>
            <a:r>
              <a:rPr lang="en-US" sz="2200" dirty="0"/>
              <a:t> –is used to add comments to the data dictionary.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5133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5639-AC2C-7C81-DF5D-6F853518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we will cover today?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8B2F-2040-EB5D-486E-E8B94480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IN" sz="2200" b="1" i="0" dirty="0">
                <a:solidFill>
                  <a:srgbClr val="222222"/>
                </a:solidFill>
                <a:effectLst/>
              </a:rPr>
              <a:t>What is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i="0" dirty="0">
                <a:solidFill>
                  <a:srgbClr val="030303"/>
                </a:solidFill>
                <a:effectLst/>
              </a:rPr>
              <a:t> What is a Database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30303"/>
                </a:solidFill>
              </a:rPr>
              <a:t> What is DBMS[Database Management System]?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30303"/>
                </a:solidFill>
              </a:rPr>
              <a:t> What is RDBMS[Database Management System]?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i="0" dirty="0">
                <a:solidFill>
                  <a:srgbClr val="030303"/>
                </a:solidFill>
                <a:effectLst/>
              </a:rPr>
              <a:t> What is SQL ?</a:t>
            </a:r>
            <a:endParaRPr lang="en-US" sz="2200" b="1" dirty="0">
              <a:solidFill>
                <a:srgbClr val="03030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i="0" dirty="0">
                <a:solidFill>
                  <a:srgbClr val="030303"/>
                </a:solidFill>
                <a:effectLst/>
              </a:rPr>
              <a:t> What is a Table and fields?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30303"/>
                </a:solidFill>
              </a:rPr>
              <a:t>What is Primary Key?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i="0" dirty="0">
                <a:solidFill>
                  <a:srgbClr val="030303"/>
                </a:solidFill>
                <a:effectLst/>
              </a:rPr>
              <a:t>What is Unique Key?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30303"/>
                </a:solidFill>
              </a:rPr>
              <a:t>What is </a:t>
            </a:r>
            <a:r>
              <a:rPr lang="en-US" sz="2200" b="1" dirty="0" err="1">
                <a:solidFill>
                  <a:srgbClr val="030303"/>
                </a:solidFill>
              </a:rPr>
              <a:t>Foregine</a:t>
            </a:r>
            <a:r>
              <a:rPr lang="en-US" sz="2200" b="1" dirty="0">
                <a:solidFill>
                  <a:srgbClr val="030303"/>
                </a:solidFill>
              </a:rPr>
              <a:t> Key?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30303"/>
                </a:solidFill>
              </a:rPr>
              <a:t>Difference Between Spreadsheets and </a:t>
            </a:r>
            <a:r>
              <a:rPr lang="en-US" sz="2200" b="1" dirty="0" err="1">
                <a:solidFill>
                  <a:srgbClr val="030303"/>
                </a:solidFill>
              </a:rPr>
              <a:t>DataBase</a:t>
            </a:r>
            <a:r>
              <a:rPr lang="en-US" sz="2200" b="1" dirty="0">
                <a:solidFill>
                  <a:srgbClr val="030303"/>
                </a:solidFill>
              </a:rPr>
              <a:t>? </a:t>
            </a:r>
          </a:p>
          <a:p>
            <a:pPr marL="457200" indent="-457200">
              <a:buFont typeface="+mj-lt"/>
              <a:buAutoNum type="arabicPeriod"/>
            </a:pPr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2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AC00-A491-ED50-5F3C-20D638AE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b. DQL (Data Query Language) :</a:t>
            </a:r>
            <a:endParaRPr lang="en-IN" sz="24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A4A8-31D4-6811-0C82-C3CF9E57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DML statements are used for performing queries on the data within schema objects.</a:t>
            </a:r>
          </a:p>
          <a:p>
            <a:r>
              <a:rPr lang="en-US" dirty="0"/>
              <a:t> The purpose of the DQL Command is to get some schema relation based on the query passed to it. </a:t>
            </a:r>
          </a:p>
          <a:p>
            <a:r>
              <a:rPr lang="en-US" dirty="0"/>
              <a:t>Example of DQL: </a:t>
            </a:r>
          </a:p>
          <a:p>
            <a:r>
              <a:rPr lang="en-US" dirty="0">
                <a:highlight>
                  <a:srgbClr val="00FF00"/>
                </a:highlight>
              </a:rPr>
              <a:t>SELECT</a:t>
            </a:r>
            <a:r>
              <a:rPr lang="en-US" dirty="0"/>
              <a:t> – is used to retrieve data from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680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E453-95C4-8C0F-3943-F9BE5CD6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highlight>
                  <a:srgbClr val="FFFF00"/>
                </a:highlight>
                <a:latin typeface="+mn-lt"/>
              </a:rPr>
              <a:t>c.DML</a:t>
            </a:r>
            <a:r>
              <a:rPr lang="en-US" sz="2400" dirty="0">
                <a:highlight>
                  <a:srgbClr val="FFFF00"/>
                </a:highlight>
                <a:latin typeface="+mn-lt"/>
              </a:rPr>
              <a:t>(Data Manipulation Language):</a:t>
            </a:r>
            <a:endParaRPr lang="en-IN" sz="240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A89F-979A-DE57-E5EA-F4086C74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manipulation of data present in the database belong to DML or Data Manipulation Language and this includes most of the SQL statements. </a:t>
            </a:r>
          </a:p>
          <a:p>
            <a:r>
              <a:rPr lang="en-US" dirty="0"/>
              <a:t>Examples of DML: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INSERT</a:t>
            </a:r>
            <a:r>
              <a:rPr lang="en-US" dirty="0"/>
              <a:t> – is used to insert data into a table.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UPDATE</a:t>
            </a:r>
            <a:r>
              <a:rPr lang="en-US" dirty="0"/>
              <a:t> - is used to update existing data within a table.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DELETE</a:t>
            </a:r>
            <a:r>
              <a:rPr lang="en-US" dirty="0"/>
              <a:t> – is used to delete records from a database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88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C022-5768-7AFD-5D4F-E985218B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highlight>
                  <a:srgbClr val="FFFF00"/>
                </a:highlight>
                <a:latin typeface="+mn-lt"/>
              </a:rPr>
              <a:t>d.DCL</a:t>
            </a:r>
            <a:r>
              <a:rPr lang="en-US" sz="2400" dirty="0">
                <a:highlight>
                  <a:srgbClr val="FFFF00"/>
                </a:highlight>
                <a:latin typeface="+mn-lt"/>
              </a:rPr>
              <a:t>(Data Control Language) :</a:t>
            </a:r>
            <a:endParaRPr lang="en-IN" sz="240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F34F-1D09-230E-22D0-737EED7A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DCL includes commands such as GRANT and REVOKE which mainly deal with the rights, permissions, and other controls of the database system. </a:t>
            </a:r>
          </a:p>
          <a:p>
            <a:r>
              <a:rPr lang="en-US" dirty="0"/>
              <a:t>Examples of DCL commands: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GRANT</a:t>
            </a:r>
            <a:r>
              <a:rPr lang="en-US" dirty="0"/>
              <a:t> -gives user access privileges to the database.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REVOKE-withdraw</a:t>
            </a:r>
            <a:r>
              <a:rPr lang="en-US" dirty="0"/>
              <a:t> user's access privileges given by using the GRANT command.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82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E880-0AB2-601E-8C00-B34C544B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highlight>
                  <a:srgbClr val="FFFF00"/>
                </a:highlight>
                <a:latin typeface="+mn-lt"/>
              </a:rPr>
              <a:t>e.TCL</a:t>
            </a:r>
            <a:r>
              <a:rPr lang="en-US" sz="2400" dirty="0">
                <a:highlight>
                  <a:srgbClr val="FFFF00"/>
                </a:highlight>
                <a:latin typeface="+mn-lt"/>
              </a:rPr>
              <a:t>(transaction Control Language):</a:t>
            </a:r>
            <a:endParaRPr lang="en-IN" sz="240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86AC-1F4D-133A-1C01-20BE013E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TCL commands deal with the transaction within the database. </a:t>
            </a:r>
          </a:p>
          <a:p>
            <a:r>
              <a:rPr lang="en-US" dirty="0"/>
              <a:t>Examples of TCL commands: 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00FF00"/>
                </a:highlight>
              </a:rPr>
              <a:t>COMMIT</a:t>
            </a:r>
            <a:r>
              <a:rPr lang="en-US" dirty="0"/>
              <a:t>– commits a Transaction.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00FF00"/>
                </a:highlight>
              </a:rPr>
              <a:t>ROLLBACK</a:t>
            </a:r>
            <a:r>
              <a:rPr lang="en-US" dirty="0"/>
              <a:t>– rollbacks a transaction in case of any error occurs.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00FF00"/>
                </a:highlight>
              </a:rPr>
              <a:t>SAVEPOINT</a:t>
            </a:r>
            <a:r>
              <a:rPr lang="en-US" dirty="0"/>
              <a:t> –sets a </a:t>
            </a:r>
            <a:r>
              <a:rPr lang="en-US" dirty="0" err="1"/>
              <a:t>savepoint</a:t>
            </a:r>
            <a:r>
              <a:rPr lang="en-US" dirty="0"/>
              <a:t> within a transaction.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00FF00"/>
                </a:highlight>
              </a:rPr>
              <a:t>SET TRANSACTION </a:t>
            </a:r>
            <a:r>
              <a:rPr lang="en-US" dirty="0"/>
              <a:t>–specify characteristics for the transaction.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3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5639-AC2C-7C81-DF5D-6F853518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we will cover today?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8B2F-2040-EB5D-486E-E8B94480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b="1" i="0" dirty="0">
                <a:solidFill>
                  <a:srgbClr val="030303"/>
                </a:solidFill>
                <a:effectLst/>
              </a:rPr>
              <a:t>Relational vs Non-Relational DB vs Cloud Database?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 What are SQL Commands?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 Explain types of SQL Commands</a:t>
            </a:r>
            <a:r>
              <a:rPr lang="en-US" b="1" dirty="0">
                <a:solidFill>
                  <a:srgbClr val="030303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6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F64F-35ED-619B-8A19-32FA00D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What is Data?</a:t>
            </a:r>
            <a:br>
              <a:rPr lang="en-IN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7201-CFAA-AB00-9A4E-1D1FDD5A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D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ata can be facts related to any object in consideration. For example, your name, age, height, weight, etc. are some data related to you. A picture, image, file, pdf,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49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F1A0-9335-2CF2-8ECD-B82A8308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What is a Database?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77B3-DFAB-9A47-28A3-6BA3CFC5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database is a systematic collection of data. They support storage and manipulation of data. Databases make data management easy.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Let us discuss a database example: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An online telephone directory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Facebook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[ It needs to store, manipulate, and present data related to members, their friends, member activities, messages, advertisements, and a lot more.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7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57AA-5003-5AEB-4D5C-48DD8F7D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30303"/>
                </a:solidFill>
                <a:latin typeface="Roboto" panose="02000000000000000000" pitchFamily="2" charset="0"/>
              </a:rPr>
            </a:br>
            <a:br>
              <a:rPr lang="en-US" dirty="0">
                <a:solidFill>
                  <a:srgbClr val="030303"/>
                </a:solidFill>
                <a:latin typeface="Roboto" panose="02000000000000000000" pitchFamily="2" charset="0"/>
              </a:rPr>
            </a:br>
            <a:r>
              <a:rPr lang="en-US" dirty="0">
                <a:solidFill>
                  <a:srgbClr val="030303"/>
                </a:solidFill>
                <a:latin typeface="Roboto" panose="02000000000000000000" pitchFamily="2" charset="0"/>
              </a:rPr>
              <a:t>What is DBMS?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64D9-EC61-6702-EC91-B9666010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30303"/>
                </a:solidFill>
                <a:latin typeface="Roboto" panose="02000000000000000000" pitchFamily="2" charset="0"/>
              </a:rPr>
              <a:t> Database Management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What is DBMS? Database Management System (DBMS) is a software [It consist of programs]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Database Management System (DBMS)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a collection of programs that enable its users to access databases, manipulate data, report, and represent data. It also helps to control access to the database.</a:t>
            </a:r>
            <a:endParaRPr lang="en-US" dirty="0">
              <a:solidFill>
                <a:srgbClr val="030303"/>
              </a:solidFill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30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2048-DD43-F8AF-CEF5-74B284BB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30303"/>
                </a:solidFill>
                <a:latin typeface="Roboto" panose="02000000000000000000" pitchFamily="2" charset="0"/>
              </a:rPr>
              <a:t> What is RDBMS                     [Database Management System]?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26D9-8D44-0386-ACA1-DE215968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 store data into a collection of tables, which is related by common fields between the columns of the table. It also provides relational operators to manipulate the data stored into the tables.</a:t>
            </a:r>
          </a:p>
          <a:p>
            <a:r>
              <a:rPr lang="en-US" dirty="0"/>
              <a:t>Example: SQL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12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C06A-3E86-9616-C1EF-ABF9AE24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What is SQL ?</a:t>
            </a:r>
            <a:br>
              <a:rPr lang="en-US" dirty="0">
                <a:solidFill>
                  <a:srgbClr val="030303"/>
                </a:solidFill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D24A-3D0F-CAB0-31F3-8B7DC799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SQL stands for Structured Query Language.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is used to communicate with the Database.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is a standard language used to perform tasks such as retrieval, updates, insertion and deletion of data from a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Standard SQL Commands are Select.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05B4-1AEF-471D-183A-90CD0B52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What is a Table and fields 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0EA5D-323C-A067-B388-216B642B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A database </a:t>
            </a:r>
            <a:r>
              <a:rPr lang="en-US" dirty="0">
                <a:solidFill>
                  <a:schemeClr val="tx1"/>
                </a:solidFill>
                <a:effectLst/>
              </a:rPr>
              <a:t>table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is a structure that organizes data into rows and columns with some relations.</a:t>
            </a:r>
          </a:p>
          <a:p>
            <a:r>
              <a:rPr lang="en-IN" dirty="0">
                <a:solidFill>
                  <a:schemeClr val="tx1"/>
                </a:solidFill>
              </a:rPr>
              <a:t>Example: Data arranged in a spreadsheet.</a:t>
            </a:r>
          </a:p>
          <a:p>
            <a:r>
              <a:rPr lang="en-US" dirty="0">
                <a:solidFill>
                  <a:schemeClr val="tx1"/>
                </a:solidFill>
              </a:rPr>
              <a:t>A table has a specified number of</a:t>
            </a:r>
          </a:p>
          <a:p>
            <a:r>
              <a:rPr lang="en-US" dirty="0">
                <a:solidFill>
                  <a:schemeClr val="tx1"/>
                </a:solidFill>
              </a:rPr>
              <a:t> columns called fields but can have any number of rows that are called records.</a:t>
            </a:r>
          </a:p>
          <a:p>
            <a:r>
              <a:rPr lang="en-US" dirty="0">
                <a:solidFill>
                  <a:schemeClr val="tx1"/>
                </a:solidFill>
              </a:rPr>
              <a:t>Example:</a:t>
            </a:r>
          </a:p>
          <a:p>
            <a:r>
              <a:rPr lang="en-US" dirty="0">
                <a:solidFill>
                  <a:schemeClr val="tx1"/>
                </a:solidFill>
              </a:rPr>
              <a:t>Table: Employee.</a:t>
            </a:r>
          </a:p>
          <a:p>
            <a:r>
              <a:rPr lang="en-US" dirty="0">
                <a:solidFill>
                  <a:schemeClr val="tx1"/>
                </a:solidFill>
              </a:rPr>
              <a:t>Field: ID, </a:t>
            </a:r>
            <a:r>
              <a:rPr lang="en-US" dirty="0" err="1">
                <a:solidFill>
                  <a:schemeClr val="tx1"/>
                </a:solidFill>
              </a:rPr>
              <a:t>Name,dept_name,salary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Data: 10101, Srinivasan,Comp.Sci,65000.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2E5D1-A767-115D-225C-7E9CC063B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805" y="3601382"/>
            <a:ext cx="5639555" cy="30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136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826</TotalTime>
  <Words>1441</Words>
  <Application>Microsoft Office PowerPoint</Application>
  <PresentationFormat>Widescreen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Akzidenz Grotesk BQ Light</vt:lpstr>
      <vt:lpstr>Arial</vt:lpstr>
      <vt:lpstr>Calibri</vt:lpstr>
      <vt:lpstr>Calibri Light</vt:lpstr>
      <vt:lpstr>Roboto</vt:lpstr>
      <vt:lpstr>Source Sans Pro</vt:lpstr>
      <vt:lpstr>Wingdings</vt:lpstr>
      <vt:lpstr>Retrospect</vt:lpstr>
      <vt:lpstr>SQL SERIES- ZERO TO HERO- DAY 1</vt:lpstr>
      <vt:lpstr>What we will cover today?</vt:lpstr>
      <vt:lpstr>What we will cover today?</vt:lpstr>
      <vt:lpstr>What is Data? </vt:lpstr>
      <vt:lpstr>What is a Database?</vt:lpstr>
      <vt:lpstr>  What is DBMS?</vt:lpstr>
      <vt:lpstr> What is RDBMS                     [Database Management System]?</vt:lpstr>
      <vt:lpstr>What is SQL ? </vt:lpstr>
      <vt:lpstr>What is a Table and fields ? </vt:lpstr>
      <vt:lpstr>What is primary key?</vt:lpstr>
      <vt:lpstr>What is a unique key?</vt:lpstr>
      <vt:lpstr>What is a foreign key?</vt:lpstr>
      <vt:lpstr>Difference Between Spreadsheets and DataBase? </vt:lpstr>
      <vt:lpstr>Relational vs Non-Relational DB?</vt:lpstr>
      <vt:lpstr>PowerPoint Presentation</vt:lpstr>
      <vt:lpstr>PowerPoint Presentation</vt:lpstr>
      <vt:lpstr>What are SQL Commands? </vt:lpstr>
      <vt:lpstr>PowerPoint Presentation</vt:lpstr>
      <vt:lpstr>a. DDL(Data Definition Language):</vt:lpstr>
      <vt:lpstr>b. DQL (Data Query Language) :</vt:lpstr>
      <vt:lpstr>c.DML(Data Manipulation Language):</vt:lpstr>
      <vt:lpstr>d.DCL(Data Control Language) :</vt:lpstr>
      <vt:lpstr>e.TCL(transaction Control Language):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SERIES- ZERO TO HERO- DAY 1</dc:title>
  <dc:creator>DeviKrishna R</dc:creator>
  <cp:lastModifiedBy>DeviKrishna R</cp:lastModifiedBy>
  <cp:revision>2</cp:revision>
  <dcterms:created xsi:type="dcterms:W3CDTF">2022-09-17T00:28:19Z</dcterms:created>
  <dcterms:modified xsi:type="dcterms:W3CDTF">2022-09-18T05:04:49Z</dcterms:modified>
</cp:coreProperties>
</file>